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9db030e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9db030e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92ae986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92ae986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4b566b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4b566b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92ae986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92ae986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9db030e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9db030e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9db030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9db030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9db030e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9db030e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9db030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9db030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9db030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9db030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9db030e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9db030e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9db030e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9db030e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9db030e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9db030e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9db030e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9db030e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Exploring ADR of diabetes medicine using social media analytics and interactive visualizations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Pritish Naik (192422IT010)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Rohit Meshram (192090IT017)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20188" y="2092578"/>
            <a:ext cx="83905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specifics</a:t>
            </a:r>
            <a:r>
              <a:rPr lang="en-IN" dirty="0"/>
              <a:t> [code]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4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Askapatient ADR for Glucophage drug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595750" y="920425"/>
            <a:ext cx="48795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6188"/>
            <a:ext cx="8291175" cy="25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4562050" y="2256575"/>
            <a:ext cx="3830700" cy="1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3 adverse drug reactions: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Weight-change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Extreme pain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edema</a:t>
            </a:r>
            <a:endParaRPr dirty="0"/>
          </a:p>
        </p:txBody>
      </p:sp>
      <p:sp>
        <p:nvSpPr>
          <p:cNvPr id="6" name="Google Shape;110;p22">
            <a:extLst>
              <a:ext uri="{FF2B5EF4-FFF2-40B4-BE49-F238E27FC236}">
                <a16:creationId xmlns:a16="http://schemas.microsoft.com/office/drawing/2014/main" id="{A56D4FFA-523F-4994-A1A4-83A11FE91802}"/>
              </a:ext>
            </a:extLst>
          </p:cNvPr>
          <p:cNvSpPr txBox="1"/>
          <p:nvPr/>
        </p:nvSpPr>
        <p:spPr>
          <a:xfrm>
            <a:off x="987108" y="4006226"/>
            <a:ext cx="7319984" cy="48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 other issues means whatever adverse drug reactions that were considered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Askapatient ADR for Glucophage drug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0025"/>
            <a:ext cx="20193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637475" y="1333025"/>
            <a:ext cx="1557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analysis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925" y="1750025"/>
            <a:ext cx="2574676" cy="3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3083600" y="1333025"/>
            <a:ext cx="1557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analysis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700" y="1573199"/>
            <a:ext cx="1916152" cy="32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5529725" y="1333025"/>
            <a:ext cx="1557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facebook dataset analysis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25" y="1080379"/>
            <a:ext cx="8360151" cy="37142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5548875" y="2301449"/>
            <a:ext cx="33561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top 3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Diarrhoea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Stomach issues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nausea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Comparison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4E631-63EE-488F-A948-A7A9E00E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0" y="1661942"/>
            <a:ext cx="4331690" cy="2693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676286-AA93-4328-97A2-DD9FE31D6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964" y="1425844"/>
            <a:ext cx="3918844" cy="2991173"/>
          </a:xfrm>
          <a:prstGeom prst="rect">
            <a:avLst/>
          </a:prstGeom>
        </p:spPr>
      </p:pic>
      <p:sp>
        <p:nvSpPr>
          <p:cNvPr id="7" name="Google Shape;128;p24">
            <a:extLst>
              <a:ext uri="{FF2B5EF4-FFF2-40B4-BE49-F238E27FC236}">
                <a16:creationId xmlns:a16="http://schemas.microsoft.com/office/drawing/2014/main" id="{3DA96745-6F5D-4D2A-97A4-7451A1A27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8991" y="1417126"/>
            <a:ext cx="2548990" cy="1047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top 3 </a:t>
            </a:r>
            <a:r>
              <a:rPr lang="en-IN" sz="1200" dirty="0"/>
              <a:t>adverse drug reactions: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1. Diarrhoea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2. Stomach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3. nausea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" name="Google Shape;110;p22">
            <a:extLst>
              <a:ext uri="{FF2B5EF4-FFF2-40B4-BE49-F238E27FC236}">
                <a16:creationId xmlns:a16="http://schemas.microsoft.com/office/drawing/2014/main" id="{1F1787D3-59F2-4418-B97F-83A4B1FA151A}"/>
              </a:ext>
            </a:extLst>
          </p:cNvPr>
          <p:cNvSpPr txBox="1"/>
          <p:nvPr/>
        </p:nvSpPr>
        <p:spPr>
          <a:xfrm>
            <a:off x="6274612" y="1512656"/>
            <a:ext cx="3830700" cy="1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Top 3 adverse drug reactions:</a:t>
            </a:r>
          </a:p>
          <a:p>
            <a:pPr marL="0" lvl="0" inden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1. Weight-change</a:t>
            </a:r>
          </a:p>
          <a:p>
            <a:pPr marL="0" lvl="0" inden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2. Extreme pain</a:t>
            </a:r>
          </a:p>
          <a:p>
            <a:pPr marL="0" lvl="0" inden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3. edema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1-0342-4653-A0C0-1B92BD08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FC0D-12FF-4B32-A7EF-8A2E5AA93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work, we have demonstrated that we can get different adverse drug reaction insights from social media analysis compared to </a:t>
            </a:r>
            <a:r>
              <a:rPr lang="en-US" dirty="0" err="1"/>
              <a:t>Askapatient</a:t>
            </a:r>
            <a:r>
              <a:rPr lang="en-US" dirty="0"/>
              <a:t> online health community dataset analysis.</a:t>
            </a:r>
          </a:p>
          <a:p>
            <a:r>
              <a:rPr lang="en-US" dirty="0"/>
              <a:t>This will help doctors and health experts to answer important questions in the domain of knowledge discovery</a:t>
            </a:r>
          </a:p>
          <a:p>
            <a:r>
              <a:rPr lang="en-US" dirty="0"/>
              <a:t>The work can be applied to any medicine to discover its side effects, associations and patterns, predictions and forecasting.</a:t>
            </a:r>
          </a:p>
          <a:p>
            <a:r>
              <a:rPr lang="en-US" dirty="0"/>
              <a:t>Future work is to explore better visualization techniques that can provide better insights of the healthcare data.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07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2795150" y="2064650"/>
            <a:ext cx="384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900" cy="32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social media makes sense?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60% of physicians believe that the transparency and authenticity of social media actually helps improve the quality of care delivered to patients.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41% of online users agree that their choice of a specific doctor, hospital, or medical facility will be influenced by word of mouth on social media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online health community (OHC) helps?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data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manually identify new perspectives from patient data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are not feasible or efficient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OHC is social networking platform where patients can discuss their health concerns and share their experience with other patients or health professionals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related to Adverse drug reactions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ADRs have been monitored by the FDA in US and ADR surveillance relies on FAERS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Pre-marketing stage: </a:t>
            </a:r>
            <a:r>
              <a:rPr lang="en"/>
              <a:t>Each drug is investigated by clinical trials.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Post-marketing stage:</a:t>
            </a:r>
            <a:r>
              <a:rPr lang="en"/>
              <a:t> The surveillance continues by self-reporting from pharmaceutical companies, hospitals, and consumers.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FEARS is restricted by its passive nature and only covers a fraction of knowledge available.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insufficiency of ADR knowledge, is addressed by intelligently extracting new insights to understand drugs’ side effects from patient centric online communities on social media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per Hazell &amp; Shakir, 2006; Ji et al., 2011, estimated reporting rate of ADRs in the existing system &lt; 10%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per Harpaz et al., 2012, results in &gt; 2 million injuries, hospitalizations, and deaths per year in the US alone and an increase in costs estimated at $75 billion annually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most commonly used information extraction techniques 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text classification, lexicon-based entity recognition and ADR relation extraction.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Literature Survey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statistical methods are insufficient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 models or data mining approaches are used to discover the pattern of ADRs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extraction and classification approaches are used to automatically obtain meaningful ADR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ADR information stored in OHC is rarely discovered, analyzed and visualized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automatic information extraction,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real-time text analytics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 automatic topic modeling on forum and social media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visualisation is not emphasized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developed data mining frameworks lack the capability to present the results in a visual, interactive, and real-time way.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it is difficult for healthcare practitioners to interpret the results from social media to obtain new insights into ADR surveillance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paper propose?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proposes an automatic and real-time social media analytics framework with interactive visualizations to support effective exploration of knowledge about ADR surveillance.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case study on a longitudinal diabetes patient social media platform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AskaPatient.com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FDA Adverse Event Reporting Systems (FAERS)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from these sources are used as a benchmark to evaluate author’s approach performance.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contents provided from patient drug experiences of a particular diabetes drug with respect to time, gender of patients, age group of patients and associations are analysed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understand the ADRs, The author collected patient-provided comments  on a specific diabetes drug (i.e., Glucophage) from the FAERS and and online health community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FAERS datasets are available for the public form.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data point is an individual report of an adverse drug event.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AskaPatient.com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participants  share their opinions and experiences about specific diseases with respect to diagnosis, symptom management, drug usage and treatment as well as a five-point scale rating.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Preliminary data cleaning was performed using python programming language with cleaned historical data as reference.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analysis tools were used to process all kinds of data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Ratings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Askapatient.com dataset was cleaned up and modeled to extract ADRs at this stage.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NLP used for data processing and manipulations.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python </a:t>
            </a:r>
            <a:r>
              <a:rPr lang="en" b="1"/>
              <a:t>pattern</a:t>
            </a:r>
            <a:r>
              <a:rPr lang="en"/>
              <a:t> module developed by the CLiPS was used in this phase.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stop words removal and text normalization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comments can be colloquial and the words have no info. ( stop words 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data provided by  users on Askapatient.com is text, so text normalization is performed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text tokenization and information gain model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text is tokenized into 3g.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After this tokenization, the information gain model is applied.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Analysis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Step 3: information extraction for the top ADRs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Based on the information gain that each n gram provides in accurately predicting the ratings given by Askapatient.com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rating 1 [very dissatisfied with the medicine] and 5 [very satisfied]), 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presence of these top ADRs in particular reviews are captured by forming binary flags for each of these side effects. 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If the particular side effect is present in the review, then the corresponding binary flag in the data is updated as 1, else 0.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visualization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iterative visualizations page is made possible by </a:t>
            </a:r>
            <a:r>
              <a:rPr lang="en-IN" dirty="0"/>
              <a:t>Tableau</a:t>
            </a:r>
            <a:r>
              <a:rPr lang="en" dirty="0"/>
              <a:t>,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Interactive visualizations are made from the different data sets combined.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2400-724D-4480-9EF8-F9B443C1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342" y="272849"/>
            <a:ext cx="2054429" cy="572700"/>
          </a:xfrm>
        </p:spPr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48AF7-9A25-4CFF-B6FA-03A14C18E2A8}"/>
              </a:ext>
            </a:extLst>
          </p:cNvPr>
          <p:cNvSpPr/>
          <p:nvPr/>
        </p:nvSpPr>
        <p:spPr>
          <a:xfrm>
            <a:off x="557627" y="1338548"/>
            <a:ext cx="1206012" cy="27890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Extract </a:t>
            </a:r>
            <a:r>
              <a:rPr lang="en-US" sz="900" dirty="0" err="1"/>
              <a:t>Askapatient</a:t>
            </a:r>
            <a:r>
              <a:rPr lang="en-US" sz="900" dirty="0"/>
              <a:t> dataset</a:t>
            </a:r>
            <a:endParaRPr lang="en-IN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79CF2-C5E1-4F2C-9997-63208F509770}"/>
              </a:ext>
            </a:extLst>
          </p:cNvPr>
          <p:cNvSpPr/>
          <p:nvPr/>
        </p:nvSpPr>
        <p:spPr>
          <a:xfrm>
            <a:off x="282887" y="1922348"/>
            <a:ext cx="1738899" cy="34666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Filter out unnecessary columns</a:t>
            </a:r>
            <a:endParaRPr lang="en-IN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58803-122F-47AA-8686-B686347AF351}"/>
              </a:ext>
            </a:extLst>
          </p:cNvPr>
          <p:cNvSpPr/>
          <p:nvPr/>
        </p:nvSpPr>
        <p:spPr>
          <a:xfrm>
            <a:off x="401650" y="2554839"/>
            <a:ext cx="1481918" cy="27890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Read each comment</a:t>
            </a:r>
            <a:endParaRPr lang="en-IN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853A6-D4D7-4418-810A-37999AA0291E}"/>
              </a:ext>
            </a:extLst>
          </p:cNvPr>
          <p:cNvSpPr/>
          <p:nvPr/>
        </p:nvSpPr>
        <p:spPr>
          <a:xfrm>
            <a:off x="3188751" y="2257772"/>
            <a:ext cx="1347199" cy="44024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If side effect exists extract words in it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C372F-F9A3-4831-948F-AD9615BFD2B9}"/>
              </a:ext>
            </a:extLst>
          </p:cNvPr>
          <p:cNvSpPr/>
          <p:nvPr/>
        </p:nvSpPr>
        <p:spPr>
          <a:xfrm>
            <a:off x="3095368" y="2874188"/>
            <a:ext cx="1481918" cy="8785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 stop words  and similar words to Glucophage. Then perform normalization and cleaning </a:t>
            </a:r>
            <a:endParaRPr lang="en-IN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3CBA6-084E-4A02-8CAB-54EC54C8F2A1}"/>
              </a:ext>
            </a:extLst>
          </p:cNvPr>
          <p:cNvSpPr/>
          <p:nvPr/>
        </p:nvSpPr>
        <p:spPr>
          <a:xfrm>
            <a:off x="413517" y="3108939"/>
            <a:ext cx="1481918" cy="623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Set the Boolean flag for a ADR if it exists, Here the spelling mistakes are considered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D9F35-A172-4005-BE0B-D706F0EA5F88}"/>
              </a:ext>
            </a:extLst>
          </p:cNvPr>
          <p:cNvSpPr/>
          <p:nvPr/>
        </p:nvSpPr>
        <p:spPr>
          <a:xfrm>
            <a:off x="394753" y="4091623"/>
            <a:ext cx="1481918" cy="49962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With each ADR as column, create table and extract it into CSV file </a:t>
            </a:r>
            <a:endParaRPr lang="en-IN" sz="9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C90F76-AF48-41FE-9A4A-37D37931E90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152337" y="1617452"/>
            <a:ext cx="8296" cy="30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2FFD4-D220-485D-81C8-A4BFEFE66F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142609" y="2269017"/>
            <a:ext cx="9728" cy="28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B6AEE7-C05A-4CC9-B152-CC4ED6A9FEE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142609" y="2833743"/>
            <a:ext cx="11867" cy="27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0A2203-563A-4A1D-874B-EFB7C814A65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35712" y="3732716"/>
            <a:ext cx="18764" cy="35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486CBA-794D-4A7C-9793-19DDA11EF6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836327" y="2698014"/>
            <a:ext cx="26024" cy="17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D7DD7D-1DB5-434B-890D-53B33378C768}"/>
              </a:ext>
            </a:extLst>
          </p:cNvPr>
          <p:cNvCxnSpPr>
            <a:cxnSpLocks/>
          </p:cNvCxnSpPr>
          <p:nvPr/>
        </p:nvCxnSpPr>
        <p:spPr>
          <a:xfrm flipV="1">
            <a:off x="1895435" y="2294510"/>
            <a:ext cx="1293316" cy="26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FE2D4E-3C32-4BFC-BDCB-A84DDA68896F}"/>
              </a:ext>
            </a:extLst>
          </p:cNvPr>
          <p:cNvCxnSpPr>
            <a:cxnSpLocks/>
          </p:cNvCxnSpPr>
          <p:nvPr/>
        </p:nvCxnSpPr>
        <p:spPr>
          <a:xfrm>
            <a:off x="1876671" y="2833743"/>
            <a:ext cx="1206830" cy="91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D91C532-23FF-482A-9395-CA3490890218}"/>
              </a:ext>
            </a:extLst>
          </p:cNvPr>
          <p:cNvSpPr/>
          <p:nvPr/>
        </p:nvSpPr>
        <p:spPr>
          <a:xfrm>
            <a:off x="5546100" y="1110056"/>
            <a:ext cx="1499053" cy="22849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Extract Facebook dataset</a:t>
            </a:r>
            <a:endParaRPr lang="en-IN" sz="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4B73D5-647A-445A-9441-17149F91DE2C}"/>
              </a:ext>
            </a:extLst>
          </p:cNvPr>
          <p:cNvSpPr/>
          <p:nvPr/>
        </p:nvSpPr>
        <p:spPr>
          <a:xfrm>
            <a:off x="5415470" y="1669772"/>
            <a:ext cx="1738899" cy="59833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 stop words  and similar words to Glucophage. Then perform normalization and cleaning </a:t>
            </a:r>
            <a:endParaRPr lang="en-IN" sz="9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3BD3F6-BC25-4A72-A966-9782B18BB23C}"/>
              </a:ext>
            </a:extLst>
          </p:cNvPr>
          <p:cNvSpPr/>
          <p:nvPr/>
        </p:nvSpPr>
        <p:spPr>
          <a:xfrm>
            <a:off x="5534233" y="2510412"/>
            <a:ext cx="1481918" cy="33737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Create a model using Information gain</a:t>
            </a:r>
            <a:endParaRPr lang="en-IN" sz="9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4E180F-09B2-4500-BC6B-A2D38CACA785}"/>
              </a:ext>
            </a:extLst>
          </p:cNvPr>
          <p:cNvSpPr/>
          <p:nvPr/>
        </p:nvSpPr>
        <p:spPr>
          <a:xfrm>
            <a:off x="5546100" y="3136086"/>
            <a:ext cx="1481918" cy="3373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 unimportant words to be skipped</a:t>
            </a:r>
            <a:endParaRPr lang="en-IN" sz="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0319BC-EEDD-4C78-94DA-E04434759DD9}"/>
              </a:ext>
            </a:extLst>
          </p:cNvPr>
          <p:cNvSpPr/>
          <p:nvPr/>
        </p:nvSpPr>
        <p:spPr>
          <a:xfrm>
            <a:off x="5546100" y="3817392"/>
            <a:ext cx="1481918" cy="30415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Create a model with clean features </a:t>
            </a:r>
            <a:endParaRPr lang="en-IN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895BF2-BB69-45D8-AC58-B3E16674B501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6284920" y="1338548"/>
            <a:ext cx="10707" cy="3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D74284-B237-420D-9879-D996C107E006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6275192" y="2268106"/>
            <a:ext cx="9728" cy="2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1433FA-375D-4B43-9AB7-5AEB207F5E6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5192" y="2847785"/>
            <a:ext cx="11867" cy="28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9DD739-3D75-4671-868E-CEA2A71E746A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287059" y="3473460"/>
            <a:ext cx="0" cy="34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D7E3B4E-C500-489A-8113-9F7DB8126248}"/>
              </a:ext>
            </a:extLst>
          </p:cNvPr>
          <p:cNvSpPr/>
          <p:nvPr/>
        </p:nvSpPr>
        <p:spPr>
          <a:xfrm>
            <a:off x="5534233" y="4377108"/>
            <a:ext cx="1481918" cy="44024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Validate results using k fold cross validation using SVM, NB,SLP </a:t>
            </a:r>
            <a:r>
              <a:rPr lang="en-US" sz="900" dirty="0" err="1"/>
              <a:t>etc</a:t>
            </a:r>
            <a:endParaRPr lang="en-IN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43AA9-DE79-4033-A0DC-B460739D93D5}"/>
              </a:ext>
            </a:extLst>
          </p:cNvPr>
          <p:cNvCxnSpPr>
            <a:stCxn id="62" idx="2"/>
            <a:endCxn id="98" idx="0"/>
          </p:cNvCxnSpPr>
          <p:nvPr/>
        </p:nvCxnSpPr>
        <p:spPr>
          <a:xfrm flipH="1">
            <a:off x="6275192" y="4121549"/>
            <a:ext cx="11867" cy="2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778794-7CE4-4E53-83E2-77F980FE55A5}"/>
              </a:ext>
            </a:extLst>
          </p:cNvPr>
          <p:cNvSpPr txBox="1"/>
          <p:nvPr/>
        </p:nvSpPr>
        <p:spPr>
          <a:xfrm>
            <a:off x="282887" y="743919"/>
            <a:ext cx="213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Askapatient.com OHC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8640A2-2141-4232-927B-C4410DAA7FF8}"/>
              </a:ext>
            </a:extLst>
          </p:cNvPr>
          <p:cNvSpPr txBox="1"/>
          <p:nvPr/>
        </p:nvSpPr>
        <p:spPr>
          <a:xfrm>
            <a:off x="5913294" y="693397"/>
            <a:ext cx="110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D05CE3-39DC-4361-A7C1-469489D3722D}"/>
              </a:ext>
            </a:extLst>
          </p:cNvPr>
          <p:cNvSpPr/>
          <p:nvPr/>
        </p:nvSpPr>
        <p:spPr>
          <a:xfrm>
            <a:off x="7518579" y="4371131"/>
            <a:ext cx="1481918" cy="44024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Extract results into csv</a:t>
            </a:r>
            <a:endParaRPr lang="en-IN" sz="9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74039E-F134-4C16-8DA1-27BD056C0624}"/>
              </a:ext>
            </a:extLst>
          </p:cNvPr>
          <p:cNvCxnSpPr>
            <a:stCxn id="98" idx="3"/>
            <a:endCxn id="54" idx="1"/>
          </p:cNvCxnSpPr>
          <p:nvPr/>
        </p:nvCxnSpPr>
        <p:spPr>
          <a:xfrm flipV="1">
            <a:off x="7016151" y="4591252"/>
            <a:ext cx="502428" cy="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45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1183</Words>
  <Application>Microsoft Office PowerPoint</Application>
  <PresentationFormat>On-screen Show (16:9)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Exploring ADR of diabetes medicine using social media analytics and interactive visualizations</vt:lpstr>
      <vt:lpstr>Motivation</vt:lpstr>
      <vt:lpstr>Literature review</vt:lpstr>
      <vt:lpstr>Outcome of Literature Survey</vt:lpstr>
      <vt:lpstr>What does the paper propose?</vt:lpstr>
      <vt:lpstr>Research methodology</vt:lpstr>
      <vt:lpstr>Research methodology</vt:lpstr>
      <vt:lpstr>Research methodology</vt:lpstr>
      <vt:lpstr>Flowchart</vt:lpstr>
      <vt:lpstr>Implementation specifics [code]</vt:lpstr>
      <vt:lpstr>Results - Askapatient ADR for Glucophage drug</vt:lpstr>
      <vt:lpstr>Results - Askapatient ADR for Glucophage drug </vt:lpstr>
      <vt:lpstr>Results - facebook dataset analysis</vt:lpstr>
      <vt:lpstr>Result Comparison</vt:lpstr>
      <vt:lpstr>Conclusion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ADR of diabetes medicine using social media analytics and interactive visualizations</dc:title>
  <cp:lastModifiedBy>pritish naik</cp:lastModifiedBy>
  <cp:revision>17</cp:revision>
  <dcterms:modified xsi:type="dcterms:W3CDTF">2020-06-22T23:57:11Z</dcterms:modified>
</cp:coreProperties>
</file>