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embeddedFontLst>
    <p:embeddedFont>
      <p:font typeface="Georgia" panose="02040502050405020303" pitchFamily="18" charset="0"/>
      <p:regular r:id="rId47"/>
      <p:bold r:id="rId48"/>
      <p:italic r:id="rId49"/>
      <p:boldItalic r:id="rId50"/>
    </p:embeddedFont>
    <p:embeddedFont>
      <p:font typeface="Maven Pro" panose="020B0604020202020204" charset="0"/>
      <p:regular r:id="rId51"/>
      <p:bold r:id="rId52"/>
    </p:embeddedFont>
    <p:embeddedFont>
      <p:font typeface="Merriweather" panose="00000500000000000000" pitchFamily="2" charset="0"/>
      <p:regular r:id="rId53"/>
      <p:bold r:id="rId54"/>
      <p:italic r:id="rId55"/>
      <p:boldItalic r:id="rId56"/>
    </p:embeddedFont>
    <p:embeddedFont>
      <p:font typeface="Nunito"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bcba5ba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bcba5b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fc620a597e_0_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fc620a597e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c620a597e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fc620a597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fc620a597e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fc620a597e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fc620a597e_0_7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fc620a597e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c620a597e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fc620a597e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27b6cb05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27b6cb05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027b6cb05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027b6cb05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027b6cb05c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027b6cb05c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027b6cb05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027b6cb05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 Model is a model valid for multiple markets. </a:t>
            </a:r>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The best model for this predicts any given market’s future based on its own history.</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To achieve this, the model needs to be trained on data from several markets. </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2-D CNNpred uses a 2d tensor to feed data into a specially designed CNN</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The 2D model finds a general model for mapping a market’s history to its future fluctuations.</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2D-CNNpred uses this approach and combines it with a variety of other variables.</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endParaRPr sz="1300">
              <a:solidFill>
                <a:srgbClr val="424242"/>
              </a:solidFill>
              <a:latin typeface="Nunito"/>
              <a:ea typeface="Nunito"/>
              <a:cs typeface="Nunito"/>
              <a:sym typeface="Nuni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27b6cb0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27b6cb0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027b6cb05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027b6cb05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27b6cb05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27b6cb05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 Each of those filters covers three consecutive days</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This allows the algorithm to aggregate the information in longer time intervals and construct even more complex features</a:t>
            </a:r>
            <a:endParaRPr sz="1300">
              <a:solidFill>
                <a:srgbClr val="424242"/>
              </a:solidFill>
              <a:latin typeface="Nunito"/>
              <a:ea typeface="Nunito"/>
              <a:cs typeface="Nunito"/>
              <a:sym typeface="Nuni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027b6cb05c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027b6cb05c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 Clearly, it is rational to put more money on a stock that has a higher probability of going up. </a:t>
            </a:r>
            <a:endParaRPr/>
          </a:p>
          <a:p>
            <a:pPr marL="457200" lvl="0" indent="-298450" algn="l" rtl="0">
              <a:spcBef>
                <a:spcPts val="0"/>
              </a:spcBef>
              <a:spcAft>
                <a:spcPts val="0"/>
              </a:spcAft>
              <a:buSzPts val="1100"/>
              <a:buChar char="●"/>
            </a:pPr>
            <a:r>
              <a:rPr lang="en"/>
              <a:t>On the other hand, stocks with a low probability of going up are good candidates for short selling. </a:t>
            </a:r>
            <a:endParaRPr/>
          </a:p>
          <a:p>
            <a:pPr marL="457200" lvl="0" indent="-298450" algn="l" rtl="0">
              <a:spcBef>
                <a:spcPts val="0"/>
              </a:spcBef>
              <a:spcAft>
                <a:spcPts val="0"/>
              </a:spcAft>
              <a:buSzPts val="1100"/>
              <a:buChar char="●"/>
            </a:pPr>
            <a:r>
              <a:rPr lang="en"/>
              <a:t>However, in their experiments, the authors discretize the output to either 0 or 1, whichever is closer to the prediction.</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027b6cb05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027b6cb05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27b6cb05c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27b6cb05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027b6cb05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027b6cb05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027b6cb05c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027b6cb05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027b6cb05c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027b6cb05c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027b6cb05c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027b6cb05c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 So, the width of the filters inthe second convolutional layer is defined in a way that covers all the pertinent markets.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027b6cb05c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027b6cb05c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27b6cb05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27b6cb05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028568ebd4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028568ebd4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0281c757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0281c757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0281c7579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0281c757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28568ebd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028568ebd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28568ebd4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028568ebd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028568ebd4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028568ebd4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028568ebd4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028568ebd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Trading Strategy used:</a:t>
            </a:r>
            <a:endParaRPr sz="1300">
              <a:solidFill>
                <a:srgbClr val="424242"/>
              </a:solidFill>
              <a:latin typeface="Nunito"/>
              <a:ea typeface="Nunito"/>
              <a:cs typeface="Nunito"/>
              <a:sym typeface="Nunito"/>
            </a:endParaRPr>
          </a:p>
          <a:p>
            <a:pPr marL="914400" lvl="1" indent="-298450" algn="l" rtl="0">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Each of the prediction algorithms is executed several times and their average prediction for the probability of the price going up in  day t is calculated. </a:t>
            </a:r>
            <a:endParaRPr>
              <a:solidFill>
                <a:srgbClr val="424242"/>
              </a:solidFill>
              <a:latin typeface="Nunito"/>
              <a:ea typeface="Nunito"/>
              <a:cs typeface="Nunito"/>
              <a:sym typeface="Nunito"/>
            </a:endParaRPr>
          </a:p>
          <a:p>
            <a:pPr marL="914400" lvl="1" indent="-298450" algn="l" rtl="0">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If this value is higher than 0.5, then the predicted label for day t is up, otherwise it is down.</a:t>
            </a:r>
            <a:endParaRPr>
              <a:solidFill>
                <a:srgbClr val="424242"/>
              </a:solidFill>
              <a:latin typeface="Nunito"/>
              <a:ea typeface="Nunito"/>
              <a:cs typeface="Nunito"/>
              <a:sym typeface="Nunito"/>
            </a:endParaRPr>
          </a:p>
          <a:p>
            <a:pPr marL="914400" lvl="1" indent="-298450" algn="l" rtl="0">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 When the predicted label for the next day is up the trading system fully invests on that index and holds the shares until some day with a down label comes in which situation the system sells all its shares and engages in a short selling process</a:t>
            </a:r>
            <a:endParaRPr>
              <a:solidFill>
                <a:srgbClr val="424242"/>
              </a:solidFill>
              <a:latin typeface="Nunito"/>
              <a:ea typeface="Nunito"/>
              <a:cs typeface="Nunito"/>
              <a:sym typeface="Nunito"/>
            </a:endParaRPr>
          </a:p>
          <a:p>
            <a:pPr marL="914400" lvl="1" indent="-298450" algn="l" rtl="0">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Tables 5, 6 show the results of Sharpe ratio and CEQ return of CNNpred as well as other baseline algorithms and buy and hold strategy, with and without transaction 575 costs. In calculating CEQ return, risk aversion is 1. Table 7 shows value of investing $1 in both versions of CNNpred as well as buy and hold strategy at the end of the test period. </a:t>
            </a:r>
            <a:endParaRPr>
              <a:solidFill>
                <a:srgbClr val="424242"/>
              </a:solidFill>
              <a:latin typeface="Nunito"/>
              <a:ea typeface="Nunito"/>
              <a:cs typeface="Nunito"/>
              <a:sym typeface="Nunito"/>
            </a:endParaRPr>
          </a:p>
          <a:p>
            <a:pPr marL="0" lvl="0" indent="0" algn="l" rtl="0">
              <a:spcBef>
                <a:spcPts val="120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028568ebd4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028568ebd4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028568ebd4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028568ebd4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028568ebd4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028568ebd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 possible reason for that could be related to the information insufficiency of those ten technical indicators.</a:t>
            </a:r>
            <a:endParaRPr/>
          </a:p>
          <a:p>
            <a:pPr marL="457200" lvl="0" indent="-298450" algn="l" rtl="0">
              <a:spcBef>
                <a:spcPts val="0"/>
              </a:spcBef>
              <a:spcAft>
                <a:spcPts val="0"/>
              </a:spcAft>
              <a:buSzPts val="1100"/>
              <a:buChar char="●"/>
            </a:pPr>
            <a:r>
              <a:rPr lang="en"/>
              <a:t>The authors expected that using more initial variables and incorporating a PCA module would improve the results but it did not improve the results as expected.</a:t>
            </a:r>
            <a:endParaRPr/>
          </a:p>
          <a:p>
            <a:pPr marL="457200" lvl="0" indent="-298450" algn="l" rtl="0">
              <a:spcBef>
                <a:spcPts val="0"/>
              </a:spcBef>
              <a:spcAft>
                <a:spcPts val="0"/>
              </a:spcAft>
              <a:buSzPts val="1100"/>
              <a:buChar char="●"/>
            </a:pPr>
            <a:r>
              <a:rPr lang="en"/>
              <a:t>This observation demonstrates that adding more basic variables is not enough by itself without improving the model that 590 processes the information for feature extraction and prediction.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c620a597e_0_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fc620a597e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028568ebd4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028568ebd4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28568ebd4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028568ebd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028568ebd4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28568ebd4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028568ebd4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028568ebd4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28568ebd4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28568ebd4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fc620a597e_0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fc620a597e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c620a597e_0_7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c620a597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fc620a597e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fc620a597e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fc620a597e_0_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fc620a597e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fc620a597e_0_7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fc620a597e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science/article/pii/S0957417419301915#bib003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0957417419301915#bib0048"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science/article/pii/S0957417419301915#bib0040"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sciencedirect.com/science/article/pii/S0957417419301915#bib0003"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0957417419301915#bib0041"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0957417419301915#bib0018"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5831100" cy="1866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CNNpred: CNN Based Stock Market Prediction Using a Diverse Set of Variables </a:t>
            </a:r>
            <a:endParaRPr/>
          </a:p>
        </p:txBody>
      </p:sp>
      <p:sp>
        <p:nvSpPr>
          <p:cNvPr id="278" name="Google Shape;278;p13"/>
          <p:cNvSpPr txBox="1">
            <a:spLocks noGrp="1"/>
          </p:cNvSpPr>
          <p:nvPr>
            <p:ph type="subTitle" idx="1"/>
          </p:nvPr>
        </p:nvSpPr>
        <p:spPr>
          <a:xfrm>
            <a:off x="824000" y="3596300"/>
            <a:ext cx="4635000" cy="66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Presented By: Marco Cabre and Pritish Mishra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Background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Convolutional Neural Network</a:t>
            </a:r>
            <a:endParaRPr/>
          </a:p>
        </p:txBody>
      </p:sp>
      <p:sp>
        <p:nvSpPr>
          <p:cNvPr id="335" name="Google Shape;335;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Input Layer</a:t>
            </a:r>
            <a:endParaRPr/>
          </a:p>
          <a:p>
            <a:pPr marL="457200" lvl="0" indent="-311150" algn="l" rtl="0">
              <a:spcBef>
                <a:spcPts val="0"/>
              </a:spcBef>
              <a:spcAft>
                <a:spcPts val="0"/>
              </a:spcAft>
              <a:buSzPts val="1300"/>
              <a:buChar char="●"/>
            </a:pPr>
            <a:r>
              <a:rPr lang="en"/>
              <a:t>Convolutional layer</a:t>
            </a:r>
            <a:endParaRPr/>
          </a:p>
          <a:p>
            <a:pPr marL="457200" lvl="0" indent="-311150" algn="l" rtl="0">
              <a:spcBef>
                <a:spcPts val="0"/>
              </a:spcBef>
              <a:spcAft>
                <a:spcPts val="0"/>
              </a:spcAft>
              <a:buSzPts val="1300"/>
              <a:buChar char="●"/>
            </a:pPr>
            <a:r>
              <a:rPr lang="en"/>
              <a:t>Pooling Layer</a:t>
            </a:r>
            <a:endParaRPr/>
          </a:p>
          <a:p>
            <a:pPr marL="457200" lvl="0" indent="-311150" algn="l" rtl="0">
              <a:spcBef>
                <a:spcPts val="0"/>
              </a:spcBef>
              <a:spcAft>
                <a:spcPts val="0"/>
              </a:spcAft>
              <a:buSzPts val="1300"/>
              <a:buChar char="●"/>
            </a:pPr>
            <a:r>
              <a:rPr lang="en"/>
              <a:t>Fully connected layer</a:t>
            </a:r>
            <a:endParaRPr/>
          </a:p>
          <a:p>
            <a:pPr marL="457200" lvl="0" indent="-311150" algn="l" rtl="0">
              <a:spcBef>
                <a:spcPts val="0"/>
              </a:spcBef>
              <a:spcAft>
                <a:spcPts val="0"/>
              </a:spcAft>
              <a:buSzPts val="1300"/>
              <a:buChar char="●"/>
            </a:pPr>
            <a:r>
              <a:rPr lang="en"/>
              <a:t>Output Layer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Convolutional Layer</a:t>
            </a:r>
            <a:endParaRPr/>
          </a:p>
        </p:txBody>
      </p:sp>
      <p:sp>
        <p:nvSpPr>
          <p:cNvPr id="341" name="Google Shape;341;p24"/>
          <p:cNvSpPr txBox="1">
            <a:spLocks noGrp="1"/>
          </p:cNvSpPr>
          <p:nvPr>
            <p:ph type="body" idx="1"/>
          </p:nvPr>
        </p:nvSpPr>
        <p:spPr>
          <a:xfrm>
            <a:off x="1303800" y="148680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Performs convolutional operation</a:t>
            </a:r>
            <a:endParaRPr/>
          </a:p>
          <a:p>
            <a:pPr marL="457200" lvl="0" indent="-311150" algn="l" rtl="0">
              <a:spcBef>
                <a:spcPts val="0"/>
              </a:spcBef>
              <a:spcAft>
                <a:spcPts val="0"/>
              </a:spcAft>
              <a:buSzPts val="1300"/>
              <a:buChar char="●"/>
            </a:pPr>
            <a:r>
              <a:rPr lang="en"/>
              <a:t>Input and Filter can be considered functions</a:t>
            </a:r>
            <a:endParaRPr/>
          </a:p>
          <a:p>
            <a:pPr marL="457200" lvl="0" indent="-311150" algn="l" rtl="0">
              <a:spcBef>
                <a:spcPts val="0"/>
              </a:spcBef>
              <a:spcAft>
                <a:spcPts val="0"/>
              </a:spcAft>
              <a:buSzPts val="1300"/>
              <a:buChar char="●"/>
            </a:pPr>
            <a:r>
              <a:rPr lang="en"/>
              <a:t>Convolutional Operation is an algorithm that measures the changes this causes</a:t>
            </a:r>
            <a:endParaRPr/>
          </a:p>
        </p:txBody>
      </p:sp>
      <p:pic>
        <p:nvPicPr>
          <p:cNvPr id="342" name="Google Shape;342;p24"/>
          <p:cNvPicPr preferRelativeResize="0"/>
          <p:nvPr/>
        </p:nvPicPr>
        <p:blipFill>
          <a:blip r:embed="rId3">
            <a:alphaModFix/>
          </a:blip>
          <a:stretch>
            <a:fillRect/>
          </a:stretch>
        </p:blipFill>
        <p:spPr>
          <a:xfrm>
            <a:off x="4240625" y="2571750"/>
            <a:ext cx="3757276" cy="2214374"/>
          </a:xfrm>
          <a:prstGeom prst="rect">
            <a:avLst/>
          </a:prstGeom>
          <a:noFill/>
          <a:ln>
            <a:noFill/>
          </a:ln>
        </p:spPr>
      </p:pic>
      <p:pic>
        <p:nvPicPr>
          <p:cNvPr id="343" name="Google Shape;343;p24"/>
          <p:cNvPicPr preferRelativeResize="0"/>
          <p:nvPr/>
        </p:nvPicPr>
        <p:blipFill>
          <a:blip r:embed="rId4">
            <a:alphaModFix/>
          </a:blip>
          <a:stretch>
            <a:fillRect/>
          </a:stretch>
        </p:blipFill>
        <p:spPr>
          <a:xfrm>
            <a:off x="788850" y="2571750"/>
            <a:ext cx="2857500" cy="628650"/>
          </a:xfrm>
          <a:prstGeom prst="rect">
            <a:avLst/>
          </a:prstGeom>
          <a:noFill/>
          <a:ln>
            <a:noFill/>
          </a:ln>
        </p:spPr>
      </p:pic>
      <p:pic>
        <p:nvPicPr>
          <p:cNvPr id="344" name="Google Shape;344;p24"/>
          <p:cNvPicPr preferRelativeResize="0"/>
          <p:nvPr/>
        </p:nvPicPr>
        <p:blipFill>
          <a:blip r:embed="rId5">
            <a:alphaModFix/>
          </a:blip>
          <a:stretch>
            <a:fillRect/>
          </a:stretch>
        </p:blipFill>
        <p:spPr>
          <a:xfrm>
            <a:off x="1195900" y="3340800"/>
            <a:ext cx="1609725" cy="67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Pooling Layer</a:t>
            </a:r>
            <a:endParaRPr/>
          </a:p>
        </p:txBody>
      </p:sp>
      <p:sp>
        <p:nvSpPr>
          <p:cNvPr id="350" name="Google Shape;350;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Subsamples the data</a:t>
            </a:r>
            <a:endParaRPr/>
          </a:p>
          <a:p>
            <a:pPr marL="457200" lvl="0" indent="-311150" algn="l" rtl="0">
              <a:spcBef>
                <a:spcPts val="0"/>
              </a:spcBef>
              <a:spcAft>
                <a:spcPts val="0"/>
              </a:spcAft>
              <a:buSzPts val="1300"/>
              <a:buChar char="●"/>
            </a:pPr>
            <a:r>
              <a:rPr lang="en"/>
              <a:t>Reduces computational load and handles overfitting</a:t>
            </a:r>
            <a:endParaRPr/>
          </a:p>
          <a:p>
            <a:pPr marL="457200" lvl="0" indent="-311150" algn="l" rtl="0">
              <a:spcBef>
                <a:spcPts val="0"/>
              </a:spcBef>
              <a:spcAft>
                <a:spcPts val="0"/>
              </a:spcAft>
              <a:buSzPts val="1300"/>
              <a:buChar char="●"/>
            </a:pPr>
            <a:r>
              <a:rPr lang="en"/>
              <a:t>Pools values together and converts pools into single values</a:t>
            </a:r>
            <a:endParaRPr/>
          </a:p>
          <a:p>
            <a:pPr marL="457200" lvl="0" indent="-311150" algn="l" rtl="0">
              <a:spcBef>
                <a:spcPts val="0"/>
              </a:spcBef>
              <a:spcAft>
                <a:spcPts val="0"/>
              </a:spcAft>
              <a:buSzPts val="1300"/>
              <a:buChar char="●"/>
            </a:pPr>
            <a:r>
              <a:rPr lang="en"/>
              <a:t>Reduces the number of inputs going into the following layers</a:t>
            </a:r>
            <a:endParaRPr/>
          </a:p>
          <a:p>
            <a:pPr marL="457200" lvl="0" indent="-311150" algn="l" rtl="0">
              <a:spcBef>
                <a:spcPts val="0"/>
              </a:spcBef>
              <a:spcAft>
                <a:spcPts val="0"/>
              </a:spcAft>
              <a:buSzPts val="1300"/>
              <a:buChar char="●"/>
            </a:pPr>
            <a:r>
              <a:rPr lang="en"/>
              <a:t>Typically uses Max Pooling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Fully Connected Layer</a:t>
            </a:r>
            <a:endParaRPr/>
          </a:p>
        </p:txBody>
      </p:sp>
      <p:sp>
        <p:nvSpPr>
          <p:cNvPr id="356" name="Google Shape;356;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MLP Network</a:t>
            </a:r>
            <a:endParaRPr/>
          </a:p>
          <a:p>
            <a:pPr marL="457200" lvl="0" indent="-311150" algn="l" rtl="0">
              <a:spcBef>
                <a:spcPts val="0"/>
              </a:spcBef>
              <a:spcAft>
                <a:spcPts val="0"/>
              </a:spcAft>
              <a:buSzPts val="1300"/>
              <a:buChar char="●"/>
            </a:pPr>
            <a:r>
              <a:rPr lang="en"/>
              <a:t>Responsible for converting extracted features in the previous layers to the final output</a:t>
            </a:r>
            <a:endParaRPr/>
          </a:p>
          <a:p>
            <a:pPr marL="457200" lvl="0" indent="-311150" algn="l" rtl="0">
              <a:spcBef>
                <a:spcPts val="0"/>
              </a:spcBef>
              <a:spcAft>
                <a:spcPts val="0"/>
              </a:spcAft>
              <a:buSzPts val="1300"/>
              <a:buChar char="●"/>
            </a:pPr>
            <a:r>
              <a:rPr lang="en"/>
              <a:t>Relation between successive layers:</a:t>
            </a:r>
            <a:endParaRPr/>
          </a:p>
          <a:p>
            <a:pPr marL="457200" lvl="0" indent="0" algn="l" rtl="0">
              <a:spcBef>
                <a:spcPts val="1200"/>
              </a:spcBef>
              <a:spcAft>
                <a:spcPts val="1200"/>
              </a:spcAft>
              <a:buNone/>
            </a:pPr>
            <a:endParaRPr/>
          </a:p>
        </p:txBody>
      </p:sp>
      <p:pic>
        <p:nvPicPr>
          <p:cNvPr id="357" name="Google Shape;357;p26"/>
          <p:cNvPicPr preferRelativeResize="0"/>
          <p:nvPr/>
        </p:nvPicPr>
        <p:blipFill>
          <a:blip r:embed="rId3">
            <a:alphaModFix/>
          </a:blip>
          <a:stretch>
            <a:fillRect/>
          </a:stretch>
        </p:blipFill>
        <p:spPr>
          <a:xfrm>
            <a:off x="1896738" y="2913175"/>
            <a:ext cx="1857375" cy="695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Dropout</a:t>
            </a:r>
            <a:endParaRPr/>
          </a:p>
        </p:txBody>
      </p:sp>
      <p:sp>
        <p:nvSpPr>
          <p:cNvPr id="363" name="Google Shape;363;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Technique used for training deep neural networks</a:t>
            </a:r>
            <a:endParaRPr dirty="0"/>
          </a:p>
          <a:p>
            <a:pPr marL="457200" lvl="0" indent="-311150" algn="l" rtl="0">
              <a:spcBef>
                <a:spcPts val="0"/>
              </a:spcBef>
              <a:spcAft>
                <a:spcPts val="0"/>
              </a:spcAft>
              <a:buSzPts val="1300"/>
              <a:buChar char="●"/>
            </a:pPr>
            <a:r>
              <a:rPr lang="en" dirty="0"/>
              <a:t>Prevents too much learning from training data</a:t>
            </a:r>
            <a:endParaRPr dirty="0"/>
          </a:p>
          <a:p>
            <a:pPr marL="457200" lvl="0" indent="-311150" algn="l" rtl="0">
              <a:spcBef>
                <a:spcPts val="0"/>
              </a:spcBef>
              <a:spcAft>
                <a:spcPts val="0"/>
              </a:spcAft>
              <a:buSzPts val="1300"/>
              <a:buChar char="●"/>
            </a:pPr>
            <a:r>
              <a:rPr lang="en" dirty="0"/>
              <a:t>During each training session some of the data has a dropout rate, meaning that it won’t be looked at</a:t>
            </a:r>
            <a:endParaRPr dirty="0"/>
          </a:p>
          <a:p>
            <a:pPr marL="457200" lvl="0" indent="-311150" algn="l" rtl="0">
              <a:spcBef>
                <a:spcPts val="0"/>
              </a:spcBef>
              <a:spcAft>
                <a:spcPts val="0"/>
              </a:spcAft>
              <a:buSzPts val="1300"/>
              <a:buChar char="●"/>
            </a:pPr>
            <a:r>
              <a:rPr lang="en" dirty="0"/>
              <a:t>This allows the model to not be reliant on the training data and to be more general</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824000" y="1613825"/>
            <a:ext cx="6864300" cy="18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200"/>
              <a:t>Current Work - CNNpred</a:t>
            </a:r>
            <a:endParaRPr sz="4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CNNPred?</a:t>
            </a:r>
            <a:endParaRPr/>
          </a:p>
        </p:txBody>
      </p:sp>
      <p:sp>
        <p:nvSpPr>
          <p:cNvPr id="374" name="Google Shape;374;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General CNN Based Framework for stock market prediction</a:t>
            </a:r>
            <a:endParaRPr/>
          </a:p>
          <a:p>
            <a:pPr marL="457200" lvl="0" indent="-311150" algn="l" rtl="0">
              <a:spcBef>
                <a:spcPts val="0"/>
              </a:spcBef>
              <a:spcAft>
                <a:spcPts val="0"/>
              </a:spcAft>
              <a:buSzPts val="1300"/>
              <a:buChar char="●"/>
            </a:pPr>
            <a:r>
              <a:rPr lang="en"/>
              <a:t>Two Variations: 2D-CNNpred and 3D-CNNpred</a:t>
            </a:r>
            <a:endParaRPr/>
          </a:p>
          <a:p>
            <a:pPr marL="457200" lvl="0" indent="-311150" algn="l" rtl="0">
              <a:spcBef>
                <a:spcPts val="0"/>
              </a:spcBef>
              <a:spcAft>
                <a:spcPts val="0"/>
              </a:spcAft>
              <a:buSzPts val="1300"/>
              <a:buChar char="●"/>
            </a:pPr>
            <a:r>
              <a:rPr lang="en"/>
              <a:t>Based on 4 major steps</a:t>
            </a:r>
            <a:endParaRPr/>
          </a:p>
          <a:p>
            <a:pPr marL="914400" lvl="1" indent="-298450" algn="l" rtl="0">
              <a:spcBef>
                <a:spcPts val="0"/>
              </a:spcBef>
              <a:spcAft>
                <a:spcPts val="0"/>
              </a:spcAft>
              <a:buSzPts val="1100"/>
              <a:buAutoNum type="alphaLcPeriod"/>
            </a:pPr>
            <a:r>
              <a:rPr lang="en"/>
              <a:t>Representation of Input Data</a:t>
            </a:r>
            <a:endParaRPr/>
          </a:p>
          <a:p>
            <a:pPr marL="914400" lvl="1" indent="-298450" algn="l" rtl="0">
              <a:spcBef>
                <a:spcPts val="0"/>
              </a:spcBef>
              <a:spcAft>
                <a:spcPts val="0"/>
              </a:spcAft>
              <a:buSzPts val="1100"/>
              <a:buAutoNum type="alphaLcPeriod"/>
            </a:pPr>
            <a:r>
              <a:rPr lang="en"/>
              <a:t>Daily Feature Extraction</a:t>
            </a:r>
            <a:endParaRPr/>
          </a:p>
          <a:p>
            <a:pPr marL="914400" lvl="1" indent="-298450" algn="l" rtl="0">
              <a:spcBef>
                <a:spcPts val="0"/>
              </a:spcBef>
              <a:spcAft>
                <a:spcPts val="0"/>
              </a:spcAft>
              <a:buSzPts val="1100"/>
              <a:buAutoNum type="alphaLcPeriod"/>
            </a:pPr>
            <a:r>
              <a:rPr lang="en"/>
              <a:t>Durational Feature Extraction</a:t>
            </a:r>
            <a:endParaRPr/>
          </a:p>
          <a:p>
            <a:pPr marL="914400" lvl="1" indent="-298450" algn="l" rtl="0">
              <a:spcBef>
                <a:spcPts val="0"/>
              </a:spcBef>
              <a:spcAft>
                <a:spcPts val="0"/>
              </a:spcAft>
              <a:buSzPts val="1100"/>
              <a:buAutoNum type="alphaLcPeriod"/>
            </a:pPr>
            <a:r>
              <a:rPr lang="en"/>
              <a:t>Final Prediction</a:t>
            </a:r>
            <a:endParaRPr/>
          </a:p>
        </p:txBody>
      </p:sp>
      <p:sp>
        <p:nvSpPr>
          <p:cNvPr id="375" name="Google Shape;375;p29"/>
          <p:cNvSpPr txBox="1"/>
          <p:nvPr/>
        </p:nvSpPr>
        <p:spPr>
          <a:xfrm>
            <a:off x="6455800" y="1567650"/>
            <a:ext cx="2275800" cy="3386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A </a:t>
            </a:r>
            <a:r>
              <a:rPr lang="en" sz="1600" b="1" dirty="0">
                <a:solidFill>
                  <a:srgbClr val="292929"/>
                </a:solidFill>
                <a:highlight>
                  <a:srgbClr val="FFFFFF"/>
                </a:highlight>
                <a:latin typeface="Georgia"/>
                <a:ea typeface="Georgia"/>
                <a:cs typeface="Georgia"/>
                <a:sym typeface="Georgia"/>
              </a:rPr>
              <a:t>Convolutional Neural Network (ConvNet/CNN)</a:t>
            </a:r>
            <a:r>
              <a:rPr lang="en" sz="1600" dirty="0">
                <a:solidFill>
                  <a:srgbClr val="292929"/>
                </a:solidFill>
                <a:highlight>
                  <a:srgbClr val="FFFFFF"/>
                </a:highlight>
                <a:latin typeface="Georgia"/>
                <a:ea typeface="Georgia"/>
                <a:cs typeface="Georgia"/>
                <a:sym typeface="Georgia"/>
              </a:rPr>
              <a:t> is a Deep Learning algorithm which can take in an input image, assign importance (learnable weights and biases) to various aspects/objects in the image and be able to differentiate one from the other.</a:t>
            </a:r>
            <a:endParaRPr dirty="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0"/>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200"/>
              <a:t>2D-CNNpred</a:t>
            </a:r>
            <a:endParaRPr sz="4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2D-CNNpred - Representation of Input Data</a:t>
            </a:r>
            <a:endParaRPr/>
          </a:p>
        </p:txBody>
      </p:sp>
      <p:sp>
        <p:nvSpPr>
          <p:cNvPr id="386" name="Google Shape;386;p31"/>
          <p:cNvSpPr txBox="1">
            <a:spLocks noGrp="1"/>
          </p:cNvSpPr>
          <p:nvPr>
            <p:ph type="body" idx="1"/>
          </p:nvPr>
        </p:nvSpPr>
        <p:spPr>
          <a:xfrm>
            <a:off x="456225" y="1750275"/>
            <a:ext cx="5140500" cy="2852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2 Dimensional Data Matrix/Tensor</a:t>
            </a:r>
            <a:endParaRPr/>
          </a:p>
          <a:p>
            <a:pPr marL="457200" lvl="0" indent="-311150" algn="l" rtl="0">
              <a:spcBef>
                <a:spcPts val="0"/>
              </a:spcBef>
              <a:spcAft>
                <a:spcPts val="0"/>
              </a:spcAft>
              <a:buSzPts val="1300"/>
              <a:buChar char="●"/>
            </a:pPr>
            <a:r>
              <a:rPr lang="en"/>
              <a:t>Size of the matrix depends on:</a:t>
            </a:r>
            <a:endParaRPr/>
          </a:p>
          <a:p>
            <a:pPr marL="914400" lvl="1" indent="-298450" algn="l" rtl="0">
              <a:spcBef>
                <a:spcPts val="0"/>
              </a:spcBef>
              <a:spcAft>
                <a:spcPts val="0"/>
              </a:spcAft>
              <a:buSzPts val="1100"/>
              <a:buChar char="○"/>
            </a:pPr>
            <a:r>
              <a:rPr lang="en"/>
              <a:t>Number of variables that represent each day</a:t>
            </a:r>
            <a:endParaRPr/>
          </a:p>
          <a:p>
            <a:pPr marL="914400" lvl="1" indent="-298450" algn="l" rtl="0">
              <a:spcBef>
                <a:spcPts val="0"/>
              </a:spcBef>
              <a:spcAft>
                <a:spcPts val="0"/>
              </a:spcAft>
              <a:buSzPts val="1100"/>
              <a:buChar char="○"/>
            </a:pPr>
            <a:r>
              <a:rPr lang="en"/>
              <a:t>Number of days back into the history that are used to make the prediction</a:t>
            </a:r>
            <a:endParaRPr/>
          </a:p>
          <a:p>
            <a:pPr marL="914400" lvl="1" indent="-298450" algn="l" rtl="0">
              <a:spcBef>
                <a:spcPts val="0"/>
              </a:spcBef>
              <a:spcAft>
                <a:spcPts val="0"/>
              </a:spcAft>
              <a:buSzPts val="1100"/>
              <a:buChar char="○"/>
            </a:pPr>
            <a:r>
              <a:rPr lang="en"/>
              <a:t>For an input with </a:t>
            </a:r>
            <a:r>
              <a:rPr lang="en" i="1"/>
              <a:t>“f” </a:t>
            </a:r>
            <a:r>
              <a:rPr lang="en"/>
              <a:t>variables spanning over </a:t>
            </a:r>
            <a:r>
              <a:rPr lang="en" i="1"/>
              <a:t>“d”</a:t>
            </a:r>
            <a:r>
              <a:rPr lang="en"/>
              <a:t> days, the input tensor’s size will be </a:t>
            </a:r>
            <a:r>
              <a:rPr lang="en" i="1"/>
              <a:t> “d × f”</a:t>
            </a:r>
            <a:endParaRPr i="1"/>
          </a:p>
          <a:p>
            <a:pPr marL="457200" lvl="0" indent="0" algn="l" rtl="0">
              <a:spcBef>
                <a:spcPts val="1200"/>
              </a:spcBef>
              <a:spcAft>
                <a:spcPts val="0"/>
              </a:spcAft>
              <a:buNone/>
            </a:pPr>
            <a:endParaRPr i="1"/>
          </a:p>
          <a:p>
            <a:pPr marL="457200" lvl="0" indent="0" algn="l" rtl="0">
              <a:spcBef>
                <a:spcPts val="1200"/>
              </a:spcBef>
              <a:spcAft>
                <a:spcPts val="1200"/>
              </a:spcAft>
              <a:buNone/>
            </a:pPr>
            <a:endParaRPr i="1"/>
          </a:p>
        </p:txBody>
      </p:sp>
      <p:pic>
        <p:nvPicPr>
          <p:cNvPr id="387" name="Google Shape;387;p31"/>
          <p:cNvPicPr preferRelativeResize="0"/>
          <p:nvPr/>
        </p:nvPicPr>
        <p:blipFill>
          <a:blip r:embed="rId3">
            <a:alphaModFix/>
          </a:blip>
          <a:stretch>
            <a:fillRect/>
          </a:stretch>
        </p:blipFill>
        <p:spPr>
          <a:xfrm>
            <a:off x="6328075" y="1750275"/>
            <a:ext cx="2663525" cy="2926025"/>
          </a:xfrm>
          <a:prstGeom prst="rect">
            <a:avLst/>
          </a:prstGeom>
          <a:noFill/>
          <a:ln>
            <a:noFill/>
          </a:ln>
        </p:spPr>
      </p:pic>
      <p:sp>
        <p:nvSpPr>
          <p:cNvPr id="388" name="Google Shape;388;p31"/>
          <p:cNvSpPr txBox="1"/>
          <p:nvPr/>
        </p:nvSpPr>
        <p:spPr>
          <a:xfrm>
            <a:off x="929150" y="3460725"/>
            <a:ext cx="4876500" cy="1169521"/>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Georgia" panose="02040502050405020303" pitchFamily="18" charset="0"/>
                <a:ea typeface="Nunito"/>
                <a:cs typeface="Times New Roman" panose="02020603050405020304" pitchFamily="18" charset="0"/>
                <a:sym typeface="Nunito"/>
              </a:rPr>
              <a:t>What are tensors?</a:t>
            </a:r>
            <a:endParaRPr sz="1600" b="1" dirty="0">
              <a:latin typeface="Georgia" panose="02040502050405020303" pitchFamily="18" charset="0"/>
              <a:ea typeface="Nunito"/>
              <a:cs typeface="Times New Roman" panose="02020603050405020304" pitchFamily="18" charset="0"/>
              <a:sym typeface="Nunito"/>
            </a:endParaRPr>
          </a:p>
          <a:p>
            <a:pPr marL="0" lvl="0" indent="0" algn="l" rtl="0">
              <a:spcBef>
                <a:spcPts val="0"/>
              </a:spcBef>
              <a:spcAft>
                <a:spcPts val="0"/>
              </a:spcAft>
              <a:buNone/>
            </a:pPr>
            <a:r>
              <a:rPr lang="en" sz="1200" dirty="0">
                <a:solidFill>
                  <a:srgbClr val="555555"/>
                </a:solidFill>
                <a:highlight>
                  <a:srgbClr val="FFFFFF"/>
                </a:highlight>
                <a:latin typeface="Georgia" panose="02040502050405020303" pitchFamily="18" charset="0"/>
                <a:cs typeface="Times New Roman" panose="02020603050405020304" pitchFamily="18" charset="0"/>
              </a:rPr>
              <a:t>Tensors are a type of data structure used in linear algebra, and like vectors and matrices, you can calculate arithmetic operations with tensors. It is, essentially, a generalization of vectors and matrices and can be thought of as a multidimensional array.</a:t>
            </a:r>
            <a:endParaRPr sz="1600" b="1" dirty="0">
              <a:latin typeface="Georgia" panose="02040502050405020303" pitchFamily="18" charset="0"/>
              <a:ea typeface="Nunito"/>
              <a:cs typeface="Times New Roman" panose="02020603050405020304" pitchFamily="18" charset="0"/>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2D-CNNpred: Daily Feature Extraction</a:t>
            </a:r>
            <a:endParaRPr/>
          </a:p>
        </p:txBody>
      </p:sp>
      <p:sp>
        <p:nvSpPr>
          <p:cNvPr id="394" name="Google Shape;394;p32"/>
          <p:cNvSpPr txBox="1">
            <a:spLocks noGrp="1"/>
          </p:cNvSpPr>
          <p:nvPr>
            <p:ph type="body" idx="1"/>
          </p:nvPr>
        </p:nvSpPr>
        <p:spPr>
          <a:xfrm>
            <a:off x="816175" y="1597875"/>
            <a:ext cx="4524900" cy="3209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For daily feature extraction, 1 × number of initial variables filters are utilized.</a:t>
            </a:r>
            <a:endParaRPr/>
          </a:p>
          <a:p>
            <a:pPr marL="457200" lvl="0" indent="-311150" algn="l" rtl="0">
              <a:spcBef>
                <a:spcPts val="0"/>
              </a:spcBef>
              <a:spcAft>
                <a:spcPts val="0"/>
              </a:spcAft>
              <a:buSzPts val="1300"/>
              <a:buChar char="●"/>
            </a:pPr>
            <a:r>
              <a:rPr lang="en"/>
              <a:t>Each filter covers all the daily variables and can combine them all into a single high level feature.</a:t>
            </a:r>
            <a:endParaRPr/>
          </a:p>
          <a:p>
            <a:pPr marL="457200" lvl="0" indent="-311150" algn="l" rtl="0">
              <a:spcBef>
                <a:spcPts val="0"/>
              </a:spcBef>
              <a:spcAft>
                <a:spcPts val="0"/>
              </a:spcAft>
              <a:buSzPts val="1300"/>
              <a:buChar char="●"/>
            </a:pPr>
            <a:r>
              <a:rPr lang="en"/>
              <a:t>2D-CNNpred can construct different combinations of primary variables and drop useless variables using this layer.</a:t>
            </a:r>
            <a:endParaRPr/>
          </a:p>
          <a:p>
            <a:pPr marL="457200" lvl="0" indent="-311150" algn="l" rtl="0">
              <a:spcBef>
                <a:spcPts val="0"/>
              </a:spcBef>
              <a:spcAft>
                <a:spcPts val="0"/>
              </a:spcAft>
              <a:buSzPts val="1300"/>
              <a:buChar char="●"/>
            </a:pPr>
            <a:r>
              <a:rPr lang="en"/>
              <a:t>This layer works as an initial feature extraction/feature selection module</a:t>
            </a:r>
            <a:endParaRPr/>
          </a:p>
          <a:p>
            <a:pPr marL="0" lvl="0" indent="0" algn="l" rtl="0">
              <a:spcBef>
                <a:spcPts val="1200"/>
              </a:spcBef>
              <a:spcAft>
                <a:spcPts val="1200"/>
              </a:spcAft>
              <a:buNone/>
            </a:pPr>
            <a:endParaRPr/>
          </a:p>
        </p:txBody>
      </p:sp>
      <p:pic>
        <p:nvPicPr>
          <p:cNvPr id="395" name="Google Shape;395;p32"/>
          <p:cNvPicPr preferRelativeResize="0"/>
          <p:nvPr/>
        </p:nvPicPr>
        <p:blipFill>
          <a:blip r:embed="rId3">
            <a:alphaModFix/>
          </a:blip>
          <a:stretch>
            <a:fillRect/>
          </a:stretch>
        </p:blipFill>
        <p:spPr>
          <a:xfrm>
            <a:off x="5191175" y="1597875"/>
            <a:ext cx="3716450" cy="266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2D-CNNpred: Durational Feature Extraction</a:t>
            </a:r>
            <a:endParaRPr/>
          </a:p>
        </p:txBody>
      </p:sp>
      <p:sp>
        <p:nvSpPr>
          <p:cNvPr id="401" name="Google Shape;401;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These layers combine extracted features of different days to construct higher-level features for aggregating available information in certain durations.</a:t>
            </a:r>
            <a:endParaRPr/>
          </a:p>
          <a:p>
            <a:pPr marL="457200" lvl="0" indent="-311150" algn="l" rtl="0">
              <a:spcBef>
                <a:spcPts val="0"/>
              </a:spcBef>
              <a:spcAft>
                <a:spcPts val="0"/>
              </a:spcAft>
              <a:buSzPts val="1300"/>
              <a:buChar char="●"/>
            </a:pPr>
            <a:r>
              <a:rPr lang="en"/>
              <a:t>As the first layer, these succeeding layers use filters for combining lower level features from their input to higher-level ones</a:t>
            </a:r>
            <a:endParaRPr/>
          </a:p>
          <a:p>
            <a:pPr marL="457200" lvl="0" indent="-311150" algn="l" rtl="0">
              <a:spcBef>
                <a:spcPts val="0"/>
              </a:spcBef>
              <a:spcAft>
                <a:spcPts val="0"/>
              </a:spcAft>
              <a:buSzPts val="1300"/>
              <a:buChar char="●"/>
            </a:pPr>
            <a:r>
              <a:rPr lang="en"/>
              <a:t>2D-CNNpred uses  3×1 filters in the second layer.</a:t>
            </a:r>
            <a:endParaRPr/>
          </a:p>
          <a:p>
            <a:pPr marL="457200" lvl="0" indent="-311150" algn="l" rtl="0">
              <a:spcBef>
                <a:spcPts val="0"/>
              </a:spcBef>
              <a:spcAft>
                <a:spcPts val="0"/>
              </a:spcAft>
              <a:buSzPts val="1300"/>
              <a:buChar char="●"/>
            </a:pPr>
            <a:r>
              <a:rPr lang="en"/>
              <a:t>The third layer is a pooling layer that performs a 2 × 1 max pooling, that is a very common setting for the pooling layers.</a:t>
            </a:r>
            <a:endParaRPr/>
          </a:p>
          <a:p>
            <a:pPr marL="457200" lvl="0" indent="-311150" algn="l" rtl="0">
              <a:spcBef>
                <a:spcPts val="0"/>
              </a:spcBef>
              <a:spcAft>
                <a:spcPts val="0"/>
              </a:spcAft>
              <a:buSzPts val="1300"/>
              <a:buChar char="●"/>
            </a:pPr>
            <a:r>
              <a:rPr lang="en"/>
              <a:t>This layer is followed by another convolutional layer with 3 x 1 filters, which is followed by another pooling layer just like the first one.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2D-CNNpred: Final Prediction</a:t>
            </a:r>
            <a:endParaRPr/>
          </a:p>
        </p:txBody>
      </p:sp>
      <p:sp>
        <p:nvSpPr>
          <p:cNvPr id="407" name="Google Shape;407;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Features generated by the last pooling layer are flattened 365 into a final feature vector.</a:t>
            </a:r>
            <a:endParaRPr/>
          </a:p>
          <a:p>
            <a:pPr marL="457200" lvl="0" indent="-311150" algn="l" rtl="0">
              <a:spcBef>
                <a:spcPts val="0"/>
              </a:spcBef>
              <a:spcAft>
                <a:spcPts val="0"/>
              </a:spcAft>
              <a:buSzPts val="1300"/>
              <a:buChar char="●"/>
            </a:pPr>
            <a:r>
              <a:rPr lang="en"/>
              <a:t>This feature vector is then converted to a final prediction through a fully connected layer.</a:t>
            </a:r>
            <a:endParaRPr/>
          </a:p>
          <a:p>
            <a:pPr marL="457200" lvl="0" indent="-311150" algn="l" rtl="0">
              <a:spcBef>
                <a:spcPts val="0"/>
              </a:spcBef>
              <a:spcAft>
                <a:spcPts val="0"/>
              </a:spcAft>
              <a:buSzPts val="1300"/>
              <a:buChar char="●"/>
            </a:pPr>
            <a:r>
              <a:rPr lang="en"/>
              <a:t>This layer uses a sigmoid activation function so that the output is in the form of a probability in the range [0,1]. </a:t>
            </a:r>
            <a:endParaRPr/>
          </a:p>
          <a:p>
            <a:pPr marL="457200" lvl="0" indent="-311150" algn="l" rtl="0">
              <a:spcBef>
                <a:spcPts val="0"/>
              </a:spcBef>
              <a:spcAft>
                <a:spcPts val="0"/>
              </a:spcAft>
              <a:buSzPts val="1300"/>
              <a:buChar char="●"/>
            </a:pPr>
            <a:r>
              <a:rPr lang="en"/>
              <a:t>This prediction can be interpreted as the probability of a price increase of that market for the next day and this is an extremely valuable piece of information.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2D-CNNpred: Graphical Visualization</a:t>
            </a:r>
            <a:endParaRPr/>
          </a:p>
        </p:txBody>
      </p:sp>
      <p:pic>
        <p:nvPicPr>
          <p:cNvPr id="413" name="Google Shape;413;p35"/>
          <p:cNvPicPr preferRelativeResize="0"/>
          <p:nvPr/>
        </p:nvPicPr>
        <p:blipFill>
          <a:blip r:embed="rId3">
            <a:alphaModFix/>
          </a:blip>
          <a:stretch>
            <a:fillRect/>
          </a:stretch>
        </p:blipFill>
        <p:spPr>
          <a:xfrm>
            <a:off x="152400" y="1506725"/>
            <a:ext cx="8839199" cy="31625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6"/>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200"/>
              <a:t>3D-CNNpred</a:t>
            </a:r>
            <a:endParaRPr sz="4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3D-CNNpred: Input Data Representation</a:t>
            </a:r>
            <a:endParaRPr/>
          </a:p>
        </p:txBody>
      </p:sp>
      <p:sp>
        <p:nvSpPr>
          <p:cNvPr id="424" name="Google Shape;424;p37"/>
          <p:cNvSpPr txBox="1">
            <a:spLocks noGrp="1"/>
          </p:cNvSpPr>
          <p:nvPr>
            <p:ph type="body" idx="1"/>
          </p:nvPr>
        </p:nvSpPr>
        <p:spPr>
          <a:xfrm>
            <a:off x="738775" y="1597875"/>
            <a:ext cx="4940700" cy="3098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Uses a 3-dimensional tensor to represent the input data</a:t>
            </a:r>
            <a:endParaRPr/>
          </a:p>
          <a:p>
            <a:pPr marL="457200" lvl="0" indent="-311150" algn="l" rtl="0">
              <a:spcBef>
                <a:spcPts val="0"/>
              </a:spcBef>
              <a:spcAft>
                <a:spcPts val="0"/>
              </a:spcAft>
              <a:buSzPts val="1300"/>
              <a:buChar char="●"/>
            </a:pPr>
            <a:r>
              <a:rPr lang="en"/>
              <a:t>Each sample fed to 3D-CNNpred contains information from several markets. </a:t>
            </a:r>
            <a:endParaRPr/>
          </a:p>
          <a:p>
            <a:pPr marL="457200" lvl="0" indent="-311150" algn="l" rtl="0">
              <a:spcBef>
                <a:spcPts val="0"/>
              </a:spcBef>
              <a:spcAft>
                <a:spcPts val="0"/>
              </a:spcAft>
              <a:buSzPts val="1300"/>
              <a:buChar char="●"/>
            </a:pPr>
            <a:r>
              <a:rPr lang="en"/>
              <a:t>The 3-D tensor is formed by the following 3 variables:</a:t>
            </a:r>
            <a:endParaRPr/>
          </a:p>
          <a:p>
            <a:pPr marL="914400" lvl="1" indent="-298450" algn="l" rtl="0">
              <a:spcBef>
                <a:spcPts val="0"/>
              </a:spcBef>
              <a:spcAft>
                <a:spcPts val="0"/>
              </a:spcAft>
              <a:buSzPts val="1100"/>
              <a:buChar char="○"/>
            </a:pPr>
            <a:r>
              <a:rPr lang="en"/>
              <a:t>The initial Daily Variables</a:t>
            </a:r>
            <a:endParaRPr/>
          </a:p>
          <a:p>
            <a:pPr marL="914400" lvl="1" indent="-298450" algn="l" rtl="0">
              <a:spcBef>
                <a:spcPts val="0"/>
              </a:spcBef>
              <a:spcAft>
                <a:spcPts val="0"/>
              </a:spcAft>
              <a:buSzPts val="1100"/>
              <a:buChar char="○"/>
            </a:pPr>
            <a:r>
              <a:rPr lang="en"/>
              <a:t>The Days of the Historical Record</a:t>
            </a:r>
            <a:endParaRPr/>
          </a:p>
          <a:p>
            <a:pPr marL="914400" lvl="1" indent="-298450" algn="l" rtl="0">
              <a:spcBef>
                <a:spcPts val="0"/>
              </a:spcBef>
              <a:spcAft>
                <a:spcPts val="0"/>
              </a:spcAft>
              <a:buSzPts val="1100"/>
              <a:buChar char="○"/>
            </a:pPr>
            <a:r>
              <a:rPr lang="en"/>
              <a:t>Market from which Data is Gathered </a:t>
            </a:r>
            <a:endParaRPr/>
          </a:p>
          <a:p>
            <a:pPr marL="457200" lvl="0" indent="-311150" algn="l" rtl="0">
              <a:spcBef>
                <a:spcPts val="0"/>
              </a:spcBef>
              <a:spcAft>
                <a:spcPts val="0"/>
              </a:spcAft>
              <a:buSzPts val="1300"/>
              <a:buChar char="●"/>
            </a:pPr>
            <a:r>
              <a:rPr lang="en"/>
              <a:t>If the dataset contains data from </a:t>
            </a:r>
            <a:r>
              <a:rPr lang="en" i="1"/>
              <a:t>i </a:t>
            </a:r>
            <a:r>
              <a:rPr lang="en"/>
              <a:t> different markets, </a:t>
            </a:r>
            <a:r>
              <a:rPr lang="en" i="1"/>
              <a:t>k</a:t>
            </a:r>
            <a:r>
              <a:rPr lang="en"/>
              <a:t> variables for each market, and data for </a:t>
            </a:r>
            <a:r>
              <a:rPr lang="en" i="1"/>
              <a:t>j</a:t>
            </a:r>
            <a:r>
              <a:rPr lang="en"/>
              <a:t> days in the past to predict for day </a:t>
            </a:r>
            <a:r>
              <a:rPr lang="en" i="1"/>
              <a:t>t</a:t>
            </a:r>
            <a:r>
              <a:rPr lang="en"/>
              <a:t> in the future, the tensor’s size will be</a:t>
            </a:r>
            <a:br>
              <a:rPr lang="en"/>
            </a:br>
            <a:r>
              <a:rPr lang="en" i="1"/>
              <a:t>i x j x k</a:t>
            </a:r>
            <a:endParaRPr i="1"/>
          </a:p>
          <a:p>
            <a:pPr marL="457200" lvl="0" indent="0" algn="l" rtl="0">
              <a:spcBef>
                <a:spcPts val="1200"/>
              </a:spcBef>
              <a:spcAft>
                <a:spcPts val="1200"/>
              </a:spcAft>
              <a:buNone/>
            </a:pPr>
            <a:endParaRPr i="1"/>
          </a:p>
        </p:txBody>
      </p:sp>
      <p:pic>
        <p:nvPicPr>
          <p:cNvPr id="425" name="Google Shape;425;p37"/>
          <p:cNvPicPr preferRelativeResize="0"/>
          <p:nvPr/>
        </p:nvPicPr>
        <p:blipFill>
          <a:blip r:embed="rId3">
            <a:alphaModFix/>
          </a:blip>
          <a:stretch>
            <a:fillRect/>
          </a:stretch>
        </p:blipFill>
        <p:spPr>
          <a:xfrm>
            <a:off x="5501575" y="1750275"/>
            <a:ext cx="3490026" cy="221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3D-CNNpred: Daily Feature Extraction</a:t>
            </a:r>
            <a:endParaRPr/>
          </a:p>
        </p:txBody>
      </p:sp>
      <p:sp>
        <p:nvSpPr>
          <p:cNvPr id="431" name="Google Shape;431;p3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first layer of filters in 3D-CNNpred is defined as a set of 1×1 convolutional filters, while the primary variables are represented along the depth of the tensor.</a:t>
            </a:r>
            <a:endParaRPr/>
          </a:p>
          <a:p>
            <a:pPr marL="457200" lvl="0" indent="-311150" algn="l" rtl="0">
              <a:spcBef>
                <a:spcPts val="0"/>
              </a:spcBef>
              <a:spcAft>
                <a:spcPts val="0"/>
              </a:spcAft>
              <a:buSzPts val="1300"/>
              <a:buChar char="●"/>
            </a:pPr>
            <a:r>
              <a:rPr lang="en"/>
              <a:t>This layer of  filters is responsible for combining subsets of basic variables that are available through the depth of the input tensor into a set of higher-level features.</a:t>
            </a:r>
            <a:endParaRPr/>
          </a:p>
          <a:p>
            <a:pPr marL="457200" lvl="0" indent="-311150" algn="l" rtl="0">
              <a:spcBef>
                <a:spcPts val="0"/>
              </a:spcBef>
              <a:spcAft>
                <a:spcPts val="0"/>
              </a:spcAft>
              <a:buSzPts val="1300"/>
              <a:buChar char="●"/>
            </a:pPr>
            <a:r>
              <a:rPr lang="en"/>
              <a:t> The input tensor is transformed by this layer into another tensor whose width and height is the same but its depth is equal to the number of 1 × 1 convolutional filters of layer one.</a:t>
            </a:r>
            <a:endParaRPr/>
          </a:p>
          <a:p>
            <a:pPr marL="457200" lvl="0" indent="-311150" algn="l" rtl="0">
              <a:spcBef>
                <a:spcPts val="0"/>
              </a:spcBef>
              <a:spcAft>
                <a:spcPts val="0"/>
              </a:spcAft>
              <a:buSzPts val="1300"/>
              <a:buChar char="●"/>
            </a:pPr>
            <a:r>
              <a:rPr lang="en"/>
              <a:t> Same as 2D-CNNpred, the network has the capability to act as a feature selection/extraction algorithm.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3D-CNNpred: Daily Feature Extraction</a:t>
            </a:r>
            <a:endParaRPr/>
          </a:p>
        </p:txBody>
      </p:sp>
      <p:pic>
        <p:nvPicPr>
          <p:cNvPr id="437" name="Google Shape;437;p39"/>
          <p:cNvPicPr preferRelativeResize="0"/>
          <p:nvPr/>
        </p:nvPicPr>
        <p:blipFill>
          <a:blip r:embed="rId3">
            <a:alphaModFix/>
          </a:blip>
          <a:stretch>
            <a:fillRect/>
          </a:stretch>
        </p:blipFill>
        <p:spPr>
          <a:xfrm>
            <a:off x="1303800" y="1234000"/>
            <a:ext cx="6937650" cy="3747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3D-CNNpred: Durational Feature Extraction</a:t>
            </a:r>
            <a:endParaRPr/>
          </a:p>
        </p:txBody>
      </p:sp>
      <p:sp>
        <p:nvSpPr>
          <p:cNvPr id="443" name="Google Shape;443;p4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3D-CNNpred's input data provides information about daily variables and other markets.</a:t>
            </a:r>
            <a:endParaRPr/>
          </a:p>
          <a:p>
            <a:pPr marL="457200" lvl="0" indent="-311150" algn="l" rtl="0">
              <a:spcBef>
                <a:spcPts val="0"/>
              </a:spcBef>
              <a:spcAft>
                <a:spcPts val="0"/>
              </a:spcAft>
              <a:buSzPts val="1300"/>
              <a:buChar char="●"/>
            </a:pPr>
            <a:r>
              <a:rPr lang="en"/>
              <a:t> Like 2D-CNNpred, the next four layers are dedicated to extracting higher-level features that summarize the fluctuation patterns of the data in time.</a:t>
            </a:r>
            <a:endParaRPr/>
          </a:p>
          <a:p>
            <a:pPr marL="457200" lvl="0" indent="-311150" algn="l" rtl="0">
              <a:spcBef>
                <a:spcPts val="0"/>
              </a:spcBef>
              <a:spcAft>
                <a:spcPts val="0"/>
              </a:spcAft>
              <a:buSzPts val="1300"/>
              <a:buChar char="●"/>
            </a:pPr>
            <a:r>
              <a:rPr lang="en"/>
              <a:t> However, in 3D-CNNpred, this is done over a series of markets instead of one.</a:t>
            </a:r>
            <a:endParaRPr/>
          </a:p>
          <a:p>
            <a:pPr marL="457200" lvl="0" indent="-311150" algn="l" rtl="0">
              <a:spcBef>
                <a:spcPts val="0"/>
              </a:spcBef>
              <a:spcAft>
                <a:spcPts val="0"/>
              </a:spcAft>
              <a:buSzPts val="1300"/>
              <a:buChar char="●"/>
            </a:pPr>
            <a:r>
              <a:rPr lang="en"/>
              <a:t>Width of filters in the second convolutional layer is defined to cover all pertinent markets</a:t>
            </a:r>
            <a:endParaRPr/>
          </a:p>
          <a:p>
            <a:pPr marL="457200" lvl="0" indent="-311150" algn="l" rtl="0">
              <a:spcBef>
                <a:spcPts val="0"/>
              </a:spcBef>
              <a:spcAft>
                <a:spcPts val="0"/>
              </a:spcAft>
              <a:buSzPts val="1300"/>
              <a:buChar char="●"/>
            </a:pPr>
            <a:r>
              <a:rPr lang="en"/>
              <a:t>Filter height is set at 3 to cover 3 consecutive time units</a:t>
            </a:r>
            <a:endParaRPr/>
          </a:p>
          <a:p>
            <a:pPr marL="457200" lvl="0" indent="-311150" algn="l" rtl="0">
              <a:spcBef>
                <a:spcPts val="0"/>
              </a:spcBef>
              <a:spcAft>
                <a:spcPts val="0"/>
              </a:spcAft>
              <a:buSzPts val="1300"/>
              <a:buChar char="●"/>
            </a:pPr>
            <a:r>
              <a:rPr lang="en"/>
              <a:t>Size of filters in this layer is:  3×number of markets.</a:t>
            </a:r>
            <a:endParaRPr/>
          </a:p>
          <a:p>
            <a:pPr marL="457200" lvl="0" indent="-311150" algn="l" rtl="0">
              <a:spcBef>
                <a:spcPts val="0"/>
              </a:spcBef>
              <a:spcAft>
                <a:spcPts val="0"/>
              </a:spcAft>
              <a:buSzPts val="1300"/>
              <a:buChar char="●"/>
            </a:pPr>
            <a:r>
              <a:rPr lang="en"/>
              <a:t>The next three layers, like those of 2D-CNNpred, are defined as a 2 × 1 max pooling layer, another 3 × 1 convolutional layer followed by a final 2 × 1 max pooling layer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3D-CNNpred: Final Prediction</a:t>
            </a:r>
            <a:endParaRPr/>
          </a:p>
        </p:txBody>
      </p:sp>
      <p:sp>
        <p:nvSpPr>
          <p:cNvPr id="449" name="Google Shape;449;p41"/>
          <p:cNvSpPr txBox="1">
            <a:spLocks noGrp="1"/>
          </p:cNvSpPr>
          <p:nvPr>
            <p:ph type="body" idx="1"/>
          </p:nvPr>
        </p:nvSpPr>
        <p:spPr>
          <a:xfrm>
            <a:off x="1158325" y="15978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output of 3D-CNNpred of the durational feature extraction phase is flattened and used to produce the final prediction.</a:t>
            </a:r>
            <a:endParaRPr/>
          </a:p>
        </p:txBody>
      </p:sp>
      <p:pic>
        <p:nvPicPr>
          <p:cNvPr id="450" name="Google Shape;450;p41"/>
          <p:cNvPicPr preferRelativeResize="0"/>
          <p:nvPr/>
        </p:nvPicPr>
        <p:blipFill>
          <a:blip r:embed="rId3">
            <a:alphaModFix/>
          </a:blip>
          <a:stretch>
            <a:fillRect/>
          </a:stretch>
        </p:blipFill>
        <p:spPr>
          <a:xfrm>
            <a:off x="505119" y="2214451"/>
            <a:ext cx="8336906" cy="2814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Stock Market Prediction</a:t>
            </a:r>
            <a:endParaRPr/>
          </a:p>
        </p:txBody>
      </p:sp>
      <p:sp>
        <p:nvSpPr>
          <p:cNvPr id="289" name="Google Shape;289;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Good prediction Models can significantly increase market efficiency</a:t>
            </a:r>
            <a:endParaRPr/>
          </a:p>
          <a:p>
            <a:pPr marL="457200" lvl="0" indent="-311150" algn="l" rtl="0">
              <a:spcBef>
                <a:spcPts val="0"/>
              </a:spcBef>
              <a:spcAft>
                <a:spcPts val="0"/>
              </a:spcAft>
              <a:buSzPts val="1300"/>
              <a:buChar char="●"/>
            </a:pPr>
            <a:r>
              <a:rPr lang="en"/>
              <a:t>Increased value creation and maximizing returns</a:t>
            </a:r>
            <a:endParaRPr/>
          </a:p>
          <a:p>
            <a:pPr marL="457200" lvl="0" indent="-311150" algn="l" rtl="0">
              <a:spcBef>
                <a:spcPts val="0"/>
              </a:spcBef>
              <a:spcAft>
                <a:spcPts val="0"/>
              </a:spcAft>
              <a:buSzPts val="1300"/>
              <a:buChar char="●"/>
            </a:pPr>
            <a:r>
              <a:rPr lang="en"/>
              <a:t>Applications</a:t>
            </a:r>
            <a:endParaRPr/>
          </a:p>
          <a:p>
            <a:pPr marL="914400" lvl="1" indent="-298450" algn="l" rtl="0">
              <a:spcBef>
                <a:spcPts val="0"/>
              </a:spcBef>
              <a:spcAft>
                <a:spcPts val="0"/>
              </a:spcAft>
              <a:buSzPts val="1100"/>
              <a:buChar char="○"/>
            </a:pPr>
            <a:r>
              <a:rPr lang="en"/>
              <a:t>Trading Algorithms</a:t>
            </a:r>
            <a:endParaRPr/>
          </a:p>
          <a:p>
            <a:pPr marL="914400" lvl="1" indent="-298450" algn="l" rtl="0">
              <a:spcBef>
                <a:spcPts val="0"/>
              </a:spcBef>
              <a:spcAft>
                <a:spcPts val="0"/>
              </a:spcAft>
              <a:buSzPts val="1100"/>
              <a:buChar char="○"/>
            </a:pPr>
            <a:r>
              <a:rPr lang="en"/>
              <a:t>Risk Analysis</a:t>
            </a:r>
            <a:endParaRPr/>
          </a:p>
          <a:p>
            <a:pPr marL="914400" lvl="1" indent="-298450" algn="l" rtl="0">
              <a:spcBef>
                <a:spcPts val="0"/>
              </a:spcBef>
              <a:spcAft>
                <a:spcPts val="0"/>
              </a:spcAft>
              <a:buSzPts val="1100"/>
              <a:buChar char="○"/>
            </a:pPr>
            <a:r>
              <a:rPr lang="en"/>
              <a:t>Determining Trading Strategies</a:t>
            </a:r>
            <a:endParaRPr/>
          </a:p>
          <a:p>
            <a:pPr marL="457200" lvl="0" indent="-311150" algn="l" rtl="0">
              <a:spcBef>
                <a:spcPts val="0"/>
              </a:spcBef>
              <a:spcAft>
                <a:spcPts val="0"/>
              </a:spcAft>
              <a:buSzPts val="1300"/>
              <a:buChar char="●"/>
            </a:pPr>
            <a:r>
              <a:rPr lang="en"/>
              <a:t>Most algorithms focus specifically on predicting the future of the markets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200"/>
              <a:t>Analysis and Results</a:t>
            </a:r>
            <a:endParaRPr sz="4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Variable set for the analysis based on each market</a:t>
            </a:r>
            <a:endParaRPr/>
          </a:p>
        </p:txBody>
      </p:sp>
      <p:sp>
        <p:nvSpPr>
          <p:cNvPr id="461" name="Google Shape;461;p4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82 variables representing each day in each market for each index have been used for the prediction task.</a:t>
            </a:r>
            <a:endParaRPr/>
          </a:p>
          <a:p>
            <a:pPr marL="457200" lvl="0" indent="-311150" algn="l" rtl="0">
              <a:spcBef>
                <a:spcPts val="0"/>
              </a:spcBef>
              <a:spcAft>
                <a:spcPts val="0"/>
              </a:spcAft>
              <a:buSzPts val="1300"/>
              <a:buChar char="●"/>
            </a:pPr>
            <a:r>
              <a:rPr lang="en"/>
              <a:t>The authors divide the variables into 8 groups - primitive variables, technical indicators, world stock market indices, USD exchange rate, commodities, data from big companies in the US market, futures contracts, etc. </a:t>
            </a:r>
            <a:endParaRPr/>
          </a:p>
          <a:p>
            <a:pPr marL="457200" lvl="0" indent="-311150" algn="l" rtl="0">
              <a:spcBef>
                <a:spcPts val="0"/>
              </a:spcBef>
              <a:spcAft>
                <a:spcPts val="0"/>
              </a:spcAft>
              <a:buSzPts val="1300"/>
              <a:buChar char="●"/>
            </a:pPr>
            <a:r>
              <a:rPr lang="en"/>
              <a:t>Some of the other variables used include Treasury bill rates, and term and default spreads.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Setting up the experiment</a:t>
            </a:r>
            <a:endParaRPr/>
          </a:p>
        </p:txBody>
      </p:sp>
      <p:sp>
        <p:nvSpPr>
          <p:cNvPr id="467" name="Google Shape;467;p44"/>
          <p:cNvSpPr txBox="1">
            <a:spLocks noGrp="1"/>
          </p:cNvSpPr>
          <p:nvPr>
            <p:ph type="body" idx="1"/>
          </p:nvPr>
        </p:nvSpPr>
        <p:spPr>
          <a:xfrm>
            <a:off x="1208100" y="2009525"/>
            <a:ext cx="5075400" cy="28521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en"/>
              <a:t>For all datasets, each sample has 82 variables, each of which are labeled according to the equation -&gt;</a:t>
            </a:r>
            <a:endParaRPr/>
          </a:p>
          <a:p>
            <a:pPr marL="457200" lvl="0" indent="-311150" algn="l" rtl="0">
              <a:spcBef>
                <a:spcPts val="0"/>
              </a:spcBef>
              <a:spcAft>
                <a:spcPts val="0"/>
              </a:spcAft>
              <a:buSzPts val="1300"/>
              <a:buChar char="●"/>
            </a:pPr>
            <a:r>
              <a:rPr lang="en"/>
              <a:t>The data is split into a 60-20-20 training-validation-testing split</a:t>
            </a:r>
            <a:endParaRPr/>
          </a:p>
          <a:p>
            <a:pPr marL="457200" lvl="0" indent="-311150" algn="l" rtl="0">
              <a:spcBef>
                <a:spcPts val="0"/>
              </a:spcBef>
              <a:spcAft>
                <a:spcPts val="0"/>
              </a:spcAft>
              <a:buSzPts val="1300"/>
              <a:buChar char="●"/>
            </a:pPr>
            <a:r>
              <a:rPr lang="en"/>
              <a:t>Since the different variables can have different ranges, their values are normalized using the following formula:</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914400" lvl="0" indent="0" algn="l" rtl="0">
              <a:spcBef>
                <a:spcPts val="1200"/>
              </a:spcBef>
              <a:spcAft>
                <a:spcPts val="0"/>
              </a:spcAft>
              <a:buNone/>
            </a:pPr>
            <a:r>
              <a:rPr lang="en"/>
              <a:t> </a:t>
            </a:r>
            <a:endParaRPr/>
          </a:p>
          <a:p>
            <a:pPr marL="914400" lvl="0" indent="0" algn="l" rtl="0">
              <a:spcBef>
                <a:spcPts val="1200"/>
              </a:spcBef>
              <a:spcAft>
                <a:spcPts val="1200"/>
              </a:spcAft>
              <a:buNone/>
            </a:pPr>
            <a:endParaRPr/>
          </a:p>
        </p:txBody>
      </p:sp>
      <p:pic>
        <p:nvPicPr>
          <p:cNvPr id="468" name="Google Shape;468;p44"/>
          <p:cNvPicPr preferRelativeResize="0"/>
          <p:nvPr/>
        </p:nvPicPr>
        <p:blipFill rotWithShape="1">
          <a:blip r:embed="rId3">
            <a:alphaModFix/>
          </a:blip>
          <a:srcRect l="-15070" r="15069"/>
          <a:stretch/>
        </p:blipFill>
        <p:spPr>
          <a:xfrm>
            <a:off x="6371075" y="2009525"/>
            <a:ext cx="2084700" cy="550457"/>
          </a:xfrm>
          <a:prstGeom prst="rect">
            <a:avLst/>
          </a:prstGeom>
          <a:noFill/>
          <a:ln>
            <a:noFill/>
          </a:ln>
        </p:spPr>
      </p:pic>
      <p:sp>
        <p:nvSpPr>
          <p:cNvPr id="469" name="Google Shape;469;p44"/>
          <p:cNvSpPr txBox="1"/>
          <p:nvPr/>
        </p:nvSpPr>
        <p:spPr>
          <a:xfrm>
            <a:off x="6663325" y="2639925"/>
            <a:ext cx="2084700" cy="615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Close_t refers to the closing price at day t.</a:t>
            </a:r>
            <a:endParaRPr>
              <a:latin typeface="Nunito"/>
              <a:ea typeface="Nunito"/>
              <a:cs typeface="Nunito"/>
              <a:sym typeface="Nunito"/>
            </a:endParaRPr>
          </a:p>
        </p:txBody>
      </p:sp>
      <p:pic>
        <p:nvPicPr>
          <p:cNvPr id="470" name="Google Shape;470;p44"/>
          <p:cNvPicPr preferRelativeResize="0"/>
          <p:nvPr/>
        </p:nvPicPr>
        <p:blipFill>
          <a:blip r:embed="rId4">
            <a:alphaModFix/>
          </a:blip>
          <a:stretch>
            <a:fillRect/>
          </a:stretch>
        </p:blipFill>
        <p:spPr>
          <a:xfrm>
            <a:off x="1867125" y="3334875"/>
            <a:ext cx="1562100" cy="600075"/>
          </a:xfrm>
          <a:prstGeom prst="rect">
            <a:avLst/>
          </a:prstGeom>
          <a:noFill/>
          <a:ln>
            <a:noFill/>
          </a:ln>
        </p:spPr>
      </p:pic>
      <p:sp>
        <p:nvSpPr>
          <p:cNvPr id="471" name="Google Shape;471;p44"/>
          <p:cNvSpPr txBox="1"/>
          <p:nvPr/>
        </p:nvSpPr>
        <p:spPr>
          <a:xfrm>
            <a:off x="3721400" y="3419900"/>
            <a:ext cx="2279400" cy="1198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Here,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Sigma = Standard Deviation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x_bar = mean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x_old = original value of x</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Parameters, Baseline Algorithm</a:t>
            </a:r>
            <a:endParaRPr/>
          </a:p>
        </p:txBody>
      </p:sp>
      <p:sp>
        <p:nvSpPr>
          <p:cNvPr id="477" name="Google Shape;477;p45"/>
          <p:cNvSpPr txBox="1">
            <a:spLocks noGrp="1"/>
          </p:cNvSpPr>
          <p:nvPr>
            <p:ph type="body" idx="1"/>
          </p:nvPr>
        </p:nvSpPr>
        <p:spPr>
          <a:xfrm>
            <a:off x="699825" y="1756250"/>
            <a:ext cx="4404900" cy="3212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Here, the Macro-Averaged-F-Measure that is the mean of F-measures calculated for each of the two classes is used to compare the results of the different algorithms</a:t>
            </a:r>
            <a:endParaRPr/>
          </a:p>
          <a:p>
            <a:pPr marL="457200" lvl="0" indent="-311150" algn="l" rtl="0">
              <a:spcBef>
                <a:spcPts val="0"/>
              </a:spcBef>
              <a:spcAft>
                <a:spcPts val="0"/>
              </a:spcAft>
              <a:buSzPts val="1300"/>
              <a:buChar char="●"/>
            </a:pPr>
            <a:r>
              <a:rPr lang="en"/>
              <a:t>For this CNN framework, all but the last layers use RELU activation functions. </a:t>
            </a:r>
            <a:endParaRPr/>
          </a:p>
          <a:p>
            <a:pPr marL="457200" lvl="0" indent="-311150" algn="l" rtl="0">
              <a:spcBef>
                <a:spcPts val="0"/>
              </a:spcBef>
              <a:spcAft>
                <a:spcPts val="0"/>
              </a:spcAft>
              <a:buSzPts val="1300"/>
              <a:buChar char="●"/>
            </a:pPr>
            <a:r>
              <a:rPr lang="en"/>
              <a:t>The last layer uses a sigmoid activation function. </a:t>
            </a:r>
            <a:endParaRPr/>
          </a:p>
          <a:p>
            <a:pPr marL="457200" lvl="0" indent="-311150" algn="l" rtl="0">
              <a:spcBef>
                <a:spcPts val="0"/>
              </a:spcBef>
              <a:spcAft>
                <a:spcPts val="0"/>
              </a:spcAft>
              <a:buSzPts val="1300"/>
              <a:buChar char="●"/>
            </a:pPr>
            <a:r>
              <a:rPr lang="en"/>
              <a:t>The baseline algorithms used include: </a:t>
            </a:r>
            <a:endParaRPr/>
          </a:p>
          <a:p>
            <a:pPr marL="914400" lvl="1" indent="-298450" algn="l" rtl="0">
              <a:spcBef>
                <a:spcPts val="0"/>
              </a:spcBef>
              <a:spcAft>
                <a:spcPts val="0"/>
              </a:spcAft>
              <a:buSzPts val="1100"/>
              <a:buChar char="○"/>
            </a:pPr>
            <a:r>
              <a:rPr lang="en"/>
              <a:t>PCA + ANN (Zhong &amp; Enke, 2017)</a:t>
            </a:r>
            <a:endParaRPr/>
          </a:p>
          <a:p>
            <a:pPr marL="914400" lvl="1" indent="-298450" algn="l" rtl="0">
              <a:spcBef>
                <a:spcPts val="0"/>
              </a:spcBef>
              <a:spcAft>
                <a:spcPts val="0"/>
              </a:spcAft>
              <a:buSzPts val="1100"/>
              <a:buChar char="○"/>
            </a:pPr>
            <a:r>
              <a:rPr lang="en"/>
              <a:t>Shallow ANN using technical indicators (Kara et al., 2011)</a:t>
            </a:r>
            <a:endParaRPr/>
          </a:p>
          <a:p>
            <a:pPr marL="914400" lvl="1" indent="-298450" algn="l" rtl="0">
              <a:spcBef>
                <a:spcPts val="0"/>
              </a:spcBef>
              <a:spcAft>
                <a:spcPts val="0"/>
              </a:spcAft>
              <a:buSzPts val="1100"/>
              <a:buChar char="○"/>
            </a:pPr>
            <a:r>
              <a:rPr lang="en"/>
              <a:t>CNN based 2-D input algorithm. </a:t>
            </a:r>
            <a:endParaRPr/>
          </a:p>
        </p:txBody>
      </p:sp>
      <p:pic>
        <p:nvPicPr>
          <p:cNvPr id="478" name="Google Shape;478;p45"/>
          <p:cNvPicPr preferRelativeResize="0"/>
          <p:nvPr/>
        </p:nvPicPr>
        <p:blipFill>
          <a:blip r:embed="rId3">
            <a:alphaModFix/>
          </a:blip>
          <a:stretch>
            <a:fillRect/>
          </a:stretch>
        </p:blipFill>
        <p:spPr>
          <a:xfrm>
            <a:off x="5052300" y="2364900"/>
            <a:ext cx="3945574" cy="1220600"/>
          </a:xfrm>
          <a:prstGeom prst="rect">
            <a:avLst/>
          </a:prstGeom>
          <a:noFill/>
          <a:ln>
            <a:noFill/>
          </a:ln>
        </p:spPr>
      </p:pic>
      <p:sp>
        <p:nvSpPr>
          <p:cNvPr id="479" name="Google Shape;479;p45"/>
          <p:cNvSpPr txBox="1"/>
          <p:nvPr/>
        </p:nvSpPr>
        <p:spPr>
          <a:xfrm>
            <a:off x="5874275" y="3585500"/>
            <a:ext cx="2503500" cy="615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Descriptions of algorithms as used in the paper</a:t>
            </a:r>
            <a:endParaRPr>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Experimental Results</a:t>
            </a:r>
            <a:endParaRPr/>
          </a:p>
        </p:txBody>
      </p:sp>
      <p:sp>
        <p:nvSpPr>
          <p:cNvPr id="485" name="Google Shape;485;p46"/>
          <p:cNvSpPr txBox="1">
            <a:spLocks noGrp="1"/>
          </p:cNvSpPr>
          <p:nvPr>
            <p:ph type="body" idx="1"/>
          </p:nvPr>
        </p:nvSpPr>
        <p:spPr>
          <a:xfrm>
            <a:off x="428750" y="3390675"/>
            <a:ext cx="8475000" cy="1383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table represents the average F-measure values of the different algorithms</a:t>
            </a:r>
            <a:endParaRPr/>
          </a:p>
          <a:p>
            <a:pPr marL="457200" lvl="0" indent="-311150" algn="l" rtl="0">
              <a:spcBef>
                <a:spcPts val="0"/>
              </a:spcBef>
              <a:spcAft>
                <a:spcPts val="0"/>
              </a:spcAft>
              <a:buSzPts val="1300"/>
              <a:buChar char="●"/>
            </a:pPr>
            <a:r>
              <a:rPr lang="en"/>
              <a:t>It clearly highlights that the difference in performance between the 2d-CNNpred, 3D_CNNpred and other algorithms is statistically significant. </a:t>
            </a:r>
            <a:endParaRPr/>
          </a:p>
          <a:p>
            <a:pPr marL="0" lvl="0" indent="0" algn="l" rtl="0">
              <a:spcBef>
                <a:spcPts val="1200"/>
              </a:spcBef>
              <a:spcAft>
                <a:spcPts val="1200"/>
              </a:spcAft>
              <a:buNone/>
            </a:pPr>
            <a:endParaRPr/>
          </a:p>
        </p:txBody>
      </p:sp>
      <p:pic>
        <p:nvPicPr>
          <p:cNvPr id="486" name="Google Shape;486;p46"/>
          <p:cNvPicPr preferRelativeResize="0"/>
          <p:nvPr/>
        </p:nvPicPr>
        <p:blipFill>
          <a:blip r:embed="rId3">
            <a:alphaModFix/>
          </a:blip>
          <a:stretch>
            <a:fillRect/>
          </a:stretch>
        </p:blipFill>
        <p:spPr>
          <a:xfrm>
            <a:off x="623450" y="1404748"/>
            <a:ext cx="7136126" cy="1791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Experimental Results (cont...)</a:t>
            </a:r>
            <a:endParaRPr/>
          </a:p>
          <a:p>
            <a:pPr marL="0" lvl="0" indent="0" algn="l" rtl="0">
              <a:spcBef>
                <a:spcPts val="0"/>
              </a:spcBef>
              <a:spcAft>
                <a:spcPts val="0"/>
              </a:spcAft>
              <a:buNone/>
            </a:pPr>
            <a:endParaRPr/>
          </a:p>
        </p:txBody>
      </p:sp>
      <p:pic>
        <p:nvPicPr>
          <p:cNvPr id="492" name="Google Shape;492;p47"/>
          <p:cNvPicPr preferRelativeResize="0"/>
          <p:nvPr/>
        </p:nvPicPr>
        <p:blipFill>
          <a:blip r:embed="rId3">
            <a:alphaModFix/>
          </a:blip>
          <a:stretch>
            <a:fillRect/>
          </a:stretch>
        </p:blipFill>
        <p:spPr>
          <a:xfrm>
            <a:off x="152400" y="1597875"/>
            <a:ext cx="8839199" cy="2205317"/>
          </a:xfrm>
          <a:prstGeom prst="rect">
            <a:avLst/>
          </a:prstGeom>
          <a:noFill/>
          <a:ln>
            <a:noFill/>
          </a:ln>
        </p:spPr>
      </p:pic>
      <p:sp>
        <p:nvSpPr>
          <p:cNvPr id="493" name="Google Shape;493;p47"/>
          <p:cNvSpPr txBox="1"/>
          <p:nvPr/>
        </p:nvSpPr>
        <p:spPr>
          <a:xfrm>
            <a:off x="2357600" y="3939375"/>
            <a:ext cx="474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Best Performance F-measure values for all algorithms</a:t>
            </a:r>
            <a:endParaRPr>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Market simulation and Results</a:t>
            </a:r>
            <a:endParaRPr/>
          </a:p>
        </p:txBody>
      </p:sp>
      <p:sp>
        <p:nvSpPr>
          <p:cNvPr id="499" name="Google Shape;499;p48"/>
          <p:cNvSpPr txBox="1">
            <a:spLocks noGrp="1"/>
          </p:cNvSpPr>
          <p:nvPr>
            <p:ph type="body" idx="1"/>
          </p:nvPr>
        </p:nvSpPr>
        <p:spPr>
          <a:xfrm>
            <a:off x="388100" y="1597875"/>
            <a:ext cx="3450300" cy="3341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Simulating trading strategies using these algorithms and comparing their performances:</a:t>
            </a:r>
            <a:endParaRPr/>
          </a:p>
          <a:p>
            <a:pPr marL="457200" lvl="0" indent="-311150" algn="l" rtl="0">
              <a:spcBef>
                <a:spcPts val="0"/>
              </a:spcBef>
              <a:spcAft>
                <a:spcPts val="0"/>
              </a:spcAft>
              <a:buSzPts val="1300"/>
              <a:buChar char="●"/>
            </a:pPr>
            <a:r>
              <a:rPr lang="en"/>
              <a:t>The authors use the Sharpe Ratio and the Certainty Equivalent Return (CEQ). </a:t>
            </a:r>
            <a:endParaRPr/>
          </a:p>
        </p:txBody>
      </p:sp>
      <p:pic>
        <p:nvPicPr>
          <p:cNvPr id="500" name="Google Shape;500;p48"/>
          <p:cNvPicPr preferRelativeResize="0"/>
          <p:nvPr/>
        </p:nvPicPr>
        <p:blipFill>
          <a:blip r:embed="rId3">
            <a:alphaModFix/>
          </a:blip>
          <a:stretch>
            <a:fillRect/>
          </a:stretch>
        </p:blipFill>
        <p:spPr>
          <a:xfrm>
            <a:off x="3951375" y="1597875"/>
            <a:ext cx="4900399" cy="2452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Market Simulation (cont...)</a:t>
            </a:r>
            <a:endParaRPr/>
          </a:p>
        </p:txBody>
      </p:sp>
      <p:pic>
        <p:nvPicPr>
          <p:cNvPr id="506" name="Google Shape;506;p49"/>
          <p:cNvPicPr preferRelativeResize="0"/>
          <p:nvPr/>
        </p:nvPicPr>
        <p:blipFill>
          <a:blip r:embed="rId3">
            <a:alphaModFix/>
          </a:blip>
          <a:stretch>
            <a:fillRect/>
          </a:stretch>
        </p:blipFill>
        <p:spPr>
          <a:xfrm>
            <a:off x="1445838" y="1222150"/>
            <a:ext cx="6469776" cy="3069925"/>
          </a:xfrm>
          <a:prstGeom prst="rect">
            <a:avLst/>
          </a:prstGeom>
          <a:noFill/>
          <a:ln>
            <a:noFill/>
          </a:ln>
        </p:spPr>
      </p:pic>
      <p:sp>
        <p:nvSpPr>
          <p:cNvPr id="507" name="Google Shape;507;p49"/>
          <p:cNvSpPr txBox="1"/>
          <p:nvPr/>
        </p:nvSpPr>
        <p:spPr>
          <a:xfrm>
            <a:off x="1124500" y="4343725"/>
            <a:ext cx="69606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Nunito"/>
                <a:ea typeface="Nunito"/>
                <a:cs typeface="Nunito"/>
                <a:sym typeface="Nunito"/>
              </a:rPr>
              <a:t>CEQ returns for various algorithms </a:t>
            </a:r>
            <a:endParaRPr sz="1500">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Market Simulation (cont...)</a:t>
            </a:r>
            <a:endParaRPr/>
          </a:p>
        </p:txBody>
      </p:sp>
      <p:sp>
        <p:nvSpPr>
          <p:cNvPr id="513" name="Google Shape;513;p50"/>
          <p:cNvSpPr txBox="1">
            <a:spLocks noGrp="1"/>
          </p:cNvSpPr>
          <p:nvPr>
            <p:ph type="body" idx="2"/>
          </p:nvPr>
        </p:nvSpPr>
        <p:spPr>
          <a:xfrm>
            <a:off x="1678900" y="3897125"/>
            <a:ext cx="54234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Value of investing $1 using various strategies at the end of the test period.</a:t>
            </a:r>
            <a:endParaRPr/>
          </a:p>
        </p:txBody>
      </p:sp>
      <p:pic>
        <p:nvPicPr>
          <p:cNvPr id="514" name="Google Shape;514;p50"/>
          <p:cNvPicPr preferRelativeResize="0"/>
          <p:nvPr/>
        </p:nvPicPr>
        <p:blipFill>
          <a:blip r:embed="rId3">
            <a:alphaModFix/>
          </a:blip>
          <a:stretch>
            <a:fillRect/>
          </a:stretch>
        </p:blipFill>
        <p:spPr>
          <a:xfrm>
            <a:off x="646700" y="1432175"/>
            <a:ext cx="8155037" cy="2357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a:t>
            </a:r>
            <a:endParaRPr/>
          </a:p>
        </p:txBody>
      </p:sp>
      <p:sp>
        <p:nvSpPr>
          <p:cNvPr id="520" name="Google Shape;520;p51"/>
          <p:cNvSpPr txBox="1">
            <a:spLocks noGrp="1"/>
          </p:cNvSpPr>
          <p:nvPr>
            <p:ph type="body" idx="1"/>
          </p:nvPr>
        </p:nvSpPr>
        <p:spPr>
          <a:xfrm>
            <a:off x="985800" y="1451050"/>
            <a:ext cx="7348500" cy="303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Clearly, from the various experiments performed, 2D-CNNpred and 3D-CNNpred significantly outperform the baseline algorithms. </a:t>
            </a:r>
            <a:endParaRPr/>
          </a:p>
          <a:p>
            <a:pPr marL="457200" lvl="0" indent="-311150" algn="l" rtl="0">
              <a:spcBef>
                <a:spcPts val="0"/>
              </a:spcBef>
              <a:spcAft>
                <a:spcPts val="0"/>
              </a:spcAft>
              <a:buSzPts val="1300"/>
              <a:buChar char="●"/>
            </a:pPr>
            <a:r>
              <a:rPr lang="en"/>
              <a:t>Failure of the baseline algorithms might be attributed to them using shallow ANNs with only 1 hidden layer and limited feature extraction  and prediction power when compared to the deeper CNN models.  </a:t>
            </a:r>
            <a:endParaRPr/>
          </a:p>
          <a:p>
            <a:pPr marL="457200" lvl="0" indent="-311150" algn="l" rtl="0">
              <a:spcBef>
                <a:spcPts val="0"/>
              </a:spcBef>
              <a:spcAft>
                <a:spcPts val="0"/>
              </a:spcAft>
              <a:buSzPts val="1300"/>
              <a:buChar char="●"/>
            </a:pPr>
            <a:r>
              <a:rPr lang="en"/>
              <a:t>Both the CNNpred frameworks have 2 significant advantages over the baseline algorithms:</a:t>
            </a:r>
            <a:endParaRPr/>
          </a:p>
          <a:p>
            <a:pPr marL="914400" lvl="1" indent="-298450" algn="l" rtl="0">
              <a:spcBef>
                <a:spcPts val="0"/>
              </a:spcBef>
              <a:spcAft>
                <a:spcPts val="0"/>
              </a:spcAft>
              <a:buSzPts val="1100"/>
              <a:buChar char="○"/>
            </a:pPr>
            <a:r>
              <a:rPr lang="en"/>
              <a:t>First, it uses a rich set of features containing useful information for stock prediction</a:t>
            </a:r>
            <a:endParaRPr/>
          </a:p>
          <a:p>
            <a:pPr marL="914400" lvl="1" indent="-298450" algn="l" rtl="0">
              <a:spcBef>
                <a:spcPts val="0"/>
              </a:spcBef>
              <a:spcAft>
                <a:spcPts val="0"/>
              </a:spcAft>
              <a:buSzPts val="1100"/>
              <a:buChar char="○"/>
            </a:pPr>
            <a:r>
              <a:rPr lang="en"/>
              <a:t>Second, it uses a deep learning algorithm that extracts sophisticated features out of primary ones.</a:t>
            </a:r>
            <a:endParaRPr/>
          </a:p>
          <a:p>
            <a:pPr marL="457200" lvl="0" indent="-311150" algn="l" rtl="0">
              <a:spcBef>
                <a:spcPts val="0"/>
              </a:spcBef>
              <a:spcAft>
                <a:spcPts val="0"/>
              </a:spcAft>
              <a:buSzPts val="1300"/>
              <a:buChar char="●"/>
            </a:pPr>
            <a:r>
              <a:rPr lang="en"/>
              <a:t>Even other CNN based frameworks performed significantly worse. This performance can be attributed to their fundamental design and structural choices.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Related Works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200"/>
              <a:t>Shortcomings and Further Analysis</a:t>
            </a:r>
            <a:endParaRPr sz="4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Shortcomings</a:t>
            </a:r>
            <a:endParaRPr/>
          </a:p>
        </p:txBody>
      </p:sp>
      <p:sp>
        <p:nvSpPr>
          <p:cNvPr id="531" name="Google Shape;531;p5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Only uses F-measure to compare baseline algorithms</a:t>
            </a:r>
            <a:endParaRPr/>
          </a:p>
          <a:p>
            <a:pPr marL="457200" lvl="0" indent="-311150" algn="l" rtl="0">
              <a:spcBef>
                <a:spcPts val="0"/>
              </a:spcBef>
              <a:spcAft>
                <a:spcPts val="0"/>
              </a:spcAft>
              <a:buSzPts val="1300"/>
              <a:buChar char="●"/>
            </a:pPr>
            <a:r>
              <a:rPr lang="en"/>
              <a:t>Only uses Sharpe Ratio when comparing the results of market simulations</a:t>
            </a:r>
            <a:endParaRPr/>
          </a:p>
        </p:txBody>
      </p:sp>
      <p:pic>
        <p:nvPicPr>
          <p:cNvPr id="532" name="Google Shape;532;p53"/>
          <p:cNvPicPr preferRelativeResize="0"/>
          <p:nvPr/>
        </p:nvPicPr>
        <p:blipFill>
          <a:blip r:embed="rId3">
            <a:alphaModFix/>
          </a:blip>
          <a:stretch>
            <a:fillRect/>
          </a:stretch>
        </p:blipFill>
        <p:spPr>
          <a:xfrm>
            <a:off x="91845" y="2881545"/>
            <a:ext cx="4339675" cy="1953775"/>
          </a:xfrm>
          <a:prstGeom prst="rect">
            <a:avLst/>
          </a:prstGeom>
          <a:noFill/>
          <a:ln>
            <a:noFill/>
          </a:ln>
        </p:spPr>
      </p:pic>
      <p:pic>
        <p:nvPicPr>
          <p:cNvPr id="533" name="Google Shape;533;p53"/>
          <p:cNvPicPr preferRelativeResize="0"/>
          <p:nvPr/>
        </p:nvPicPr>
        <p:blipFill>
          <a:blip r:embed="rId4">
            <a:alphaModFix/>
          </a:blip>
          <a:stretch>
            <a:fillRect/>
          </a:stretch>
        </p:blipFill>
        <p:spPr>
          <a:xfrm>
            <a:off x="4431525" y="3890377"/>
            <a:ext cx="4683575" cy="54149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Further Improvements</a:t>
            </a:r>
            <a:endParaRPr/>
          </a:p>
        </p:txBody>
      </p:sp>
      <p:sp>
        <p:nvSpPr>
          <p:cNvPr id="539" name="Google Shape;539;p54"/>
          <p:cNvSpPr txBox="1">
            <a:spLocks noGrp="1"/>
          </p:cNvSpPr>
          <p:nvPr>
            <p:ph type="body" idx="1"/>
          </p:nvPr>
        </p:nvSpPr>
        <p:spPr>
          <a:xfrm>
            <a:off x="1195050" y="1424600"/>
            <a:ext cx="7352400" cy="1805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Using percentage rate of return as a measure of performance</a:t>
            </a:r>
            <a:endParaRPr/>
          </a:p>
          <a:p>
            <a:pPr marL="457200" lvl="0" indent="-311150" algn="l" rtl="0">
              <a:spcBef>
                <a:spcPts val="0"/>
              </a:spcBef>
              <a:spcAft>
                <a:spcPts val="0"/>
              </a:spcAft>
              <a:buSzPts val="1300"/>
              <a:buChar char="●"/>
            </a:pPr>
            <a:r>
              <a:rPr lang="en"/>
              <a:t>Use other comparative tests to get a better understanding of performance for the various frameworks used</a:t>
            </a:r>
            <a:endParaRPr/>
          </a:p>
          <a:p>
            <a:pPr marL="457200" lvl="0" indent="-311150" algn="l" rtl="0">
              <a:spcBef>
                <a:spcPts val="0"/>
              </a:spcBef>
              <a:spcAft>
                <a:spcPts val="0"/>
              </a:spcAft>
              <a:buSzPts val="1300"/>
              <a:buChar char="●"/>
            </a:pPr>
            <a:r>
              <a:rPr lang="en"/>
              <a:t>Using the information ratio to measure performance against risk measures could provide valuable insight into the usability of the framework</a:t>
            </a:r>
            <a:endParaRPr/>
          </a:p>
          <a:p>
            <a:pPr marL="457200" lvl="0" indent="0" algn="l" rtl="0">
              <a:spcBef>
                <a:spcPts val="1200"/>
              </a:spcBef>
              <a:spcAft>
                <a:spcPts val="1200"/>
              </a:spcAft>
              <a:buNone/>
            </a:pPr>
            <a:endParaRPr/>
          </a:p>
        </p:txBody>
      </p:sp>
      <p:pic>
        <p:nvPicPr>
          <p:cNvPr id="540" name="Google Shape;540;p54"/>
          <p:cNvPicPr preferRelativeResize="0"/>
          <p:nvPr/>
        </p:nvPicPr>
        <p:blipFill>
          <a:blip r:embed="rId3">
            <a:alphaModFix/>
          </a:blip>
          <a:stretch>
            <a:fillRect/>
          </a:stretch>
        </p:blipFill>
        <p:spPr>
          <a:xfrm>
            <a:off x="490938" y="3115475"/>
            <a:ext cx="8162125" cy="867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6900"/>
              <a:t>Thank You</a:t>
            </a:r>
            <a:endParaRPr sz="69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551" name="Google Shape;551;p5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rgbClr val="000000"/>
              </a:buClr>
              <a:buSzPts val="1100"/>
              <a:buFont typeface="Merriweather"/>
              <a:buChar char="●"/>
            </a:pPr>
            <a:r>
              <a:rPr lang="en" sz="1100">
                <a:solidFill>
                  <a:srgbClr val="000000"/>
                </a:solidFill>
                <a:latin typeface="Merriweather"/>
                <a:ea typeface="Merriweather"/>
                <a:cs typeface="Merriweather"/>
                <a:sym typeface="Merriweather"/>
              </a:rPr>
              <a:t>E. Hoseinzade and S. Haratizadeh, “CNNpred: CNN-based stock market prediction using a diverse set of variables,” </a:t>
            </a:r>
            <a:r>
              <a:rPr lang="en" sz="1100" i="1">
                <a:solidFill>
                  <a:srgbClr val="000000"/>
                </a:solidFill>
                <a:latin typeface="Merriweather"/>
                <a:ea typeface="Merriweather"/>
                <a:cs typeface="Merriweather"/>
                <a:sym typeface="Merriweather"/>
              </a:rPr>
              <a:t>Expert Systems with Applications</a:t>
            </a:r>
            <a:r>
              <a:rPr lang="en" sz="1100">
                <a:solidFill>
                  <a:srgbClr val="000000"/>
                </a:solidFill>
                <a:latin typeface="Merriweather"/>
                <a:ea typeface="Merriweather"/>
                <a:cs typeface="Merriweather"/>
                <a:sym typeface="Merriweather"/>
              </a:rPr>
              <a:t>, vol. 129, pp. 273–285, 2019.  </a:t>
            </a:r>
            <a:endParaRPr sz="1100">
              <a:solidFill>
                <a:srgbClr val="000000"/>
              </a:solidFill>
              <a:latin typeface="Merriweather"/>
              <a:ea typeface="Merriweather"/>
              <a:cs typeface="Merriweather"/>
              <a:sym typeface="Merriweather"/>
            </a:endParaRPr>
          </a:p>
          <a:p>
            <a:pPr marL="457200" lvl="0" indent="-298450" algn="l" rtl="0">
              <a:spcBef>
                <a:spcPts val="0"/>
              </a:spcBef>
              <a:spcAft>
                <a:spcPts val="0"/>
              </a:spcAft>
              <a:buClr>
                <a:srgbClr val="000000"/>
              </a:buClr>
              <a:buSzPts val="1100"/>
              <a:buFont typeface="Merriweather"/>
              <a:buChar char="●"/>
            </a:pPr>
            <a:r>
              <a:rPr lang="en" sz="1100">
                <a:solidFill>
                  <a:srgbClr val="000000"/>
                </a:solidFill>
                <a:latin typeface="Merriweather"/>
                <a:ea typeface="Merriweather"/>
                <a:cs typeface="Merriweather"/>
                <a:sym typeface="Merriweather"/>
              </a:rPr>
              <a:t>J. Brownlee, “A gentle introduction to tensors for Machine Learning with NumPy,” </a:t>
            </a:r>
            <a:r>
              <a:rPr lang="en" sz="1100" i="1">
                <a:solidFill>
                  <a:srgbClr val="000000"/>
                </a:solidFill>
                <a:latin typeface="Merriweather"/>
                <a:ea typeface="Merriweather"/>
                <a:cs typeface="Merriweather"/>
                <a:sym typeface="Merriweather"/>
              </a:rPr>
              <a:t>Machine Learning Mastery</a:t>
            </a:r>
            <a:r>
              <a:rPr lang="en" sz="1100">
                <a:solidFill>
                  <a:srgbClr val="000000"/>
                </a:solidFill>
                <a:latin typeface="Merriweather"/>
                <a:ea typeface="Merriweather"/>
                <a:cs typeface="Merriweather"/>
                <a:sym typeface="Merriweather"/>
              </a:rPr>
              <a:t>, 05-Dec-2019. [Online]. Available: https://machinelearningmastery.com/introduction-to-tensors-for-machine-learning/. [Accessed: 18-Nov-2021]. </a:t>
            </a:r>
            <a:endParaRPr sz="1100">
              <a:solidFill>
                <a:srgbClr val="000000"/>
              </a:solidFill>
              <a:latin typeface="Merriweather"/>
              <a:ea typeface="Merriweather"/>
              <a:cs typeface="Merriweather"/>
              <a:sym typeface="Merriweather"/>
            </a:endParaRPr>
          </a:p>
          <a:p>
            <a:pPr marL="0" lvl="0" indent="0" algn="l" rtl="0">
              <a:spcBef>
                <a:spcPts val="1200"/>
              </a:spcBef>
              <a:spcAft>
                <a:spcPts val="0"/>
              </a:spcAft>
              <a:buNone/>
            </a:pPr>
            <a:endParaRPr sz="1100">
              <a:solidFill>
                <a:srgbClr val="000000"/>
              </a:solidFill>
              <a:latin typeface="Merriweather"/>
              <a:ea typeface="Merriweather"/>
              <a:cs typeface="Merriweather"/>
              <a:sym typeface="Merriweathe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Predictive Models</a:t>
            </a:r>
            <a:endParaRPr/>
          </a:p>
        </p:txBody>
      </p:sp>
      <p:sp>
        <p:nvSpPr>
          <p:cNvPr id="300" name="Google Shape;300;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u="sng"/>
              <a:t>Artificial Neural Networks (ANN)</a:t>
            </a:r>
            <a:endParaRPr u="sng"/>
          </a:p>
          <a:p>
            <a:pPr marL="457200" lvl="0" indent="-311150" algn="l" rtl="0">
              <a:spcBef>
                <a:spcPts val="0"/>
              </a:spcBef>
              <a:spcAft>
                <a:spcPts val="0"/>
              </a:spcAft>
              <a:buSzPts val="1300"/>
              <a:buChar char="●"/>
            </a:pPr>
            <a:r>
              <a:rPr lang="en"/>
              <a:t>Naive Bayes</a:t>
            </a:r>
            <a:endParaRPr/>
          </a:p>
          <a:p>
            <a:pPr marL="457200" lvl="0" indent="-311150" algn="l" rtl="0">
              <a:spcBef>
                <a:spcPts val="0"/>
              </a:spcBef>
              <a:spcAft>
                <a:spcPts val="0"/>
              </a:spcAft>
              <a:buSzPts val="1300"/>
              <a:buChar char="●"/>
            </a:pPr>
            <a:r>
              <a:rPr lang="en"/>
              <a:t>SVM</a:t>
            </a:r>
            <a:endParaRPr/>
          </a:p>
          <a:p>
            <a:pPr marL="457200" lvl="0" indent="-311150" algn="l" rtl="0">
              <a:spcBef>
                <a:spcPts val="0"/>
              </a:spcBef>
              <a:spcAft>
                <a:spcPts val="0"/>
              </a:spcAft>
              <a:buSzPts val="1300"/>
              <a:buChar char="●"/>
            </a:pPr>
            <a:r>
              <a:rPr lang="en"/>
              <a:t>Random Forests</a:t>
            </a:r>
            <a:endParaRPr/>
          </a:p>
          <a:p>
            <a:pPr marL="457200" lvl="0" indent="-311150" algn="l" rtl="0">
              <a:spcBef>
                <a:spcPts val="0"/>
              </a:spcBef>
              <a:spcAft>
                <a:spcPts val="0"/>
              </a:spcAft>
              <a:buSzPts val="1300"/>
              <a:buChar char="●"/>
            </a:pPr>
            <a:r>
              <a:rPr lang="en"/>
              <a:t>In </a:t>
            </a:r>
            <a:r>
              <a:rPr lang="en" sz="1350">
                <a:solidFill>
                  <a:srgbClr val="0C7DBB"/>
                </a:solidFill>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Kara et al. (2011)</a:t>
            </a:r>
            <a:r>
              <a:rPr lang="en"/>
              <a:t>, 10 technical indicators were passed into ANN and SVM to predict movement of the Istanbul Stock Exchange</a:t>
            </a:r>
            <a:endParaRPr/>
          </a:p>
          <a:p>
            <a:pPr marL="457200" lvl="0" indent="-311150" algn="l" rtl="0">
              <a:spcBef>
                <a:spcPts val="0"/>
              </a:spcBef>
              <a:spcAft>
                <a:spcPts val="0"/>
              </a:spcAft>
              <a:buSzPts val="1300"/>
              <a:buChar char="●"/>
            </a:pPr>
            <a:r>
              <a:rPr lang="en"/>
              <a:t>ANN &gt; SVM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Feedforward shallow ANN</a:t>
            </a:r>
            <a:endParaRPr/>
          </a:p>
        </p:txBody>
      </p:sp>
      <p:sp>
        <p:nvSpPr>
          <p:cNvPr id="306" name="Google Shape;306;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Use back-propagation algorithms to train ANN</a:t>
            </a:r>
            <a:endParaRPr/>
          </a:p>
          <a:p>
            <a:pPr marL="457200" lvl="0" indent="-311150" algn="l" rtl="0">
              <a:spcBef>
                <a:spcPts val="0"/>
              </a:spcBef>
              <a:spcAft>
                <a:spcPts val="0"/>
              </a:spcAft>
              <a:buSzPts val="1300"/>
              <a:buChar char="●"/>
            </a:pPr>
            <a:r>
              <a:rPr lang="en"/>
              <a:t>Sometimes noise of stock information can cause learning processes to converge to suboptimal solutions</a:t>
            </a:r>
            <a:endParaRPr/>
          </a:p>
          <a:p>
            <a:pPr marL="457200" lvl="0" indent="-311150" algn="l" rtl="0">
              <a:spcBef>
                <a:spcPts val="0"/>
              </a:spcBef>
              <a:spcAft>
                <a:spcPts val="0"/>
              </a:spcAft>
              <a:buSzPts val="1300"/>
              <a:buChar char="●"/>
            </a:pPr>
            <a:r>
              <a:rPr lang="en"/>
              <a:t>Can use genetic algorithm (GA) or simulating annealing (SA) </a:t>
            </a:r>
            <a:endParaRPr/>
          </a:p>
          <a:p>
            <a:pPr marL="457200" lvl="0" indent="-311150" algn="l" rtl="0">
              <a:spcBef>
                <a:spcPts val="0"/>
              </a:spcBef>
              <a:spcAft>
                <a:spcPts val="0"/>
              </a:spcAft>
              <a:buSzPts val="1300"/>
              <a:buChar char="●"/>
            </a:pPr>
            <a:r>
              <a:rPr lang="en" sz="1350">
                <a:solidFill>
                  <a:srgbClr val="2E2E2E"/>
                </a:solidFill>
              </a:rPr>
              <a:t>In </a:t>
            </a:r>
            <a:r>
              <a:rPr lang="en" sz="1350">
                <a:solidFill>
                  <a:srgbClr val="0C7DBB"/>
                </a:solidFill>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Qiu et al. (2016)</a:t>
            </a:r>
            <a:r>
              <a:rPr lang="en"/>
              <a:t> authors used GA and SA to find initial weights of ANN, and then the back-propagation algorithm is used to train the network. </a:t>
            </a:r>
            <a:endParaRPr/>
          </a:p>
          <a:p>
            <a:pPr marL="457200" lvl="0" indent="-311150" algn="l" rtl="0">
              <a:spcBef>
                <a:spcPts val="0"/>
              </a:spcBef>
              <a:spcAft>
                <a:spcPts val="0"/>
              </a:spcAft>
              <a:buSzPts val="1300"/>
              <a:buChar char="●"/>
            </a:pPr>
            <a:r>
              <a:rPr lang="en"/>
              <a:t>This outperformed the standard ANN-based methods.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Deep ANNs</a:t>
            </a:r>
            <a:endParaRPr/>
          </a:p>
        </p:txBody>
      </p:sp>
      <p:sp>
        <p:nvSpPr>
          <p:cNvPr id="312" name="Google Shape;312;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Neural networks with more than one hidden layer</a:t>
            </a:r>
            <a:endParaRPr/>
          </a:p>
          <a:p>
            <a:pPr marL="457200" lvl="0" indent="-311150" algn="l" rtl="0">
              <a:spcBef>
                <a:spcPts val="0"/>
              </a:spcBef>
              <a:spcAft>
                <a:spcPts val="0"/>
              </a:spcAft>
              <a:buSzPts val="1300"/>
              <a:buChar char="●"/>
            </a:pPr>
            <a:r>
              <a:rPr lang="en" sz="1350">
                <a:solidFill>
                  <a:srgbClr val="2E2E2E"/>
                </a:solidFill>
              </a:rPr>
              <a:t>In </a:t>
            </a:r>
            <a:r>
              <a:rPr lang="en" sz="1350">
                <a:solidFill>
                  <a:srgbClr val="0C7DBB"/>
                </a:solidFill>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Moghaddam, Moghaddam, and Esfandyari (2016)</a:t>
            </a:r>
            <a:r>
              <a:rPr lang="en"/>
              <a:t> authors predicted NASDAQ prices based on prices from 4 or 9 days earlier</a:t>
            </a:r>
            <a:endParaRPr/>
          </a:p>
          <a:p>
            <a:pPr marL="457200" lvl="0" indent="-311150" algn="l" rtl="0">
              <a:spcBef>
                <a:spcPts val="0"/>
              </a:spcBef>
              <a:spcAft>
                <a:spcPts val="0"/>
              </a:spcAft>
              <a:buSzPts val="1300"/>
              <a:buChar char="●"/>
            </a:pPr>
            <a:r>
              <a:rPr lang="en"/>
              <a:t>Deep ANNs proved superior to shallow ones</a:t>
            </a:r>
            <a:endParaRPr/>
          </a:p>
          <a:p>
            <a:pPr marL="457200" lvl="0" indent="-311150" algn="l" rtl="0">
              <a:spcBef>
                <a:spcPts val="0"/>
              </a:spcBef>
              <a:spcAft>
                <a:spcPts val="0"/>
              </a:spcAft>
              <a:buSzPts val="1300"/>
              <a:buChar char="●"/>
            </a:pPr>
            <a:r>
              <a:rPr lang="en" sz="1350">
                <a:solidFill>
                  <a:srgbClr val="2E2E2E"/>
                </a:solidFill>
              </a:rPr>
              <a:t>In </a:t>
            </a:r>
            <a:r>
              <a:rPr lang="en" sz="1350">
                <a:solidFill>
                  <a:srgbClr val="0C7DBB"/>
                </a:solidFill>
                <a:uFill>
                  <a:noFill/>
                </a:uFill>
                <a:latin typeface="Georgia"/>
                <a:ea typeface="Georgia"/>
                <a:cs typeface="Georgia"/>
                <a:sym typeface="Georgia"/>
                <a:hlinkClick r:id="rId4">
                  <a:extLst>
                    <a:ext uri="{A12FA001-AC4F-418D-AE19-62706E023703}">
                      <ahyp:hlinkClr xmlns:ahyp="http://schemas.microsoft.com/office/drawing/2018/hyperlinkcolor" val="tx"/>
                    </a:ext>
                  </a:extLst>
                </a:hlinkClick>
              </a:rPr>
              <a:t>Arévalo, Niño, Hernández, and Sandoval (2016)</a:t>
            </a:r>
            <a:r>
              <a:rPr lang="en"/>
              <a:t> Apple Inc.’s stock was predicted to a 65% directional accuracy using five hidden layer deep ANN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Recurrent Neural Networks</a:t>
            </a:r>
            <a:endParaRPr/>
          </a:p>
        </p:txBody>
      </p:sp>
      <p:sp>
        <p:nvSpPr>
          <p:cNvPr id="318" name="Google Shape;318;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Type of neural network designed specifically to have internal memory so that they can extract historical features and make predictions based off of them.</a:t>
            </a:r>
            <a:endParaRPr/>
          </a:p>
          <a:p>
            <a:pPr marL="457200" lvl="0" indent="-311150" algn="l" rtl="0">
              <a:spcBef>
                <a:spcPts val="0"/>
              </a:spcBef>
              <a:spcAft>
                <a:spcPts val="0"/>
              </a:spcAft>
              <a:buSzPts val="1300"/>
              <a:buChar char="●"/>
            </a:pPr>
            <a:r>
              <a:rPr lang="en"/>
              <a:t>LSTM is one of the most popular kinds of RNNs</a:t>
            </a:r>
            <a:endParaRPr/>
          </a:p>
          <a:p>
            <a:pPr marL="457200" lvl="0" indent="-311150" algn="l" rtl="0">
              <a:spcBef>
                <a:spcPts val="0"/>
              </a:spcBef>
              <a:spcAft>
                <a:spcPts val="0"/>
              </a:spcAft>
              <a:buSzPts val="1300"/>
              <a:buChar char="●"/>
            </a:pPr>
            <a:r>
              <a:rPr lang="en" sz="1350">
                <a:solidFill>
                  <a:srgbClr val="2E2E2E"/>
                </a:solidFill>
              </a:rPr>
              <a:t>In </a:t>
            </a:r>
            <a:r>
              <a:rPr lang="en" sz="1350">
                <a:solidFill>
                  <a:srgbClr val="0C7DBB"/>
                </a:solidFill>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Nelson, Pereira, and de Oliveira (2017)</a:t>
            </a:r>
            <a:r>
              <a:rPr lang="en"/>
              <a:t> technical indicators were fed to an LSTM to predict direction of stock prices on the Brazilian stock market</a:t>
            </a:r>
            <a:endParaRPr/>
          </a:p>
          <a:p>
            <a:pPr marL="457200" lvl="0" indent="-311150" algn="l" rtl="0">
              <a:spcBef>
                <a:spcPts val="0"/>
              </a:spcBef>
              <a:spcAft>
                <a:spcPts val="0"/>
              </a:spcAft>
              <a:buSzPts val="1300"/>
              <a:buChar char="●"/>
            </a:pPr>
            <a:r>
              <a:rPr lang="en"/>
              <a:t>LSTM outperformed MLP</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Convolutional Neural Networks</a:t>
            </a:r>
            <a:endParaRPr/>
          </a:p>
        </p:txBody>
      </p:sp>
      <p:sp>
        <p:nvSpPr>
          <p:cNvPr id="324" name="Google Shape;324;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Deep learning algorithm whose ability to extract features has been proven in many domains</a:t>
            </a:r>
            <a:endParaRPr/>
          </a:p>
          <a:p>
            <a:pPr marL="457200" lvl="0" indent="-304800" algn="l" rtl="0">
              <a:spcBef>
                <a:spcPts val="0"/>
              </a:spcBef>
              <a:spcAft>
                <a:spcPts val="0"/>
              </a:spcAft>
              <a:buSzPts val="1200"/>
              <a:buChar char="●"/>
            </a:pPr>
            <a:r>
              <a:rPr lang="en" sz="1250">
                <a:solidFill>
                  <a:srgbClr val="2E2E2E"/>
                </a:solidFill>
              </a:rPr>
              <a:t>In </a:t>
            </a:r>
            <a:r>
              <a:rPr lang="en" sz="1250">
                <a:solidFill>
                  <a:srgbClr val="0C7DBB"/>
                </a:solidFill>
                <a:uFill>
                  <a:noFill/>
                </a:uFill>
                <a:hlinkClick r:id="rId3">
                  <a:extLst>
                    <a:ext uri="{A12FA001-AC4F-418D-AE19-62706E023703}">
                      <ahyp:hlinkClr xmlns:ahyp="http://schemas.microsoft.com/office/drawing/2018/hyperlinkcolor" val="tx"/>
                    </a:ext>
                  </a:extLst>
                </a:hlinkClick>
              </a:rPr>
              <a:t>Di Persio and Honchar (2016)</a:t>
            </a:r>
            <a:r>
              <a:rPr lang="en" sz="1250">
                <a:solidFill>
                  <a:srgbClr val="2E2E2E"/>
                </a:solidFill>
              </a:rPr>
              <a:t>, CNN, LSTM, and MLP were all applied to the same historical data</a:t>
            </a:r>
            <a:endParaRPr sz="1250">
              <a:solidFill>
                <a:srgbClr val="2E2E2E"/>
              </a:solidFill>
            </a:endParaRPr>
          </a:p>
          <a:p>
            <a:pPr marL="457200" lvl="0" indent="-307975" algn="l" rtl="0">
              <a:spcBef>
                <a:spcPts val="0"/>
              </a:spcBef>
              <a:spcAft>
                <a:spcPts val="0"/>
              </a:spcAft>
              <a:buClr>
                <a:srgbClr val="2E2E2E"/>
              </a:buClr>
              <a:buSzPts val="1250"/>
              <a:buChar char="●"/>
            </a:pPr>
            <a:r>
              <a:rPr lang="en" sz="1250">
                <a:solidFill>
                  <a:srgbClr val="2E2E2E"/>
                </a:solidFill>
              </a:rPr>
              <a:t>Results showed CNN outperforming the other two</a:t>
            </a:r>
            <a:endParaRPr sz="1250">
              <a:solidFill>
                <a:srgbClr val="2E2E2E"/>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2465</Words>
  <Application>Microsoft Office PowerPoint</Application>
  <PresentationFormat>On-screen Show (16:9)</PresentationFormat>
  <Paragraphs>203</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Maven Pro</vt:lpstr>
      <vt:lpstr>Nunito</vt:lpstr>
      <vt:lpstr>Merriweather</vt:lpstr>
      <vt:lpstr>Georgia</vt:lpstr>
      <vt:lpstr>Arial</vt:lpstr>
      <vt:lpstr>Momentum</vt:lpstr>
      <vt:lpstr>CNNpred: CNN Based Stock Market Prediction Using a Diverse Set of Variables </vt:lpstr>
      <vt:lpstr>Introduction</vt:lpstr>
      <vt:lpstr>Stock Market Prediction</vt:lpstr>
      <vt:lpstr>Related Works</vt:lpstr>
      <vt:lpstr>Predictive Models</vt:lpstr>
      <vt:lpstr>Feedforward shallow ANN</vt:lpstr>
      <vt:lpstr>Deep ANNs</vt:lpstr>
      <vt:lpstr>Recurrent Neural Networks</vt:lpstr>
      <vt:lpstr>Convolutional Neural Networks</vt:lpstr>
      <vt:lpstr>Background</vt:lpstr>
      <vt:lpstr>Convolutional Neural Network</vt:lpstr>
      <vt:lpstr>Convolutional Layer</vt:lpstr>
      <vt:lpstr>Pooling Layer</vt:lpstr>
      <vt:lpstr>Fully Connected Layer</vt:lpstr>
      <vt:lpstr>Dropout</vt:lpstr>
      <vt:lpstr>Current Work - CNNpred</vt:lpstr>
      <vt:lpstr>What is CNNPred?</vt:lpstr>
      <vt:lpstr>2D-CNNpred</vt:lpstr>
      <vt:lpstr>2D-CNNpred - Representation of Input Data</vt:lpstr>
      <vt:lpstr>2D-CNNpred: Daily Feature Extraction</vt:lpstr>
      <vt:lpstr>2D-CNNpred: Durational Feature Extraction</vt:lpstr>
      <vt:lpstr>2D-CNNpred: Final Prediction</vt:lpstr>
      <vt:lpstr>2D-CNNpred: Graphical Visualization</vt:lpstr>
      <vt:lpstr>3D-CNNpred</vt:lpstr>
      <vt:lpstr>3D-CNNpred: Input Data Representation</vt:lpstr>
      <vt:lpstr>3D-CNNpred: Daily Feature Extraction</vt:lpstr>
      <vt:lpstr>3D-CNNpred: Daily Feature Extraction</vt:lpstr>
      <vt:lpstr>3D-CNNpred: Durational Feature Extraction</vt:lpstr>
      <vt:lpstr>3D-CNNpred: Final Prediction</vt:lpstr>
      <vt:lpstr>Analysis and Results</vt:lpstr>
      <vt:lpstr>Variable set for the analysis based on each market</vt:lpstr>
      <vt:lpstr>Setting up the experiment</vt:lpstr>
      <vt:lpstr>Methodology, Parameters, Baseline Algorithm</vt:lpstr>
      <vt:lpstr>Experimental Results</vt:lpstr>
      <vt:lpstr>Experimental Results (cont...) </vt:lpstr>
      <vt:lpstr>Market simulation and Results</vt:lpstr>
      <vt:lpstr>Market Simulation (cont...)</vt:lpstr>
      <vt:lpstr>Market Simulation (cont...)</vt:lpstr>
      <vt:lpstr>Conclusions</vt:lpstr>
      <vt:lpstr>Shortcomings and Further Analysis</vt:lpstr>
      <vt:lpstr>Shortcomings</vt:lpstr>
      <vt:lpstr>Further Improvements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CNNpred: CNN Based Stock Market Prediction Using a Diverse Set of Variables </dc:title>
  <dc:creator>Pritish</dc:creator>
  <cp:lastModifiedBy>Pritish Mishra</cp:lastModifiedBy>
  <cp:revision>1</cp:revision>
  <dcterms:modified xsi:type="dcterms:W3CDTF">2021-11-18T19:48:33Z</dcterms:modified>
</cp:coreProperties>
</file>