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9" r:id="rId5"/>
    <p:sldId id="258" r:id="rId6"/>
    <p:sldId id="260" r:id="rId7"/>
    <p:sldId id="265" r:id="rId8"/>
    <p:sldId id="273" r:id="rId9"/>
    <p:sldId id="266" r:id="rId10"/>
    <p:sldId id="267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1C02-F154-9A84-DB06-FDD14971A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90969-6985-5070-891F-1DB1B53C3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D25A8-4D8E-2246-A430-1DE80174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3427-6DBA-4A31-AB26-050A3136744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4DAE7-2EA8-F864-7BCC-E0E69061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1BB-66A0-8740-5BCC-3CB7822A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0A1D-0EC8-4A95-B3B9-6ED2D6FF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8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1178-081A-D602-2AB5-CD9D3D4B5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DCF69-8024-9B3D-CE6C-51280BB83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5D2D3-782E-0E1D-2657-9F53E2D0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3427-6DBA-4A31-AB26-050A3136744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56613-4507-D568-63E4-D1A4FBD2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356C5-B4F5-0B56-8D60-F802DCBE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0A1D-0EC8-4A95-B3B9-6ED2D6FF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2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8E0449-BBCB-1047-550E-9EEA86FF1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7A4D0-3C72-5B3C-0ED2-1490FC1B6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50BF-D00A-71BD-374C-DE587CC4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3427-6DBA-4A31-AB26-050A3136744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FB6C7-4B1E-F198-8AEB-EB75D663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794DD-BBD5-6B54-575D-26F7CCF1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0A1D-0EC8-4A95-B3B9-6ED2D6FF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74ED-7510-BC80-617F-B2253C0F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9A6C8-E598-45CC-E600-93A577C57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C2DE3-4CD0-D25F-3578-ECE65DDEB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3427-6DBA-4A31-AB26-050A3136744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7BAEE-9165-6C90-5755-771CBF19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1FA0F-7208-EE18-B5DE-F6E7EC6B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0A1D-0EC8-4A95-B3B9-6ED2D6FF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7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F192-8A7E-CA3B-1D8E-C915FF0C1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99BF1-8E31-8CBC-025B-3BA4F42ED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4981F-4674-5AE0-DE4A-757DD749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3427-6DBA-4A31-AB26-050A3136744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8DCED-D835-B165-0D5F-109A00EFE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F5F89-1219-6EFB-A26C-45CE849E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0A1D-0EC8-4A95-B3B9-6ED2D6FF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1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0CA35-BAD3-9427-74A0-268F4133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765AD-BED1-5DD4-F513-FDF04EB83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A42F0-A5E8-1D3E-CB18-4011C112E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C0427-CFDD-722C-BAA7-8E6B3AA1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3427-6DBA-4A31-AB26-050A3136744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8D4F2-2CE4-FEC3-1B3E-EB047AF7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03D0A-213D-34B6-3A71-E0F00DA2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0A1D-0EC8-4A95-B3B9-6ED2D6FF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0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5433-244E-1909-5440-2592AC57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6C687-2F87-030A-3E05-258DE6337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44048-D1B6-F635-355B-B74DAB3EE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94FA6-4AEB-7C67-11F2-CD5D13BF0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B377B6-A610-006D-1392-ECDF8A0EE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5ABBA4-2C32-97A0-FDE6-06984E97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3427-6DBA-4A31-AB26-050A3136744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A0E256-D362-5C15-67AD-A21AEE72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680E9E-A005-251E-D124-818011DD1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0A1D-0EC8-4A95-B3B9-6ED2D6FF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7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276B4-CEEB-69DC-1C4A-CA84BC0F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7B122-7048-E1D5-33C8-1B3C6DB9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3427-6DBA-4A31-AB26-050A3136744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B8F5C-D7A2-1617-102E-57B1A04E7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6712C-2607-0884-4544-1FEB38D4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0A1D-0EC8-4A95-B3B9-6ED2D6FF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753C3B-CCB3-2DC7-017E-BBE7665E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3427-6DBA-4A31-AB26-050A3136744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82C51-FE52-D5F8-EB0C-6016A5433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36F0D-DE42-7628-8C1C-689273D5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0A1D-0EC8-4A95-B3B9-6ED2D6FF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5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00F7-3BED-5E94-FF4E-837E8B54B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E9CBF-9E39-8EE7-4978-212FD7893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ADCA4-9A0D-BAAA-896A-1EAB13F69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D14E9-9533-5A3A-2B76-8CE3F23A1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3427-6DBA-4A31-AB26-050A3136744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F6FC7-7D1F-8D77-A084-C3D3EF36A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79989-937D-6B68-3473-2F8B4CAD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0A1D-0EC8-4A95-B3B9-6ED2D6FF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2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84A5-A879-8AAD-73AC-4E9A21D7A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61DF5-27F3-1320-2DC5-D65584836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89C11-A319-6E5B-BF69-0AA8970E8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9BA54-6196-7A21-1545-FF2EA34D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3427-6DBA-4A31-AB26-050A3136744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2C418-1311-8E6D-C366-AD3CD7F0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4A0A5-3E65-6895-F2E3-B44F32CB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0A1D-0EC8-4A95-B3B9-6ED2D6FF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3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BA296-3245-7FC9-8DDB-7A37344AE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8B5A3-764A-8BD5-BE99-6202F7BCE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1B0ED-88E2-9378-AD1D-71159ADEF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E3427-6DBA-4A31-AB26-050A3136744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EF224-8448-63C5-C509-9C17B4C2E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D5EEB-3AC2-B7DF-B048-449E61BE2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C0A1D-0EC8-4A95-B3B9-6ED2D6FF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1B2441C-7AFE-43A7-87FE-3356A8078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B34891-3723-B6F0-C19A-B772F22A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Evaluation of weather forecast with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Deep Learning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F31B1A-1BB2-47DE-B18A-424413A9D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172051" y="1189367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FDBB0E-6648-40FA-8EA9-F5E39D798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599177" y="1361513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1ECBAC9-8FF8-4D44-BD49-6B81C381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951582" y="-621194"/>
            <a:ext cx="2495927" cy="1767670"/>
          </a:xfrm>
          <a:custGeom>
            <a:avLst/>
            <a:gdLst>
              <a:gd name="connsiteX0" fmla="*/ 0 w 2495927"/>
              <a:gd name="connsiteY0" fmla="*/ 1767670 h 1767670"/>
              <a:gd name="connsiteX1" fmla="*/ 1767670 w 2495927"/>
              <a:gd name="connsiteY1" fmla="*/ 0 h 1767670"/>
              <a:gd name="connsiteX2" fmla="*/ 2495927 w 2495927"/>
              <a:gd name="connsiteY2" fmla="*/ 728256 h 1767670"/>
              <a:gd name="connsiteX3" fmla="*/ 2495927 w 2495927"/>
              <a:gd name="connsiteY3" fmla="*/ 1767670 h 176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927" h="1767670">
                <a:moveTo>
                  <a:pt x="0" y="1767670"/>
                </a:moveTo>
                <a:lnTo>
                  <a:pt x="1767670" y="0"/>
                </a:lnTo>
                <a:lnTo>
                  <a:pt x="2495927" y="728256"/>
                </a:lnTo>
                <a:lnTo>
                  <a:pt x="2495927" y="176767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30F234A-713C-4B90-B43E-8F10C8B6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36578" y="419910"/>
            <a:ext cx="1130961" cy="113096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D9E8922-1B3D-4020-A05C-C539C0C5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135024" y="4167722"/>
            <a:ext cx="1079965" cy="107996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8064EBB-920B-4259-AC3A-6F286FAF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011922" y="4095164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2329D9A-3D48-4B69-939D-2A480F14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5097" y="3345077"/>
            <a:ext cx="1316404" cy="131640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D5CC4CB-7B78-480A-A0AE-A8A35C08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17113" y="4226109"/>
            <a:ext cx="586534" cy="58653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C580C66-5435-4F00-873E-679D3D504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241090" y="5965012"/>
            <a:ext cx="696678" cy="69667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B4AFD177-1A38-4FAE-87D4-840AE22C8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5870" y="5837885"/>
            <a:ext cx="2055357" cy="102767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8B2117-6F02-E18B-001F-3CD161FD3C38}"/>
              </a:ext>
            </a:extLst>
          </p:cNvPr>
          <p:cNvSpPr txBox="1"/>
          <p:nvPr/>
        </p:nvSpPr>
        <p:spPr>
          <a:xfrm>
            <a:off x="8262264" y="5003273"/>
            <a:ext cx="3842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By:</a:t>
            </a:r>
          </a:p>
          <a:p>
            <a:r>
              <a:rPr lang="de-DE" sz="2800" dirty="0"/>
              <a:t>Pritish Samant</a:t>
            </a:r>
          </a:p>
        </p:txBody>
      </p:sp>
    </p:spTree>
    <p:extLst>
      <p:ext uri="{BB962C8B-B14F-4D97-AF65-F5344CB8AC3E}">
        <p14:creationId xmlns:p14="http://schemas.microsoft.com/office/powerpoint/2010/main" val="2032540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9B158-E7F1-FA7B-6339-C5698C188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11105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0FDF13D1-B40D-22D0-C336-4F74EFC90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1216"/>
            <a:ext cx="3311769" cy="3996198"/>
          </a:xfrm>
        </p:spPr>
      </p:pic>
      <p:pic>
        <p:nvPicPr>
          <p:cNvPr id="12" name="Picture 11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DC115EF6-4412-1883-0A96-73D5AC9F6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31" y="1811216"/>
            <a:ext cx="4400920" cy="3996198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C35EB985-3168-1A99-A7F3-53AF5D3C9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69" y="1945532"/>
            <a:ext cx="4400920" cy="38618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897C7F-8D43-5FDA-A768-83339A31233F}"/>
              </a:ext>
            </a:extLst>
          </p:cNvPr>
          <p:cNvSpPr txBox="1"/>
          <p:nvPr/>
        </p:nvSpPr>
        <p:spPr>
          <a:xfrm>
            <a:off x="1799617" y="6138153"/>
            <a:ext cx="64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024A9-F5FC-E846-288D-97FF2D086777}"/>
              </a:ext>
            </a:extLst>
          </p:cNvPr>
          <p:cNvSpPr txBox="1"/>
          <p:nvPr/>
        </p:nvSpPr>
        <p:spPr>
          <a:xfrm>
            <a:off x="5622587" y="6138153"/>
            <a:ext cx="87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4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E1CA8-C681-528D-79C9-2207E3941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de-DE" sz="3600" dirty="0"/>
              <a:t>Conclusion</a:t>
            </a:r>
            <a:endParaRPr lang="en-US" sz="3600" dirty="0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CF187-1E45-49FE-9F53-17187A4A0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r>
              <a:rPr lang="en-GB" sz="2000" dirty="0"/>
              <a:t>More deep learning models need to be designed for weather evaluation as it will prove very important to combat climate change.</a:t>
            </a:r>
          </a:p>
          <a:p>
            <a:r>
              <a:rPr lang="en-GB" sz="2000" dirty="0"/>
              <a:t>Importance of weather evaluation along with its limitations and also how deep learning algorithm helps in weather evaluation.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9102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CB8E8-91A8-C9D9-2109-654765EE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/>
              <a:t>References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A1A2-BB9A-F94F-1370-7ABB01E8E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[1] https://www.ecmwf.int/sites/default/files/Metop-view-of-Earth-slider_13.jpg</a:t>
            </a:r>
          </a:p>
          <a:p>
            <a:r>
              <a:rPr lang="en-US" sz="2000" dirty="0"/>
              <a:t>[2] https://environment.uw.edu/news/2020/12/a-i-model-shows-promise-to-generate-faster-more-accurate-weather-forecasts/</a:t>
            </a:r>
          </a:p>
          <a:p>
            <a:r>
              <a:rPr lang="en-US" sz="2000" dirty="0"/>
              <a:t>[3] https://de.mathworks.com/discovery/deep-learning.html</a:t>
            </a:r>
          </a:p>
          <a:p>
            <a:r>
              <a:rPr lang="en-US" sz="2000" dirty="0"/>
              <a:t>[4] https://www.digitaltrends.com/computing/what-is-an-artificial-neural-network/</a:t>
            </a:r>
          </a:p>
          <a:p>
            <a:r>
              <a:rPr lang="en-US" sz="2000" dirty="0"/>
              <a:t>[5] </a:t>
            </a:r>
            <a:r>
              <a:rPr lang="en-GB" sz="2000" dirty="0"/>
              <a:t>D. Dai, "An Introduction of CNN: Models and Training on Neural Network Models," 2021 International Conference on Big Data, Artificial Intelligence and Risk Management (ICBAR), Shanghai, China, 2021, pp. 135-138, </a:t>
            </a:r>
            <a:r>
              <a:rPr lang="en-GB" sz="2000" dirty="0" err="1"/>
              <a:t>doi</a:t>
            </a:r>
            <a:r>
              <a:rPr lang="en-GB" sz="2000" dirty="0"/>
              <a:t>: 10.1109/ICBAR55169.2021.00037.</a:t>
            </a: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561AD0F-2B15-4989-ABCB-25A120A18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B594AE-D325-B76A-5BA0-B8E07BFF1A2B}"/>
              </a:ext>
            </a:extLst>
          </p:cNvPr>
          <p:cNvSpPr txBox="1"/>
          <p:nvPr/>
        </p:nvSpPr>
        <p:spPr>
          <a:xfrm>
            <a:off x="1116701" y="2452526"/>
            <a:ext cx="4248318" cy="195294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ECBAC9-8FF8-4D44-BD49-6B81C381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365253" y="-514542"/>
            <a:ext cx="2039436" cy="1444373"/>
          </a:xfrm>
          <a:custGeom>
            <a:avLst/>
            <a:gdLst>
              <a:gd name="connsiteX0" fmla="*/ 0 w 2495927"/>
              <a:gd name="connsiteY0" fmla="*/ 1767670 h 1767670"/>
              <a:gd name="connsiteX1" fmla="*/ 1767670 w 2495927"/>
              <a:gd name="connsiteY1" fmla="*/ 0 h 1767670"/>
              <a:gd name="connsiteX2" fmla="*/ 2495927 w 2495927"/>
              <a:gd name="connsiteY2" fmla="*/ 728256 h 1767670"/>
              <a:gd name="connsiteX3" fmla="*/ 2495927 w 2495927"/>
              <a:gd name="connsiteY3" fmla="*/ 1767670 h 176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927" h="1767670">
                <a:moveTo>
                  <a:pt x="0" y="1767670"/>
                </a:moveTo>
                <a:lnTo>
                  <a:pt x="1767670" y="0"/>
                </a:lnTo>
                <a:lnTo>
                  <a:pt x="2495927" y="728256"/>
                </a:lnTo>
                <a:lnTo>
                  <a:pt x="2495927" y="176767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0F234A-713C-4B90-B43E-8F10C8B6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82779" y="539055"/>
            <a:ext cx="745834" cy="74583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8836FF-97B4-4EE9-AF5D-39FF0F5AC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112657" y="1748175"/>
            <a:ext cx="933492" cy="93349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2329D9A-3D48-4B69-939D-2A480F14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430613" y="5023033"/>
            <a:ext cx="856138" cy="85613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5CC4CB-7B78-480A-A0AE-A8A35C08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901313" y="5596021"/>
            <a:ext cx="381459" cy="38145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580C66-5435-4F00-873E-679D3D504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57893" y="5848285"/>
            <a:ext cx="714978" cy="71497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B4AFD177-1A38-4FAE-87D4-840AE22C8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9033" y="5474491"/>
            <a:ext cx="2767017" cy="138350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55520DF-BCFA-4422-B5D9-A5A1FABAD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Graphic 20" descr="Accept">
            <a:extLst>
              <a:ext uri="{FF2B5EF4-FFF2-40B4-BE49-F238E27FC236}">
                <a16:creationId xmlns:a16="http://schemas.microsoft.com/office/drawing/2014/main" id="{5CFA3F40-EE3A-5B50-D86F-C787E96B6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0200" y="1138967"/>
            <a:ext cx="4580065" cy="458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4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planet&#10;&#10;Description automatically generated with low confidence">
            <a:extLst>
              <a:ext uri="{FF2B5EF4-FFF2-40B4-BE49-F238E27FC236}">
                <a16:creationId xmlns:a16="http://schemas.microsoft.com/office/drawing/2014/main" id="{CF74867D-10E0-DAF4-B68C-8B96CCADE8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36"/>
          <a:stretch/>
        </p:blipFill>
        <p:spPr>
          <a:xfrm>
            <a:off x="7051040" y="2434201"/>
            <a:ext cx="4617885" cy="327231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6D3DD-3D0C-DA91-9C2C-A626D5C2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de-DE" sz="4000"/>
              <a:t>Weather Evaluation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55BC5-11D7-5A05-6131-5B1347154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GB" sz="1900" b="0" i="0" dirty="0">
                <a:effectLst/>
                <a:latin typeface="Söhne"/>
              </a:rPr>
              <a:t>Understanding past, present, and future weather patterns through the collection and analysis of meteorological data is known as weather evaluation.</a:t>
            </a:r>
          </a:p>
          <a:p>
            <a:r>
              <a:rPr lang="en-GB" sz="1900" dirty="0"/>
              <a:t>Accurate and trustworthy weather forecasts are essential for a variety of uses, such as transportation, energy production, agriculture, and disaster preparedness. This is the aim of weather evaluation.</a:t>
            </a:r>
            <a:endParaRPr lang="en-US" sz="1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1E3572-D45A-C1DA-3CED-B19CCE970CF8}"/>
              </a:ext>
            </a:extLst>
          </p:cNvPr>
          <p:cNvSpPr txBox="1"/>
          <p:nvPr/>
        </p:nvSpPr>
        <p:spPr>
          <a:xfrm>
            <a:off x="9049308" y="5807631"/>
            <a:ext cx="250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2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EF1F9-9BCC-4BF9-DF83-9935F721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901193" cy="1135737"/>
          </a:xfrm>
        </p:spPr>
        <p:txBody>
          <a:bodyPr>
            <a:normAutofit/>
          </a:bodyPr>
          <a:lstStyle/>
          <a:p>
            <a:r>
              <a:rPr lang="de-DE" sz="3600" dirty="0"/>
              <a:t>Weather Evaluation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FAB1F-47C2-1C03-F23B-681AE5458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693642" cy="4393982"/>
          </a:xfrm>
        </p:spPr>
        <p:txBody>
          <a:bodyPr>
            <a:normAutofit/>
          </a:bodyPr>
          <a:lstStyle/>
          <a:p>
            <a:r>
              <a:rPr lang="en-GB" sz="2000" dirty="0"/>
              <a:t>Because the weather can affect a variety of our daily activities and decisions, it is important to evaluate the weather.</a:t>
            </a:r>
          </a:p>
          <a:p>
            <a:r>
              <a:rPr lang="en-GB" sz="2000" b="0" i="0" dirty="0">
                <a:effectLst/>
              </a:rPr>
              <a:t>We can prepare for and lessen the possible risks and effects on our everyday activities by keeping an eye on the weather.</a:t>
            </a:r>
          </a:p>
          <a:p>
            <a:r>
              <a:rPr lang="en-GB" sz="2000" dirty="0"/>
              <a:t>Predicting various atmospheric parameters, such as temperature, wind, humidity, clouds, and precipitation, is difficult.</a:t>
            </a:r>
            <a:endParaRPr lang="en-US" sz="2000" dirty="0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Explosion of a cloud of powder of particles of colour white and a black background">
            <a:extLst>
              <a:ext uri="{FF2B5EF4-FFF2-40B4-BE49-F238E27FC236}">
                <a16:creationId xmlns:a16="http://schemas.microsoft.com/office/drawing/2014/main" id="{ED7CBA38-C22C-3B56-79A7-C04132D3B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6"/>
          <a:stretch/>
        </p:blipFill>
        <p:spPr>
          <a:xfrm>
            <a:off x="7007291" y="1632858"/>
            <a:ext cx="4541242" cy="3900196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034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D3666-01F4-CD32-B287-79122132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0" i="0">
                <a:effectLst/>
                <a:latin typeface="Söhne"/>
              </a:rPr>
              <a:t>weather evaluation techniques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D9BB0-BDB2-B49B-B34E-0BE451F37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GB" sz="1700" b="0" i="0" dirty="0">
                <a:effectLst/>
              </a:rPr>
              <a:t>traditional weather evaluation techniques like manual data collection from weather stations or weather balloons have been used for decades and are still important, they have some limitations.</a:t>
            </a:r>
          </a:p>
          <a:p>
            <a:r>
              <a:rPr lang="en-GB" sz="1700" b="0" i="0" dirty="0">
                <a:effectLst/>
              </a:rPr>
              <a:t>Limitations of traditional weather evaluation techniques, such as limited coverage, high cost, and susceptibility to human error.</a:t>
            </a:r>
          </a:p>
          <a:p>
            <a:r>
              <a:rPr lang="en-GB" sz="1700" b="0" i="0" dirty="0">
                <a:effectLst/>
              </a:rPr>
              <a:t>By combining traditional and modern techniques, it is possible to overcome the limitations</a:t>
            </a:r>
            <a:r>
              <a:rPr lang="en-GB" sz="1700" dirty="0"/>
              <a:t>.</a:t>
            </a:r>
            <a:endParaRPr lang="en-GB" sz="1700" b="0" i="0" dirty="0">
              <a:effectLst/>
            </a:endParaRPr>
          </a:p>
          <a:p>
            <a:endParaRPr lang="en-GB" sz="1700" b="0" i="0" dirty="0">
              <a:effectLst/>
              <a:latin typeface="Söhne"/>
            </a:endParaRPr>
          </a:p>
          <a:p>
            <a:endParaRPr lang="en-US" sz="1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76C7E1-732A-3AD3-4716-CEEA8B153365}"/>
              </a:ext>
            </a:extLst>
          </p:cNvPr>
          <p:cNvSpPr txBox="1"/>
          <p:nvPr/>
        </p:nvSpPr>
        <p:spPr>
          <a:xfrm>
            <a:off x="9303613" y="5671583"/>
            <a:ext cx="11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[2]</a:t>
            </a:r>
            <a:endParaRPr lang="en-US" dirty="0"/>
          </a:p>
        </p:txBody>
      </p:sp>
      <p:pic>
        <p:nvPicPr>
          <p:cNvPr id="7" name="Picture 6" descr="A diagram of a sphere and a sphere&#10;&#10;Description automatically generated">
            <a:extLst>
              <a:ext uri="{FF2B5EF4-FFF2-40B4-BE49-F238E27FC236}">
                <a16:creationId xmlns:a16="http://schemas.microsoft.com/office/drawing/2014/main" id="{DC0B021D-B082-9733-62AC-D83FCE8AC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388" y="2434201"/>
            <a:ext cx="4093923" cy="296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3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CEED1-2C17-D859-BD18-D0CCD4F5F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DE" sz="5400"/>
              <a:t>Deep Learning</a:t>
            </a:r>
            <a:endParaRPr lang="en-US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844C-3D77-F390-0D88-1EC8A4CC8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3804877" cy="3410712"/>
          </a:xfrm>
        </p:spPr>
        <p:txBody>
          <a:bodyPr anchor="t">
            <a:normAutofit/>
          </a:bodyPr>
          <a:lstStyle/>
          <a:p>
            <a:r>
              <a:rPr lang="en-GB" sz="1500" b="0" i="0" dirty="0">
                <a:effectLst/>
              </a:rPr>
              <a:t>Deep learning is a type of machine learning that uses artificial neural networks to learn from large amounts of data.</a:t>
            </a:r>
          </a:p>
          <a:p>
            <a:r>
              <a:rPr lang="en-GB" sz="1500" b="0" i="0" dirty="0">
                <a:effectLst/>
              </a:rPr>
              <a:t>deep learning techniques can automatically learn features and patterns from raw data, eliminating the need for manual feature engineering.</a:t>
            </a:r>
          </a:p>
          <a:p>
            <a:r>
              <a:rPr lang="en-GB" sz="1500" b="0" i="0" dirty="0">
                <a:effectLst/>
              </a:rPr>
              <a:t>Its ability to process and analyze large amounts of data quickly and accurately has significant implications for various fields, making it a powerful tool for solving complex problems.</a:t>
            </a:r>
            <a:endParaRPr lang="en-US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1B2630-7350-0211-65DF-6653C61D8539}"/>
              </a:ext>
            </a:extLst>
          </p:cNvPr>
          <p:cNvSpPr txBox="1"/>
          <p:nvPr/>
        </p:nvSpPr>
        <p:spPr>
          <a:xfrm>
            <a:off x="8131127" y="5621021"/>
            <a:ext cx="79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[3]</a:t>
            </a:r>
            <a:endParaRPr lang="en-US" dirty="0"/>
          </a:p>
        </p:txBody>
      </p:sp>
      <p:pic>
        <p:nvPicPr>
          <p:cNvPr id="7" name="Picture 6" descr="A diagram of a network">
            <a:extLst>
              <a:ext uri="{FF2B5EF4-FFF2-40B4-BE49-F238E27FC236}">
                <a16:creationId xmlns:a16="http://schemas.microsoft.com/office/drawing/2014/main" id="{EA2BD29C-E460-9A67-F77F-9C62C08D4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490" y="1688124"/>
            <a:ext cx="6499274" cy="380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2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CCCBB-A235-0E91-8214-47E5AD7D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0" i="0">
                <a:effectLst/>
                <a:latin typeface="Söhne"/>
              </a:rPr>
              <a:t>Deep Learning 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242C9-BCA7-78EF-FB5D-C1489B264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GB" sz="2200" b="0" i="0" dirty="0">
                <a:effectLst/>
                <a:latin typeface="Söhne"/>
              </a:rPr>
              <a:t>deep learning has the potential to revolutionize weather evaluation and forecasting by providing more accurate, timely, and comprehensive data.</a:t>
            </a:r>
          </a:p>
          <a:p>
            <a:r>
              <a:rPr lang="en-GB" sz="2200" b="0" i="0" dirty="0">
                <a:effectLst/>
                <a:latin typeface="Söhne"/>
              </a:rPr>
              <a:t>Deep learning offers several advantages over traditional methods of weather evaluation, including its ability to handle complex data, recognize patterns, and learn from data.</a:t>
            </a:r>
          </a:p>
          <a:p>
            <a:r>
              <a:rPr lang="en-GB" sz="2200" dirty="0"/>
              <a:t>The common models are Autoencoder (AE),  Deep Belief Network (DBN), Convolutional Neural Network (CNN), and Recurrent Neural Network (RNN).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7241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91EC1-7BBA-35EE-A334-DA512E40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dirty="0"/>
              <a:t>Artificial Neural Network  (ANN)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6A7DC-B2CB-0B14-8623-E10D992E6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1500" dirty="0"/>
              <a:t>Artificial Neural Networks (ANN) are algorithms based on brain function and are used to model complicated patterns and forecast issues.</a:t>
            </a:r>
          </a:p>
          <a:p>
            <a:r>
              <a:rPr lang="en-GB" sz="1500" dirty="0"/>
              <a:t> There are three layers in the network architecture: the input layer, the hidden layer (more than one), and the output layer.</a:t>
            </a:r>
          </a:p>
          <a:p>
            <a:r>
              <a:rPr lang="en-GB" sz="1500" dirty="0"/>
              <a:t> Data flows through these nodes, adjusting the weights of connections to learn patterns and make predictions.</a:t>
            </a:r>
          </a:p>
          <a:p>
            <a:r>
              <a:rPr lang="en-GB" sz="1500" dirty="0"/>
              <a:t>ANNs excel in complex problem solving such as predictive analysis.</a:t>
            </a:r>
            <a:endParaRPr lang="en-US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B977C-F431-FF0A-2111-E871ABB79022}"/>
              </a:ext>
            </a:extLst>
          </p:cNvPr>
          <p:cNvSpPr txBox="1"/>
          <p:nvPr/>
        </p:nvSpPr>
        <p:spPr>
          <a:xfrm>
            <a:off x="7875649" y="5568488"/>
            <a:ext cx="65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[4]</a:t>
            </a:r>
            <a:endParaRPr lang="en-US" dirty="0"/>
          </a:p>
        </p:txBody>
      </p:sp>
      <p:pic>
        <p:nvPicPr>
          <p:cNvPr id="7" name="Picture 6" descr="A diagram of a network&#10;&#10;Description automatically generated">
            <a:extLst>
              <a:ext uri="{FF2B5EF4-FFF2-40B4-BE49-F238E27FC236}">
                <a16:creationId xmlns:a16="http://schemas.microsoft.com/office/drawing/2014/main" id="{930044DA-FEB7-DD7E-37CA-898AE1D14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710" y="1994549"/>
            <a:ext cx="5767632" cy="339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3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91EC1-7BBA-35EE-A334-DA512E40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dirty="0"/>
              <a:t>Convolutional Neural Network  (CNN)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6A7DC-B2CB-0B14-8623-E10D992E6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1500" dirty="0"/>
              <a:t>A Convolutional Neural Network (CNN) is a type of Deep Learning neural network architecture commonly used in Computer Vision.</a:t>
            </a:r>
          </a:p>
          <a:p>
            <a:r>
              <a:rPr lang="en-GB" sz="1500" dirty="0"/>
              <a:t>CNNs are based on three main layers. These are: Convolutional layer, Pooling layer, Fully-connected layer.</a:t>
            </a:r>
          </a:p>
          <a:p>
            <a:r>
              <a:rPr lang="en-GB" sz="1500" dirty="0"/>
              <a:t>one main advantage: It automatically detects features without human supervision.</a:t>
            </a:r>
          </a:p>
          <a:p>
            <a:r>
              <a:rPr lang="en-GB" sz="1500" dirty="0"/>
              <a:t>Used In Computer Vision including image recognition.</a:t>
            </a:r>
            <a:endParaRPr lang="en-US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B977C-F431-FF0A-2111-E871ABB79022}"/>
              </a:ext>
            </a:extLst>
          </p:cNvPr>
          <p:cNvSpPr txBox="1"/>
          <p:nvPr/>
        </p:nvSpPr>
        <p:spPr>
          <a:xfrm>
            <a:off x="7875649" y="5568488"/>
            <a:ext cx="65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[5]</a:t>
            </a:r>
            <a:endParaRPr lang="en-US" dirty="0"/>
          </a:p>
        </p:txBody>
      </p:sp>
      <p:pic>
        <p:nvPicPr>
          <p:cNvPr id="5" name="Picture 4" descr="A diagram of a diagram of a solution&#10;&#10;Description automatically generated">
            <a:extLst>
              <a:ext uri="{FF2B5EF4-FFF2-40B4-BE49-F238E27FC236}">
                <a16:creationId xmlns:a16="http://schemas.microsoft.com/office/drawing/2014/main" id="{C285141F-2312-EDC4-3B00-0010ECF42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452" y="2033430"/>
            <a:ext cx="5922498" cy="335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2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FA326-E16C-E719-89B0-EE1122D43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Implementation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6B913C3-DAEC-447D-5A2A-F78954300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956" y="2283015"/>
            <a:ext cx="2870406" cy="3709224"/>
          </a:xfrm>
        </p:spPr>
      </p:pic>
      <p:pic>
        <p:nvPicPr>
          <p:cNvPr id="22" name="Picture 2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9E086A8-E0BA-1ED7-9DE4-C05277E87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362" y="2283015"/>
            <a:ext cx="3218559" cy="3709224"/>
          </a:xfrm>
          <a:prstGeom prst="rect">
            <a:avLst/>
          </a:prstGeom>
        </p:spPr>
      </p:pic>
      <p:pic>
        <p:nvPicPr>
          <p:cNvPr id="24" name="Picture 2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D306460-2E30-8E2C-34D0-2E2B7F1F4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920" y="2283015"/>
            <a:ext cx="3367761" cy="370922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56D0DAD-884C-EA15-57E1-1A5A76C388B0}"/>
              </a:ext>
            </a:extLst>
          </p:cNvPr>
          <p:cNvSpPr txBox="1"/>
          <p:nvPr/>
        </p:nvSpPr>
        <p:spPr>
          <a:xfrm>
            <a:off x="5476672" y="6352162"/>
            <a:ext cx="97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ANN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D97314-3B9D-0C7D-28C0-764DB8E4EFF8}"/>
              </a:ext>
            </a:extLst>
          </p:cNvPr>
          <p:cNvSpPr txBox="1"/>
          <p:nvPr/>
        </p:nvSpPr>
        <p:spPr>
          <a:xfrm>
            <a:off x="8667345" y="6352162"/>
            <a:ext cx="97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CNN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43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702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Söhne</vt:lpstr>
      <vt:lpstr>Office Theme</vt:lpstr>
      <vt:lpstr>Evaluation of weather forecast with Deep Learning</vt:lpstr>
      <vt:lpstr>Weather Evaluation</vt:lpstr>
      <vt:lpstr>Weather Evaluation</vt:lpstr>
      <vt:lpstr>weather evaluation techniques</vt:lpstr>
      <vt:lpstr>Deep Learning</vt:lpstr>
      <vt:lpstr>Deep Learning </vt:lpstr>
      <vt:lpstr>Artificial Neural Network  (ANN)</vt:lpstr>
      <vt:lpstr>Convolutional Neural Network  (CNN)</vt:lpstr>
      <vt:lpstr>Implementation</vt:lpstr>
      <vt:lpstr>Results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Weather Forecasts using Deep Learning</dc:title>
  <dc:creator>Pritish Samant</dc:creator>
  <cp:lastModifiedBy>Pritish Samant</cp:lastModifiedBy>
  <cp:revision>5</cp:revision>
  <dcterms:created xsi:type="dcterms:W3CDTF">2023-02-21T14:44:46Z</dcterms:created>
  <dcterms:modified xsi:type="dcterms:W3CDTF">2024-01-17T10:45:05Z</dcterms:modified>
</cp:coreProperties>
</file>