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57" r:id="rId3"/>
    <p:sldId id="258" r:id="rId4"/>
    <p:sldId id="261" r:id="rId5"/>
    <p:sldId id="264" r:id="rId6"/>
    <p:sldId id="301" r:id="rId7"/>
    <p:sldId id="265" r:id="rId8"/>
    <p:sldId id="283" r:id="rId9"/>
    <p:sldId id="271" r:id="rId10"/>
    <p:sldId id="297" r:id="rId11"/>
    <p:sldId id="293" r:id="rId12"/>
    <p:sldId id="290" r:id="rId13"/>
    <p:sldId id="291" r:id="rId14"/>
    <p:sldId id="292" r:id="rId15"/>
    <p:sldId id="268" r:id="rId16"/>
    <p:sldId id="270" r:id="rId17"/>
    <p:sldId id="284" r:id="rId18"/>
    <p:sldId id="298" r:id="rId19"/>
    <p:sldId id="300" r:id="rId20"/>
    <p:sldId id="299" r:id="rId21"/>
    <p:sldId id="294" r:id="rId22"/>
    <p:sldId id="295" r:id="rId23"/>
    <p:sldId id="296" r:id="rId24"/>
    <p:sldId id="277" r:id="rId25"/>
    <p:sldId id="285" r:id="rId26"/>
    <p:sldId id="280"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33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p:scale>
          <a:sx n="75" d="100"/>
          <a:sy n="75" d="100"/>
        </p:scale>
        <p:origin x="989"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923413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810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4131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5487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45671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0603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0567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4607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5327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1012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0631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3103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4445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171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8717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6/3/2023</a:t>
            </a:fld>
            <a:endParaRPr lang="en-US" dirty="0"/>
          </a:p>
        </p:txBody>
      </p:sp>
    </p:spTree>
    <p:extLst>
      <p:ext uri="{BB962C8B-B14F-4D97-AF65-F5344CB8AC3E}">
        <p14:creationId xmlns:p14="http://schemas.microsoft.com/office/powerpoint/2010/main" val="2171460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2000">
              <a:schemeClr val="bg1">
                <a:lumMod val="0"/>
                <a:lumOff val="100000"/>
              </a:schemeClr>
            </a:gs>
            <a:gs pos="100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6/3/2023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079525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436431" y="691843"/>
            <a:ext cx="7325833" cy="967740"/>
          </a:xfrm>
          <a:prstGeom prst="roundRect">
            <a:avLst>
              <a:gd name="adj" fmla="val 16667"/>
            </a:avLst>
          </a:prstGeom>
          <a:ln>
            <a:solidFill>
              <a:schemeClr val="tx1"/>
            </a:solidFill>
          </a:ln>
          <a:effectLst>
            <a:outerShdw blurRad="76200" dist="38100" dir="7800000" algn="tl" rotWithShape="0">
              <a:srgbClr val="000000">
                <a:alpha val="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Rectangle 4"/>
          <p:cNvSpPr/>
          <p:nvPr/>
        </p:nvSpPr>
        <p:spPr>
          <a:xfrm>
            <a:off x="3449422" y="1821984"/>
            <a:ext cx="5299849" cy="369332"/>
          </a:xfrm>
          <a:prstGeom prst="rect">
            <a:avLst/>
          </a:prstGeom>
        </p:spPr>
        <p:txBody>
          <a:bodyPr wrap="none">
            <a:spAutoFit/>
          </a:bodyPr>
          <a:lstStyle/>
          <a:p>
            <a:r>
              <a:rPr lang="en-US" b="1" dirty="0"/>
              <a:t>DEPARTMENT OF INFORMATION TECHNOLOGY</a:t>
            </a:r>
            <a:endParaRPr lang="en-IN" b="1" dirty="0"/>
          </a:p>
        </p:txBody>
      </p:sp>
      <p:sp>
        <p:nvSpPr>
          <p:cNvPr id="6" name="Rectangle 5"/>
          <p:cNvSpPr/>
          <p:nvPr/>
        </p:nvSpPr>
        <p:spPr>
          <a:xfrm>
            <a:off x="2436431" y="2887642"/>
            <a:ext cx="6096000" cy="2000548"/>
          </a:xfrm>
          <a:prstGeom prst="rect">
            <a:avLst/>
          </a:prstGeom>
        </p:spPr>
        <p:txBody>
          <a:bodyPr>
            <a:spAutoFit/>
          </a:bodyPr>
          <a:lstStyle/>
          <a:p>
            <a:endParaRPr lang="en-IN" sz="1600" b="1" dirty="0"/>
          </a:p>
          <a:p>
            <a:r>
              <a:rPr lang="en-IN" b="1" dirty="0">
                <a:solidFill>
                  <a:schemeClr val="accent3">
                    <a:lumMod val="75000"/>
                  </a:schemeClr>
                </a:solidFill>
              </a:rPr>
              <a:t>PRESENTED BY –  </a:t>
            </a:r>
            <a:r>
              <a:rPr lang="en-IN" b="1" dirty="0" smtClean="0">
                <a:solidFill>
                  <a:schemeClr val="accent3">
                    <a:lumMod val="75000"/>
                  </a:schemeClr>
                </a:solidFill>
              </a:rPr>
              <a:t> </a:t>
            </a:r>
            <a:r>
              <a:rPr lang="en-US" b="1" dirty="0" smtClean="0">
                <a:solidFill>
                  <a:schemeClr val="accent3">
                    <a:lumMod val="75000"/>
                  </a:schemeClr>
                </a:solidFill>
              </a:rPr>
              <a:t>Pritish </a:t>
            </a:r>
            <a:r>
              <a:rPr lang="en-US" b="1" dirty="0" smtClean="0">
                <a:solidFill>
                  <a:schemeClr val="accent3">
                    <a:lumMod val="75000"/>
                  </a:schemeClr>
                </a:solidFill>
              </a:rPr>
              <a:t>Kshetre</a:t>
            </a:r>
          </a:p>
          <a:p>
            <a:r>
              <a:rPr lang="en-US" b="1" dirty="0" smtClean="0">
                <a:solidFill>
                  <a:schemeClr val="accent3">
                    <a:lumMod val="75000"/>
                  </a:schemeClr>
                </a:solidFill>
              </a:rPr>
              <a:t>                            </a:t>
            </a:r>
            <a:r>
              <a:rPr lang="en-US" b="1" dirty="0" err="1" smtClean="0">
                <a:solidFill>
                  <a:schemeClr val="accent3">
                    <a:lumMod val="75000"/>
                  </a:schemeClr>
                </a:solidFill>
              </a:rPr>
              <a:t>Manthan</a:t>
            </a:r>
            <a:r>
              <a:rPr lang="en-US" b="1" dirty="0" smtClean="0">
                <a:solidFill>
                  <a:schemeClr val="accent3">
                    <a:lumMod val="75000"/>
                  </a:schemeClr>
                </a:solidFill>
              </a:rPr>
              <a:t> </a:t>
            </a:r>
            <a:r>
              <a:rPr lang="en-US" b="1" dirty="0" err="1" smtClean="0">
                <a:solidFill>
                  <a:schemeClr val="accent3">
                    <a:lumMod val="75000"/>
                  </a:schemeClr>
                </a:solidFill>
              </a:rPr>
              <a:t>Jagtap</a:t>
            </a:r>
            <a:endParaRPr lang="en-US" b="1" dirty="0" smtClean="0">
              <a:solidFill>
                <a:schemeClr val="accent3">
                  <a:lumMod val="75000"/>
                </a:schemeClr>
              </a:solidFill>
            </a:endParaRPr>
          </a:p>
          <a:p>
            <a:r>
              <a:rPr lang="en-US" b="1" dirty="0" smtClean="0">
                <a:solidFill>
                  <a:schemeClr val="accent3">
                    <a:lumMod val="75000"/>
                  </a:schemeClr>
                </a:solidFill>
              </a:rPr>
              <a:t>                            </a:t>
            </a:r>
            <a:r>
              <a:rPr lang="en-US" b="1" dirty="0" err="1" smtClean="0">
                <a:solidFill>
                  <a:schemeClr val="accent3">
                    <a:lumMod val="75000"/>
                  </a:schemeClr>
                </a:solidFill>
              </a:rPr>
              <a:t>Ishwar</a:t>
            </a:r>
            <a:r>
              <a:rPr lang="en-US" b="1" dirty="0" smtClean="0">
                <a:solidFill>
                  <a:schemeClr val="accent3">
                    <a:lumMod val="75000"/>
                  </a:schemeClr>
                </a:solidFill>
              </a:rPr>
              <a:t> </a:t>
            </a:r>
            <a:r>
              <a:rPr lang="en-US" b="1" dirty="0" err="1" smtClean="0">
                <a:solidFill>
                  <a:schemeClr val="accent3">
                    <a:lumMod val="75000"/>
                  </a:schemeClr>
                </a:solidFill>
              </a:rPr>
              <a:t>Mhase</a:t>
            </a:r>
            <a:endParaRPr lang="en-US" b="1" dirty="0" smtClean="0">
              <a:solidFill>
                <a:schemeClr val="accent3">
                  <a:lumMod val="75000"/>
                </a:schemeClr>
              </a:solidFill>
            </a:endParaRPr>
          </a:p>
          <a:p>
            <a:r>
              <a:rPr lang="en-US" b="1" dirty="0" smtClean="0">
                <a:solidFill>
                  <a:schemeClr val="accent3">
                    <a:lumMod val="75000"/>
                  </a:schemeClr>
                </a:solidFill>
              </a:rPr>
              <a:t>                            </a:t>
            </a:r>
            <a:r>
              <a:rPr lang="en-US" b="1" dirty="0" err="1" smtClean="0">
                <a:solidFill>
                  <a:schemeClr val="accent3">
                    <a:lumMod val="75000"/>
                  </a:schemeClr>
                </a:solidFill>
              </a:rPr>
              <a:t>Swapnil</a:t>
            </a:r>
            <a:r>
              <a:rPr lang="en-US" b="1" dirty="0" smtClean="0">
                <a:solidFill>
                  <a:schemeClr val="accent3">
                    <a:lumMod val="75000"/>
                  </a:schemeClr>
                </a:solidFill>
              </a:rPr>
              <a:t> </a:t>
            </a:r>
            <a:r>
              <a:rPr lang="en-US" b="1" dirty="0" err="1" smtClean="0">
                <a:solidFill>
                  <a:schemeClr val="accent3">
                    <a:lumMod val="75000"/>
                  </a:schemeClr>
                </a:solidFill>
              </a:rPr>
              <a:t>Jadhav</a:t>
            </a:r>
            <a:r>
              <a:rPr lang="en-US" b="1" dirty="0" smtClean="0">
                <a:solidFill>
                  <a:schemeClr val="accent3">
                    <a:lumMod val="75000"/>
                  </a:schemeClr>
                </a:solidFill>
              </a:rPr>
              <a:t>    </a:t>
            </a:r>
            <a:endParaRPr lang="en-IN" b="1" dirty="0" smtClean="0">
              <a:solidFill>
                <a:schemeClr val="accent3">
                  <a:lumMod val="75000"/>
                </a:schemeClr>
              </a:solidFill>
            </a:endParaRPr>
          </a:p>
          <a:p>
            <a:r>
              <a:rPr lang="en-IN" b="1" dirty="0" smtClean="0">
                <a:solidFill>
                  <a:schemeClr val="accent3">
                    <a:lumMod val="75000"/>
                  </a:schemeClr>
                </a:solidFill>
              </a:rPr>
              <a:t>Class </a:t>
            </a:r>
            <a:r>
              <a:rPr lang="en-IN" b="1" dirty="0">
                <a:solidFill>
                  <a:schemeClr val="accent3">
                    <a:lumMod val="75000"/>
                  </a:schemeClr>
                </a:solidFill>
              </a:rPr>
              <a:t>– B</a:t>
            </a:r>
            <a:r>
              <a:rPr lang="en-IN" b="1" dirty="0" smtClean="0">
                <a:solidFill>
                  <a:schemeClr val="accent3">
                    <a:lumMod val="75000"/>
                  </a:schemeClr>
                </a:solidFill>
              </a:rPr>
              <a:t>.E.(IT</a:t>
            </a:r>
            <a:r>
              <a:rPr lang="en-IN" b="1" dirty="0">
                <a:solidFill>
                  <a:schemeClr val="accent3">
                    <a:lumMod val="75000"/>
                  </a:schemeClr>
                </a:solidFill>
              </a:rPr>
              <a:t>)</a:t>
            </a:r>
          </a:p>
          <a:p>
            <a:r>
              <a:rPr lang="en-IN" b="1" dirty="0">
                <a:solidFill>
                  <a:schemeClr val="accent3">
                    <a:lumMod val="75000"/>
                  </a:schemeClr>
                </a:solidFill>
              </a:rPr>
              <a:t>Academic Year – </a:t>
            </a:r>
            <a:r>
              <a:rPr lang="en-IN" b="1" dirty="0" smtClean="0">
                <a:solidFill>
                  <a:schemeClr val="accent3">
                    <a:lumMod val="75000"/>
                  </a:schemeClr>
                </a:solidFill>
              </a:rPr>
              <a:t>2022-23</a:t>
            </a:r>
            <a:endParaRPr lang="en-IN" b="1" dirty="0">
              <a:solidFill>
                <a:schemeClr val="accent3">
                  <a:lumMod val="75000"/>
                </a:schemeClr>
              </a:solidFill>
            </a:endParaRPr>
          </a:p>
        </p:txBody>
      </p:sp>
      <p:sp>
        <p:nvSpPr>
          <p:cNvPr id="7" name="Rectangle 6"/>
          <p:cNvSpPr/>
          <p:nvPr/>
        </p:nvSpPr>
        <p:spPr>
          <a:xfrm>
            <a:off x="2280983" y="4981717"/>
            <a:ext cx="10018267" cy="1599284"/>
          </a:xfrm>
          <a:prstGeom prst="rect">
            <a:avLst/>
          </a:prstGeom>
        </p:spPr>
        <p:txBody>
          <a:bodyPr wrap="square">
            <a:spAutoFit/>
          </a:bodyPr>
          <a:lstStyle/>
          <a:p>
            <a:pPr algn="just">
              <a:lnSpc>
                <a:spcPct val="107000"/>
              </a:lnSpc>
              <a:spcAft>
                <a:spcPts val="800"/>
              </a:spcAft>
              <a:tabLst>
                <a:tab pos="3238500" algn="l"/>
              </a:tabLst>
            </a:pPr>
            <a:r>
              <a:rPr lang="en-US" dirty="0" smtClean="0">
                <a:latin typeface="Times New Roman" panose="02020603050405020304" pitchFamily="18" charset="0"/>
                <a:ea typeface="Calibri" panose="020F0502020204030204" pitchFamily="34" charset="0"/>
                <a:cs typeface="Mangal"/>
              </a:rPr>
              <a:t>  Project Guide </a:t>
            </a:r>
            <a:r>
              <a:rPr lang="en-US" dirty="0">
                <a:latin typeface="Times New Roman" panose="02020603050405020304" pitchFamily="18" charset="0"/>
                <a:cs typeface="Times New Roman" panose="02020603050405020304" pitchFamily="18" charset="0"/>
              </a:rPr>
              <a:t>Name</a:t>
            </a:r>
            <a:r>
              <a:rPr lang="en-US" dirty="0" smtClean="0">
                <a:latin typeface="Times New Roman" panose="02020603050405020304" pitchFamily="18" charset="0"/>
                <a:ea typeface="Calibri" panose="020F0502020204030204" pitchFamily="34" charset="0"/>
                <a:cs typeface="Mangal"/>
              </a:rPr>
              <a:t>                                                                </a:t>
            </a:r>
            <a:r>
              <a:rPr lang="en-US" dirty="0">
                <a:latin typeface="Times New Roman" panose="02020603050405020304" pitchFamily="18" charset="0"/>
                <a:ea typeface="Calibri" panose="020F0502020204030204" pitchFamily="34" charset="0"/>
                <a:cs typeface="Mangal"/>
              </a:rPr>
              <a:t>H.O.D (IT)</a:t>
            </a:r>
            <a:endParaRPr lang="en-IN" sz="1600" dirty="0">
              <a:latin typeface="Calibri" panose="020F0502020204030204" pitchFamily="34" charset="0"/>
              <a:ea typeface="Calibri" panose="020F0502020204030204" pitchFamily="34" charset="0"/>
              <a:cs typeface="Mangal"/>
            </a:endParaRPr>
          </a:p>
          <a:p>
            <a:r>
              <a:rPr lang="en-US" dirty="0">
                <a:latin typeface="Times New Roman" panose="02020603050405020304" pitchFamily="18" charset="0"/>
                <a:ea typeface="Calibri" panose="020F0502020204030204" pitchFamily="34" charset="0"/>
              </a:rPr>
              <a:t>  </a:t>
            </a:r>
            <a:r>
              <a:rPr lang="en-US" dirty="0" smtClean="0">
                <a:latin typeface="Times New Roman" panose="02020603050405020304" pitchFamily="18" charset="0"/>
                <a:ea typeface="Calibri" panose="020F0502020204030204" pitchFamily="34" charset="0"/>
              </a:rPr>
              <a:t>Prof</a:t>
            </a:r>
            <a:r>
              <a:rPr lang="en-US" dirty="0">
                <a:latin typeface="Times New Roman" panose="02020603050405020304" pitchFamily="18" charset="0"/>
                <a:ea typeface="Calibri" panose="020F0502020204030204" pitchFamily="34" charset="0"/>
              </a:rPr>
              <a:t>. </a:t>
            </a:r>
            <a:r>
              <a:rPr lang="en-US" dirty="0" smtClean="0">
                <a:latin typeface="Times New Roman" panose="02020603050405020304" pitchFamily="18" charset="0"/>
                <a:ea typeface="Calibri" panose="020F0502020204030204" pitchFamily="34" charset="0"/>
              </a:rPr>
              <a:t>Ms. S.S. </a:t>
            </a:r>
            <a:r>
              <a:rPr lang="en-US" dirty="0" err="1" smtClean="0">
                <a:latin typeface="Times New Roman" panose="02020603050405020304" pitchFamily="18" charset="0"/>
                <a:ea typeface="Calibri" panose="020F0502020204030204" pitchFamily="34" charset="0"/>
              </a:rPr>
              <a:t>Pophale</a:t>
            </a:r>
            <a:r>
              <a:rPr lang="en-US" dirty="0">
                <a:latin typeface="Times New Roman" panose="02020603050405020304" pitchFamily="18" charset="0"/>
                <a:ea typeface="Calibri" panose="020F0502020204030204" pitchFamily="34" charset="0"/>
              </a:rPr>
              <a:t>		                                         </a:t>
            </a:r>
            <a:r>
              <a:rPr lang="en-US" dirty="0" smtClean="0">
                <a:latin typeface="Times New Roman" panose="02020603050405020304" pitchFamily="18" charset="0"/>
                <a:ea typeface="Calibri" panose="020F0502020204030204" pitchFamily="34" charset="0"/>
              </a:rPr>
              <a:t>         Dr. D. </a:t>
            </a:r>
            <a:r>
              <a:rPr lang="en-US" dirty="0" err="1" smtClean="0">
                <a:latin typeface="Times New Roman" panose="02020603050405020304" pitchFamily="18" charset="0"/>
                <a:ea typeface="Calibri" panose="020F0502020204030204" pitchFamily="34" charset="0"/>
              </a:rPr>
              <a:t>A.Vidhate</a:t>
            </a:r>
            <a:endParaRPr lang="en-US" dirty="0">
              <a:latin typeface="Times New Roman" panose="02020603050405020304" pitchFamily="18" charset="0"/>
              <a:ea typeface="Calibri" panose="020F0502020204030204" pitchFamily="34" charset="0"/>
            </a:endParaRPr>
          </a:p>
          <a:p>
            <a:endParaRPr lang="en-US" dirty="0">
              <a:latin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Project Reviewer </a:t>
            </a:r>
            <a:r>
              <a:rPr lang="en-US" dirty="0">
                <a:latin typeface="Times New Roman" panose="02020603050405020304" pitchFamily="18" charset="0"/>
                <a:cs typeface="Times New Roman" panose="02020603050405020304" pitchFamily="18" charset="0"/>
              </a:rPr>
              <a:t>Name                    </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External</a:t>
            </a:r>
            <a:r>
              <a:rPr lang="en-US" i="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Guide Name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rPr>
              <a:t>Dr.D</a:t>
            </a:r>
            <a:r>
              <a:rPr lang="en-US" dirty="0" smtClean="0">
                <a:latin typeface="Times New Roman" panose="02020603050405020304" pitchFamily="18" charset="0"/>
                <a:ea typeface="Calibri" panose="020F0502020204030204" pitchFamily="34" charset="0"/>
              </a:rPr>
              <a:t>. </a:t>
            </a:r>
            <a:r>
              <a:rPr lang="en-US" dirty="0" err="1" smtClean="0">
                <a:latin typeface="Times New Roman" panose="02020603050405020304" pitchFamily="18" charset="0"/>
                <a:ea typeface="Calibri" panose="020F0502020204030204" pitchFamily="34" charset="0"/>
              </a:rPr>
              <a:t>A.Vidhate</a:t>
            </a:r>
            <a:endParaRPr lang="en-IN" dirty="0">
              <a:latin typeface="Times New Roman" panose="02020603050405020304" pitchFamily="18" charset="0"/>
              <a:cs typeface="Times New Roman" panose="02020603050405020304" pitchFamily="18" charset="0"/>
            </a:endParaRPr>
          </a:p>
        </p:txBody>
      </p:sp>
      <p:sp>
        <p:nvSpPr>
          <p:cNvPr id="2" name="Rectangle 1"/>
          <p:cNvSpPr/>
          <p:nvPr/>
        </p:nvSpPr>
        <p:spPr>
          <a:xfrm>
            <a:off x="1576894" y="2284843"/>
            <a:ext cx="10035986" cy="477054"/>
          </a:xfrm>
          <a:prstGeom prst="rect">
            <a:avLst/>
          </a:prstGeom>
        </p:spPr>
        <p:txBody>
          <a:bodyPr wrap="square">
            <a:spAutoFit/>
          </a:bodyPr>
          <a:lstStyle/>
          <a:p>
            <a:r>
              <a:rPr lang="en-US" sz="2500" b="1" dirty="0">
                <a:solidFill>
                  <a:srgbClr val="FF0000"/>
                </a:solidFill>
              </a:rPr>
              <a:t>Optimizing Information Leakage in </a:t>
            </a:r>
            <a:r>
              <a:rPr lang="en-US" sz="2500" b="1" dirty="0" smtClean="0">
                <a:solidFill>
                  <a:srgbClr val="FF0000"/>
                </a:solidFill>
              </a:rPr>
              <a:t>Multi cloud </a:t>
            </a:r>
            <a:r>
              <a:rPr lang="en-US" sz="2500" b="1" dirty="0">
                <a:solidFill>
                  <a:srgbClr val="FF0000"/>
                </a:solidFill>
              </a:rPr>
              <a:t>Storage Services</a:t>
            </a:r>
            <a:endParaRPr lang="en-IN" sz="2500" dirty="0">
              <a:solidFill>
                <a:srgbClr val="FF0000"/>
              </a:solidFill>
            </a:endParaRPr>
          </a:p>
        </p:txBody>
      </p:sp>
    </p:spTree>
    <p:extLst>
      <p:ext uri="{BB962C8B-B14F-4D97-AF65-F5344CB8AC3E}">
        <p14:creationId xmlns:p14="http://schemas.microsoft.com/office/powerpoint/2010/main" val="448442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7720" y="152263"/>
            <a:ext cx="10137648" cy="6632585"/>
          </a:xfrm>
          <a:prstGeom prst="rect">
            <a:avLst/>
          </a:prstGeom>
        </p:spPr>
        <p:txBody>
          <a:bodyPr wrap="square">
            <a:spAutoFit/>
          </a:bodyPr>
          <a:lstStyle/>
          <a:p>
            <a:pPr marL="342900" indent="-342900">
              <a:buFont typeface="Wingdings" panose="05000000000000000000" pitchFamily="2" charset="2"/>
              <a:buChar char="§"/>
            </a:pPr>
            <a:r>
              <a:rPr lang="en-IN" sz="2500" dirty="0">
                <a:latin typeface="Times New Roman" panose="02020603050405020304" pitchFamily="18" charset="0"/>
                <a:cs typeface="Times New Roman" panose="02020603050405020304" pitchFamily="18" charset="0"/>
              </a:rPr>
              <a:t>The architecture of </a:t>
            </a:r>
            <a:r>
              <a:rPr lang="en-IN" sz="2500" dirty="0" err="1">
                <a:latin typeface="Times New Roman" panose="02020603050405020304" pitchFamily="18" charset="0"/>
                <a:cs typeface="Times New Roman" panose="02020603050405020304" pitchFamily="18" charset="0"/>
              </a:rPr>
              <a:t>StoreSim</a:t>
            </a:r>
            <a:r>
              <a:rPr lang="en-IN" sz="2500" dirty="0">
                <a:latin typeface="Times New Roman" panose="02020603050405020304" pitchFamily="18" charset="0"/>
                <a:cs typeface="Times New Roman" panose="02020603050405020304" pitchFamily="18" charset="0"/>
              </a:rPr>
              <a:t> is that there is a trust boundary between the metadata and storage servers. </a:t>
            </a:r>
          </a:p>
          <a:p>
            <a:pPr marL="342900" indent="-342900">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So </a:t>
            </a:r>
            <a:r>
              <a:rPr lang="en-IN" sz="2500" dirty="0">
                <a:latin typeface="Times New Roman" panose="02020603050405020304" pitchFamily="18" charset="0"/>
                <a:cs typeface="Times New Roman" panose="02020603050405020304" pitchFamily="18" charset="0"/>
              </a:rPr>
              <a:t>assume that clients and metadata servers, which are situated inside the trust boundary, are trustable by users while remote servers outside the boundary are </a:t>
            </a:r>
            <a:r>
              <a:rPr lang="en-IN" sz="2500" dirty="0" smtClean="0">
                <a:latin typeface="Times New Roman" panose="02020603050405020304" pitchFamily="18" charset="0"/>
                <a:cs typeface="Times New Roman" panose="02020603050405020304" pitchFamily="18" charset="0"/>
              </a:rPr>
              <a:t>not trustworthy</a:t>
            </a:r>
            <a:r>
              <a:rPr lang="en-IN" sz="2500" dirty="0">
                <a:latin typeface="Times New Roman" panose="02020603050405020304" pitchFamily="18" charset="0"/>
                <a:cs typeface="Times New Roman" panose="02020603050405020304" pitchFamily="18" charset="0"/>
              </a:rPr>
              <a:t>. </a:t>
            </a:r>
            <a:endParaRPr lang="en-IN" sz="25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For </a:t>
            </a:r>
            <a:r>
              <a:rPr lang="en-IN" sz="2500" dirty="0">
                <a:latin typeface="Times New Roman" panose="02020603050405020304" pitchFamily="18" charset="0"/>
                <a:cs typeface="Times New Roman" panose="02020603050405020304" pitchFamily="18" charset="0"/>
              </a:rPr>
              <a:t>example, the metadata can be stored in private database servers while storage servers can be located in public CSPs such as Amazon S3, Dropbox, and Google Drive. Storage servers can be accessed through standard APIs (Application Programming Interfaces). </a:t>
            </a:r>
            <a:endParaRPr lang="en-IN" sz="25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All </a:t>
            </a:r>
            <a:r>
              <a:rPr lang="en-IN" sz="2500" dirty="0">
                <a:latin typeface="Times New Roman" panose="02020603050405020304" pitchFamily="18" charset="0"/>
                <a:cs typeface="Times New Roman" panose="02020603050405020304" pitchFamily="18" charset="0"/>
              </a:rPr>
              <a:t>control flows are inside the trust boundary while data flows can cross the trust boundary. In order to optimize the information leakage, design two components in </a:t>
            </a:r>
            <a:r>
              <a:rPr lang="en-IN" sz="2500" dirty="0" err="1">
                <a:latin typeface="Times New Roman" panose="02020603050405020304" pitchFamily="18" charset="0"/>
                <a:cs typeface="Times New Roman" panose="02020603050405020304" pitchFamily="18" charset="0"/>
              </a:rPr>
              <a:t>StoreSim</a:t>
            </a:r>
            <a:r>
              <a:rPr lang="en-IN" sz="2500" dirty="0">
                <a:latin typeface="Times New Roman" panose="02020603050405020304" pitchFamily="18" charset="0"/>
                <a:cs typeface="Times New Roman" panose="02020603050405020304" pitchFamily="18" charset="0"/>
              </a:rPr>
              <a:t>. </a:t>
            </a:r>
            <a:endParaRPr lang="en-IN" sz="25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The </a:t>
            </a:r>
            <a:r>
              <a:rPr lang="en-IN" sz="2500" dirty="0">
                <a:latin typeface="Times New Roman" panose="02020603050405020304" pitchFamily="18" charset="0"/>
                <a:cs typeface="Times New Roman" panose="02020603050405020304" pitchFamily="18" charset="0"/>
              </a:rPr>
              <a:t>first component is the Leakage Measure layer (</a:t>
            </a:r>
            <a:r>
              <a:rPr lang="en-IN" sz="2500" dirty="0" err="1">
                <a:latin typeface="Times New Roman" panose="02020603050405020304" pitchFamily="18" charset="0"/>
                <a:cs typeface="Times New Roman" panose="02020603050405020304" pitchFamily="18" charset="0"/>
              </a:rPr>
              <a:t>LMLayer</a:t>
            </a:r>
            <a:r>
              <a:rPr lang="en-IN" sz="2500" dirty="0">
                <a:latin typeface="Times New Roman" panose="02020603050405020304" pitchFamily="18" charset="0"/>
                <a:cs typeface="Times New Roman" panose="02020603050405020304" pitchFamily="18" charset="0"/>
              </a:rPr>
              <a:t>), which is used to evaluate the information leakage and generate the storage plan that maps data chunks to different clouds. </a:t>
            </a:r>
            <a:endParaRPr lang="en-IN" sz="25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The </a:t>
            </a:r>
            <a:r>
              <a:rPr lang="en-IN" sz="2500" dirty="0">
                <a:latin typeface="Times New Roman" panose="02020603050405020304" pitchFamily="18" charset="0"/>
                <a:cs typeface="Times New Roman" panose="02020603050405020304" pitchFamily="18" charset="0"/>
              </a:rPr>
              <a:t>other component is the Cloud Manager layer (</a:t>
            </a:r>
            <a:r>
              <a:rPr lang="en-IN" sz="2500" dirty="0" err="1">
                <a:latin typeface="Times New Roman" panose="02020603050405020304" pitchFamily="18" charset="0"/>
                <a:cs typeface="Times New Roman" panose="02020603050405020304" pitchFamily="18" charset="0"/>
              </a:rPr>
              <a:t>CMLayer</a:t>
            </a:r>
            <a:r>
              <a:rPr lang="en-IN" sz="2500" dirty="0">
                <a:latin typeface="Times New Roman" panose="02020603050405020304" pitchFamily="18" charset="0"/>
                <a:cs typeface="Times New Roman" panose="02020603050405020304" pitchFamily="18" charset="0"/>
              </a:rPr>
              <a:t>) which provides cloud interoperability in a syntactic way.</a:t>
            </a:r>
          </a:p>
        </p:txBody>
      </p:sp>
    </p:spTree>
    <p:extLst>
      <p:ext uri="{BB962C8B-B14F-4D97-AF65-F5344CB8AC3E}">
        <p14:creationId xmlns:p14="http://schemas.microsoft.com/office/powerpoint/2010/main" val="2353232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70904" y="1239023"/>
            <a:ext cx="2176272" cy="10698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8412952" y="1239023"/>
            <a:ext cx="2176272" cy="10698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4814789" y="1187200"/>
            <a:ext cx="2029968" cy="106984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p:cNvCxnSpPr/>
          <p:nvPr/>
        </p:nvCxnSpPr>
        <p:spPr>
          <a:xfrm>
            <a:off x="3347176" y="1522487"/>
            <a:ext cx="1591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785320" y="1522487"/>
            <a:ext cx="1591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3347176" y="1979687"/>
            <a:ext cx="1554480" cy="9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6821896" y="1970543"/>
            <a:ext cx="1554480" cy="9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64680" y="1588721"/>
            <a:ext cx="1188719" cy="400110"/>
          </a:xfrm>
          <a:prstGeom prst="rect">
            <a:avLst/>
          </a:prstGeom>
          <a:noFill/>
        </p:spPr>
        <p:txBody>
          <a:bodyPr wrap="square" rtlCol="0">
            <a:spAutoFit/>
          </a:bodyPr>
          <a:lstStyle/>
          <a:p>
            <a:r>
              <a:rPr lang="en-US" sz="2000" b="1" dirty="0" smtClean="0"/>
              <a:t>INPUT</a:t>
            </a:r>
            <a:endParaRPr lang="en-IN" sz="2000" b="1" dirty="0"/>
          </a:p>
        </p:txBody>
      </p:sp>
      <p:sp>
        <p:nvSpPr>
          <p:cNvPr id="13" name="TextBox 12"/>
          <p:cNvSpPr txBox="1"/>
          <p:nvPr/>
        </p:nvSpPr>
        <p:spPr>
          <a:xfrm>
            <a:off x="8906728" y="1539542"/>
            <a:ext cx="1188719" cy="400110"/>
          </a:xfrm>
          <a:prstGeom prst="rect">
            <a:avLst/>
          </a:prstGeom>
          <a:noFill/>
        </p:spPr>
        <p:txBody>
          <a:bodyPr wrap="square" rtlCol="0">
            <a:spAutoFit/>
          </a:bodyPr>
          <a:lstStyle/>
          <a:p>
            <a:r>
              <a:rPr lang="en-US" sz="2000" b="1" dirty="0" smtClean="0"/>
              <a:t>OUTPUT</a:t>
            </a:r>
            <a:endParaRPr lang="en-IN" sz="2000" b="1" dirty="0"/>
          </a:p>
        </p:txBody>
      </p:sp>
      <p:sp>
        <p:nvSpPr>
          <p:cNvPr id="15" name="TextBox 14"/>
          <p:cNvSpPr txBox="1"/>
          <p:nvPr/>
        </p:nvSpPr>
        <p:spPr>
          <a:xfrm>
            <a:off x="5221696" y="1579577"/>
            <a:ext cx="1353312" cy="400110"/>
          </a:xfrm>
          <a:prstGeom prst="rect">
            <a:avLst/>
          </a:prstGeom>
          <a:noFill/>
        </p:spPr>
        <p:txBody>
          <a:bodyPr wrap="square" rtlCol="0">
            <a:spAutoFit/>
          </a:bodyPr>
          <a:lstStyle/>
          <a:p>
            <a:r>
              <a:rPr lang="en-US" sz="2000" b="1" dirty="0" smtClean="0"/>
              <a:t>PROCESS</a:t>
            </a:r>
            <a:endParaRPr lang="en-IN" sz="2000" b="1" dirty="0"/>
          </a:p>
        </p:txBody>
      </p:sp>
      <p:sp>
        <p:nvSpPr>
          <p:cNvPr id="16" name="TextBox 15"/>
          <p:cNvSpPr txBox="1"/>
          <p:nvPr/>
        </p:nvSpPr>
        <p:spPr>
          <a:xfrm>
            <a:off x="3575776" y="1109222"/>
            <a:ext cx="1819655" cy="338554"/>
          </a:xfrm>
          <a:prstGeom prst="rect">
            <a:avLst/>
          </a:prstGeom>
          <a:noFill/>
        </p:spPr>
        <p:txBody>
          <a:bodyPr wrap="square" rtlCol="0">
            <a:spAutoFit/>
          </a:bodyPr>
          <a:lstStyle/>
          <a:p>
            <a:r>
              <a:rPr lang="en-US" sz="1600" dirty="0" smtClean="0"/>
              <a:t>LOGIN</a:t>
            </a:r>
            <a:endParaRPr lang="en-IN" sz="1600" dirty="0"/>
          </a:p>
        </p:txBody>
      </p:sp>
      <p:sp>
        <p:nvSpPr>
          <p:cNvPr id="17" name="TextBox 16"/>
          <p:cNvSpPr txBox="1"/>
          <p:nvPr/>
        </p:nvSpPr>
        <p:spPr>
          <a:xfrm>
            <a:off x="6821896" y="2084103"/>
            <a:ext cx="1819655" cy="584775"/>
          </a:xfrm>
          <a:prstGeom prst="rect">
            <a:avLst/>
          </a:prstGeom>
          <a:noFill/>
        </p:spPr>
        <p:txBody>
          <a:bodyPr wrap="square" rtlCol="0">
            <a:spAutoFit/>
          </a:bodyPr>
          <a:lstStyle/>
          <a:p>
            <a:r>
              <a:rPr lang="en-US" sz="1600" dirty="0" smtClean="0"/>
              <a:t>AUTHENTICATE DATA</a:t>
            </a:r>
            <a:endParaRPr lang="en-IN" sz="1600" dirty="0"/>
          </a:p>
        </p:txBody>
      </p:sp>
      <p:sp>
        <p:nvSpPr>
          <p:cNvPr id="18" name="TextBox 17"/>
          <p:cNvSpPr txBox="1"/>
          <p:nvPr/>
        </p:nvSpPr>
        <p:spPr>
          <a:xfrm>
            <a:off x="3575776" y="2040562"/>
            <a:ext cx="1819655" cy="338554"/>
          </a:xfrm>
          <a:prstGeom prst="rect">
            <a:avLst/>
          </a:prstGeom>
          <a:noFill/>
        </p:spPr>
        <p:txBody>
          <a:bodyPr wrap="square" rtlCol="0">
            <a:spAutoFit/>
          </a:bodyPr>
          <a:lstStyle/>
          <a:p>
            <a:r>
              <a:rPr lang="en-US" sz="1600" dirty="0" smtClean="0"/>
              <a:t>ACCESS</a:t>
            </a:r>
            <a:endParaRPr lang="en-IN" sz="1600" dirty="0"/>
          </a:p>
        </p:txBody>
      </p:sp>
      <p:sp>
        <p:nvSpPr>
          <p:cNvPr id="19" name="TextBox 18"/>
          <p:cNvSpPr txBox="1"/>
          <p:nvPr/>
        </p:nvSpPr>
        <p:spPr>
          <a:xfrm>
            <a:off x="6913335" y="1076956"/>
            <a:ext cx="1819655" cy="338554"/>
          </a:xfrm>
          <a:prstGeom prst="rect">
            <a:avLst/>
          </a:prstGeom>
          <a:noFill/>
        </p:spPr>
        <p:txBody>
          <a:bodyPr wrap="square" rtlCol="0">
            <a:spAutoFit/>
          </a:bodyPr>
          <a:lstStyle/>
          <a:p>
            <a:r>
              <a:rPr lang="en-US" sz="1600" dirty="0" smtClean="0"/>
              <a:t> DATA</a:t>
            </a:r>
            <a:endParaRPr lang="en-IN" sz="1600" dirty="0"/>
          </a:p>
        </p:txBody>
      </p:sp>
      <p:sp>
        <p:nvSpPr>
          <p:cNvPr id="21" name="Rectangle 20"/>
          <p:cNvSpPr/>
          <p:nvPr/>
        </p:nvSpPr>
        <p:spPr>
          <a:xfrm>
            <a:off x="1664680" y="325858"/>
            <a:ext cx="7515199" cy="646331"/>
          </a:xfrm>
          <a:prstGeom prst="rect">
            <a:avLst/>
          </a:prstGeom>
        </p:spPr>
        <p:txBody>
          <a:bodyPr wrap="none">
            <a:spAutoFit/>
          </a:bodyPr>
          <a:lstStyle/>
          <a:p>
            <a:r>
              <a:rPr lang="en-US" sz="3600" b="1" dirty="0" smtClean="0">
                <a:latin typeface="+mj-lt"/>
                <a:ea typeface="Verdana" pitchFamily="34" charset="0"/>
              </a:rPr>
              <a:t>DESIGN DFD DIAGRAMS – LEVEL 0</a:t>
            </a:r>
            <a:endParaRPr lang="en-IN" sz="3600" dirty="0">
              <a:latin typeface="+mj-lt"/>
            </a:endParaRPr>
          </a:p>
        </p:txBody>
      </p:sp>
      <p:sp>
        <p:nvSpPr>
          <p:cNvPr id="2" name="Rectangle 1"/>
          <p:cNvSpPr/>
          <p:nvPr/>
        </p:nvSpPr>
        <p:spPr>
          <a:xfrm>
            <a:off x="617167" y="2506905"/>
            <a:ext cx="11154209" cy="4324261"/>
          </a:xfrm>
          <a:prstGeom prst="rect">
            <a:avLst/>
          </a:prstGeom>
        </p:spPr>
        <p:txBody>
          <a:bodyPr wrap="square">
            <a:spAutoFit/>
          </a:bodyPr>
          <a:lstStyle/>
          <a:p>
            <a:pPr marL="342900" indent="-3429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The input design is the link between the information system and the user.</a:t>
            </a:r>
          </a:p>
          <a:p>
            <a:pPr marL="342900" indent="-3429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The design of input focuses on controlling the amount of input required, controlling the errors, avoiding delay, avoiding extra steps and keeping the process simple. </a:t>
            </a:r>
          </a:p>
          <a:p>
            <a:pPr marL="342900" indent="-3429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The input is designed in such a way so that it provides security and ease of use with retaining the privacy. </a:t>
            </a:r>
          </a:p>
          <a:p>
            <a:pPr marL="342900" indent="-3429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A quality output is one, which meets the requirements of the end user and presents the information clearly. </a:t>
            </a:r>
          </a:p>
          <a:p>
            <a:pPr marL="342900" indent="-3429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In output design it is determined how the information is to be displaced for immediate need and also the hard copy output.</a:t>
            </a:r>
          </a:p>
          <a:p>
            <a:pPr marL="342900" indent="-3429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It is the most important and direct source information to the user. </a:t>
            </a:r>
          </a:p>
        </p:txBody>
      </p:sp>
    </p:spTree>
    <p:extLst>
      <p:ext uri="{BB962C8B-B14F-4D97-AF65-F5344CB8AC3E}">
        <p14:creationId xmlns:p14="http://schemas.microsoft.com/office/powerpoint/2010/main" val="3906862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8476" y="569070"/>
            <a:ext cx="6692858" cy="584775"/>
          </a:xfrm>
          <a:prstGeom prst="rect">
            <a:avLst/>
          </a:prstGeom>
        </p:spPr>
        <p:txBody>
          <a:bodyPr wrap="none">
            <a:spAutoFit/>
          </a:bodyPr>
          <a:lstStyle/>
          <a:p>
            <a:r>
              <a:rPr lang="en-US" sz="3200" b="1" dirty="0" smtClean="0">
                <a:latin typeface="+mj-lt"/>
                <a:ea typeface="Verdana" pitchFamily="34" charset="0"/>
              </a:rPr>
              <a:t>DESIGN DFD DIAGRAMS – LEVEL 1</a:t>
            </a:r>
            <a:endParaRPr lang="en-IN" sz="3200" dirty="0">
              <a:latin typeface="+mj-lt"/>
            </a:endParaRPr>
          </a:p>
        </p:txBody>
      </p:sp>
      <p:sp>
        <p:nvSpPr>
          <p:cNvPr id="3" name="Rectangle 2"/>
          <p:cNvSpPr/>
          <p:nvPr/>
        </p:nvSpPr>
        <p:spPr>
          <a:xfrm>
            <a:off x="678476" y="1387507"/>
            <a:ext cx="825867" cy="477054"/>
          </a:xfrm>
          <a:prstGeom prst="rect">
            <a:avLst/>
          </a:prstGeom>
        </p:spPr>
        <p:txBody>
          <a:bodyPr wrap="none">
            <a:spAutoFit/>
          </a:bodyPr>
          <a:lstStyle/>
          <a:p>
            <a:r>
              <a:rPr lang="en-US" sz="2500" b="1" dirty="0" smtClean="0">
                <a:latin typeface="Times New Roman" panose="02020603050405020304" pitchFamily="18" charset="0"/>
                <a:ea typeface="Times New Roman" panose="02020603050405020304" pitchFamily="18" charset="0"/>
              </a:rPr>
              <a:t>User</a:t>
            </a:r>
            <a:endParaRPr lang="en-IN" sz="2500" dirty="0"/>
          </a:p>
        </p:txBody>
      </p:sp>
      <p:sp>
        <p:nvSpPr>
          <p:cNvPr id="29" name="AutoShape 23"/>
          <p:cNvSpPr>
            <a:spLocks noChangeShapeType="1"/>
          </p:cNvSpPr>
          <p:nvPr/>
        </p:nvSpPr>
        <p:spPr bwMode="auto">
          <a:xfrm>
            <a:off x="9582848" y="829075"/>
            <a:ext cx="0" cy="3048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IN"/>
          </a:p>
        </p:txBody>
      </p:sp>
      <p:sp>
        <p:nvSpPr>
          <p:cNvPr id="31" name="Rectangle 21"/>
          <p:cNvSpPr>
            <a:spLocks noChangeArrowheads="1"/>
          </p:cNvSpPr>
          <p:nvPr/>
        </p:nvSpPr>
        <p:spPr bwMode="auto">
          <a:xfrm>
            <a:off x="10636502" y="1260156"/>
            <a:ext cx="1152525" cy="5889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Unauthorized user</a:t>
            </a:r>
            <a:endParaRPr kumimoji="0" lang="en-US" sz="8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AutoShape 20"/>
          <p:cNvSpPr>
            <a:spLocks noChangeArrowheads="1"/>
          </p:cNvSpPr>
          <p:nvPr/>
        </p:nvSpPr>
        <p:spPr bwMode="auto">
          <a:xfrm>
            <a:off x="8735123" y="352825"/>
            <a:ext cx="1816100" cy="476250"/>
          </a:xfrm>
          <a:prstGeom prst="parallelogram">
            <a:avLst>
              <a:gd name="adj" fmla="val 95333"/>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User Login</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3" name="AutoShape 19"/>
          <p:cNvSpPr>
            <a:spLocks noChangeArrowheads="1"/>
          </p:cNvSpPr>
          <p:nvPr/>
        </p:nvSpPr>
        <p:spPr bwMode="auto">
          <a:xfrm>
            <a:off x="9041511" y="1135859"/>
            <a:ext cx="1082675" cy="808038"/>
          </a:xfrm>
          <a:prstGeom prst="diamond">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Check</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AutoShape 18"/>
          <p:cNvSpPr>
            <a:spLocks noChangeShapeType="1"/>
          </p:cNvSpPr>
          <p:nvPr/>
        </p:nvSpPr>
        <p:spPr bwMode="auto">
          <a:xfrm rot="5400000">
            <a:off x="8652533" y="1647471"/>
            <a:ext cx="471568" cy="306388"/>
          </a:xfrm>
          <a:prstGeom prst="bentConnector3">
            <a:avLst>
              <a:gd name="adj1" fmla="val -4809"/>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IN"/>
          </a:p>
        </p:txBody>
      </p:sp>
      <p:sp>
        <p:nvSpPr>
          <p:cNvPr id="35" name="Text Box 17"/>
          <p:cNvSpPr txBox="1">
            <a:spLocks noChangeArrowheads="1"/>
          </p:cNvSpPr>
          <p:nvPr/>
        </p:nvSpPr>
        <p:spPr bwMode="auto">
          <a:xfrm>
            <a:off x="10124186" y="1212669"/>
            <a:ext cx="390525" cy="287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No</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6" name="Text Box 16"/>
          <p:cNvSpPr txBox="1">
            <a:spLocks noChangeArrowheads="1"/>
          </p:cNvSpPr>
          <p:nvPr/>
        </p:nvSpPr>
        <p:spPr bwMode="auto">
          <a:xfrm>
            <a:off x="8539860" y="1192389"/>
            <a:ext cx="390525" cy="28733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7" name="Rectangle 15"/>
          <p:cNvSpPr>
            <a:spLocks noChangeArrowheads="1"/>
          </p:cNvSpPr>
          <p:nvPr/>
        </p:nvSpPr>
        <p:spPr bwMode="auto">
          <a:xfrm>
            <a:off x="7353488" y="2054415"/>
            <a:ext cx="2854325" cy="3175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Select File</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8" name="AutoShape 14"/>
          <p:cNvSpPr>
            <a:spLocks noChangeShapeType="1"/>
          </p:cNvSpPr>
          <p:nvPr/>
        </p:nvSpPr>
        <p:spPr bwMode="auto">
          <a:xfrm>
            <a:off x="8727503" y="2353948"/>
            <a:ext cx="0" cy="3048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IN"/>
          </a:p>
        </p:txBody>
      </p:sp>
      <p:sp>
        <p:nvSpPr>
          <p:cNvPr id="39" name="Rectangle 38"/>
          <p:cNvSpPr>
            <a:spLocks noChangeArrowheads="1"/>
          </p:cNvSpPr>
          <p:nvPr/>
        </p:nvSpPr>
        <p:spPr bwMode="auto">
          <a:xfrm>
            <a:off x="7368858" y="2626856"/>
            <a:ext cx="2854325" cy="3175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Split File into Multiple parts</a:t>
            </a:r>
            <a:endParaRPr kumimoji="0" lang="en-US" sz="8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0" name="AutoShape 12"/>
          <p:cNvSpPr>
            <a:spLocks noChangeShapeType="1"/>
          </p:cNvSpPr>
          <p:nvPr/>
        </p:nvSpPr>
        <p:spPr bwMode="auto">
          <a:xfrm>
            <a:off x="8727503" y="2944356"/>
            <a:ext cx="0" cy="30638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IN"/>
          </a:p>
        </p:txBody>
      </p:sp>
      <p:sp>
        <p:nvSpPr>
          <p:cNvPr id="41" name="Rectangle 11"/>
          <p:cNvSpPr>
            <a:spLocks noChangeArrowheads="1"/>
          </p:cNvSpPr>
          <p:nvPr/>
        </p:nvSpPr>
        <p:spPr bwMode="auto">
          <a:xfrm>
            <a:off x="7368858" y="3252331"/>
            <a:ext cx="2854325" cy="3175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Upload File To Server</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2" name="AutoShape 10"/>
          <p:cNvSpPr>
            <a:spLocks noChangeShapeType="1"/>
          </p:cNvSpPr>
          <p:nvPr/>
        </p:nvSpPr>
        <p:spPr bwMode="auto">
          <a:xfrm>
            <a:off x="8736646" y="3569831"/>
            <a:ext cx="0" cy="3048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IN"/>
          </a:p>
        </p:txBody>
      </p:sp>
      <p:sp>
        <p:nvSpPr>
          <p:cNvPr id="43" name="Rectangle 9"/>
          <p:cNvSpPr>
            <a:spLocks noChangeArrowheads="1"/>
          </p:cNvSpPr>
          <p:nvPr/>
        </p:nvSpPr>
        <p:spPr bwMode="auto">
          <a:xfrm>
            <a:off x="7391653" y="3885743"/>
            <a:ext cx="2854325" cy="3222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View Upload File</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4" name="AutoShape 8"/>
          <p:cNvSpPr>
            <a:spLocks noChangeShapeType="1"/>
          </p:cNvSpPr>
          <p:nvPr/>
        </p:nvSpPr>
        <p:spPr bwMode="auto">
          <a:xfrm>
            <a:off x="8735122" y="5626279"/>
            <a:ext cx="0" cy="3048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IN"/>
          </a:p>
        </p:txBody>
      </p:sp>
      <p:sp>
        <p:nvSpPr>
          <p:cNvPr id="45" name="Rectangle 7"/>
          <p:cNvSpPr>
            <a:spLocks noChangeArrowheads="1"/>
          </p:cNvSpPr>
          <p:nvPr/>
        </p:nvSpPr>
        <p:spPr bwMode="auto">
          <a:xfrm>
            <a:off x="7353489" y="5931079"/>
            <a:ext cx="2854325" cy="3175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View Downloads</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6" name="AutoShape 6"/>
          <p:cNvSpPr>
            <a:spLocks noChangeShapeType="1"/>
          </p:cNvSpPr>
          <p:nvPr/>
        </p:nvSpPr>
        <p:spPr bwMode="auto">
          <a:xfrm>
            <a:off x="8727503" y="6276551"/>
            <a:ext cx="1823719" cy="208786"/>
          </a:xfrm>
          <a:prstGeom prst="bentConnector3">
            <a:avLst>
              <a:gd name="adj1" fmla="val 41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IN"/>
          </a:p>
        </p:txBody>
      </p:sp>
      <p:sp>
        <p:nvSpPr>
          <p:cNvPr id="47" name="AutoShape 5"/>
          <p:cNvSpPr>
            <a:spLocks noChangeArrowheads="1"/>
          </p:cNvSpPr>
          <p:nvPr/>
        </p:nvSpPr>
        <p:spPr bwMode="auto">
          <a:xfrm>
            <a:off x="10551223" y="6300307"/>
            <a:ext cx="1069975" cy="28098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End process</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8" name="AutoShape 4"/>
          <p:cNvSpPr>
            <a:spLocks noChangeShapeType="1"/>
          </p:cNvSpPr>
          <p:nvPr/>
        </p:nvSpPr>
        <p:spPr bwMode="auto">
          <a:xfrm>
            <a:off x="8727503" y="4208006"/>
            <a:ext cx="0" cy="3778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IN"/>
          </a:p>
        </p:txBody>
      </p:sp>
      <p:sp>
        <p:nvSpPr>
          <p:cNvPr id="49" name="Rectangle 3"/>
          <p:cNvSpPr>
            <a:spLocks noChangeArrowheads="1"/>
          </p:cNvSpPr>
          <p:nvPr/>
        </p:nvSpPr>
        <p:spPr bwMode="auto">
          <a:xfrm>
            <a:off x="7391652" y="4594069"/>
            <a:ext cx="2854325" cy="3222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Update File Parts</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0" name="AutoShape 2"/>
          <p:cNvSpPr>
            <a:spLocks noChangeShapeType="1"/>
          </p:cNvSpPr>
          <p:nvPr/>
        </p:nvSpPr>
        <p:spPr bwMode="auto">
          <a:xfrm>
            <a:off x="8736646" y="4916331"/>
            <a:ext cx="0" cy="3778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IN"/>
          </a:p>
        </p:txBody>
      </p:sp>
      <p:sp>
        <p:nvSpPr>
          <p:cNvPr id="51" name="Rectangle 1"/>
          <p:cNvSpPr>
            <a:spLocks noChangeArrowheads="1"/>
          </p:cNvSpPr>
          <p:nvPr/>
        </p:nvSpPr>
        <p:spPr bwMode="auto">
          <a:xfrm>
            <a:off x="7368858" y="5304017"/>
            <a:ext cx="2854325" cy="3222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Download File</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2" name="Rectangle 24"/>
          <p:cNvSpPr>
            <a:spLocks noChangeArrowheads="1"/>
          </p:cNvSpPr>
          <p:nvPr/>
        </p:nvSpPr>
        <p:spPr bwMode="auto">
          <a:xfrm>
            <a:off x="12422722" y="5932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endParaRPr lang="en-IN"/>
          </a:p>
        </p:txBody>
      </p:sp>
      <p:sp>
        <p:nvSpPr>
          <p:cNvPr id="53" name="Rectangle 38"/>
          <p:cNvSpPr>
            <a:spLocks noChangeArrowheads="1"/>
          </p:cNvSpPr>
          <p:nvPr/>
        </p:nvSpPr>
        <p:spPr bwMode="auto">
          <a:xfrm>
            <a:off x="12422722" y="28792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endParaRPr lang="en-IN"/>
          </a:p>
        </p:txBody>
      </p:sp>
      <p:cxnSp>
        <p:nvCxnSpPr>
          <p:cNvPr id="5" name="Straight Arrow Connector 4"/>
          <p:cNvCxnSpPr>
            <a:stCxn id="33" idx="3"/>
            <a:endCxn id="31" idx="1"/>
          </p:cNvCxnSpPr>
          <p:nvPr/>
        </p:nvCxnSpPr>
        <p:spPr>
          <a:xfrm>
            <a:off x="10124186" y="1539878"/>
            <a:ext cx="512316" cy="147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35915" y="2153010"/>
            <a:ext cx="6096000" cy="3170099"/>
          </a:xfrm>
          <a:prstGeom prst="rect">
            <a:avLst/>
          </a:prstGeom>
        </p:spPr>
        <p:txBody>
          <a:bodyPr>
            <a:spAutoFit/>
          </a:bodyPr>
          <a:lstStyle/>
          <a:p>
            <a:pPr marL="342900" indent="-342900">
              <a:buFont typeface="Arial" panose="020B0604020202020204" pitchFamily="34" charset="0"/>
              <a:buChar char="•"/>
            </a:pPr>
            <a:r>
              <a:rPr lang="en-IN" sz="2500" dirty="0">
                <a:latin typeface="Times New Roman" panose="02020603050405020304" pitchFamily="18" charset="0"/>
                <a:cs typeface="Times New Roman" panose="02020603050405020304" pitchFamily="18" charset="0"/>
              </a:rPr>
              <a:t>This system shows the process of the user works.</a:t>
            </a:r>
          </a:p>
          <a:p>
            <a:pPr marL="342900" indent="-342900">
              <a:buFont typeface="Arial" panose="020B0604020202020204" pitchFamily="34" charset="0"/>
              <a:buChar char="•"/>
            </a:pPr>
            <a:r>
              <a:rPr lang="en-IN" sz="2500" dirty="0">
                <a:latin typeface="Times New Roman" panose="02020603050405020304" pitchFamily="18" charset="0"/>
                <a:cs typeface="Times New Roman" panose="02020603050405020304" pitchFamily="18" charset="0"/>
              </a:rPr>
              <a:t>Firstly the user login, then the system provide authorization.</a:t>
            </a:r>
          </a:p>
          <a:p>
            <a:pPr marL="342900" indent="-342900">
              <a:buFont typeface="Arial" panose="020B0604020202020204" pitchFamily="34" charset="0"/>
              <a:buChar char="•"/>
            </a:pPr>
            <a:r>
              <a:rPr lang="en-IN" sz="2500" dirty="0" smtClean="0">
                <a:latin typeface="Times New Roman" panose="02020603050405020304" pitchFamily="18" charset="0"/>
                <a:cs typeface="Times New Roman" panose="02020603050405020304" pitchFamily="18" charset="0"/>
              </a:rPr>
              <a:t>User can </a:t>
            </a:r>
            <a:r>
              <a:rPr lang="en-IN" sz="2500" dirty="0">
                <a:latin typeface="Times New Roman" panose="02020603050405020304" pitchFamily="18" charset="0"/>
                <a:cs typeface="Times New Roman" panose="02020603050405020304" pitchFamily="18" charset="0"/>
              </a:rPr>
              <a:t>access, select files, split files into multiple parts, upload file to server, view upload file, update file parts, </a:t>
            </a:r>
            <a:r>
              <a:rPr lang="en-IN" sz="2500" dirty="0" smtClean="0">
                <a:latin typeface="Times New Roman" panose="02020603050405020304" pitchFamily="18" charset="0"/>
                <a:cs typeface="Times New Roman" panose="02020603050405020304" pitchFamily="18" charset="0"/>
              </a:rPr>
              <a:t>download </a:t>
            </a:r>
            <a:r>
              <a:rPr lang="en-IN" sz="2500" dirty="0">
                <a:latin typeface="Times New Roman" panose="02020603050405020304" pitchFamily="18" charset="0"/>
                <a:cs typeface="Times New Roman" panose="02020603050405020304" pitchFamily="18" charset="0"/>
              </a:rPr>
              <a:t>file, view downloads. </a:t>
            </a:r>
          </a:p>
        </p:txBody>
      </p:sp>
    </p:spTree>
    <p:extLst>
      <p:ext uri="{BB962C8B-B14F-4D97-AF65-F5344CB8AC3E}">
        <p14:creationId xmlns:p14="http://schemas.microsoft.com/office/powerpoint/2010/main" val="3754468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20"/>
          <p:cNvSpPr>
            <a:spLocks noChangeArrowheads="1"/>
          </p:cNvSpPr>
          <p:nvPr/>
        </p:nvSpPr>
        <p:spPr bwMode="auto">
          <a:xfrm>
            <a:off x="6410227" y="37452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55" name="Group 1"/>
          <p:cNvGrpSpPr>
            <a:grpSpLocks/>
          </p:cNvGrpSpPr>
          <p:nvPr/>
        </p:nvGrpSpPr>
        <p:grpSpPr bwMode="auto">
          <a:xfrm>
            <a:off x="7286625" y="986041"/>
            <a:ext cx="4316413" cy="4560887"/>
            <a:chOff x="2834" y="2351"/>
            <a:chExt cx="6798" cy="7182"/>
          </a:xfrm>
        </p:grpSpPr>
        <p:sp>
          <p:nvSpPr>
            <p:cNvPr id="56" name="Text Box 19"/>
            <p:cNvSpPr txBox="1">
              <a:spLocks noChangeArrowheads="1"/>
            </p:cNvSpPr>
            <p:nvPr/>
          </p:nvSpPr>
          <p:spPr bwMode="auto">
            <a:xfrm>
              <a:off x="6533" y="3769"/>
              <a:ext cx="614" cy="44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Text Box 18"/>
            <p:cNvSpPr txBox="1">
              <a:spLocks noChangeArrowheads="1"/>
            </p:cNvSpPr>
            <p:nvPr/>
          </p:nvSpPr>
          <p:spPr bwMode="auto">
            <a:xfrm>
              <a:off x="4573" y="3769"/>
              <a:ext cx="614" cy="44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58" name="AutoShape 17"/>
            <p:cNvSpPr>
              <a:spLocks noChangeShapeType="1"/>
            </p:cNvSpPr>
            <p:nvPr/>
          </p:nvSpPr>
          <p:spPr bwMode="auto">
            <a:xfrm>
              <a:off x="5073" y="5364"/>
              <a:ext cx="0" cy="46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9" name="AutoShape 16"/>
            <p:cNvSpPr>
              <a:spLocks noChangeShapeType="1"/>
            </p:cNvSpPr>
            <p:nvPr/>
          </p:nvSpPr>
          <p:spPr bwMode="auto">
            <a:xfrm flipV="1">
              <a:off x="7329" y="4165"/>
              <a:ext cx="488" cy="1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0" name="AutoShape 15"/>
            <p:cNvSpPr>
              <a:spLocks noChangeShapeType="1"/>
            </p:cNvSpPr>
            <p:nvPr/>
          </p:nvSpPr>
          <p:spPr bwMode="auto">
            <a:xfrm>
              <a:off x="6471" y="3080"/>
              <a:ext cx="0" cy="46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1" name="Rectangle 14"/>
            <p:cNvSpPr>
              <a:spLocks noChangeArrowheads="1"/>
            </p:cNvSpPr>
            <p:nvPr/>
          </p:nvSpPr>
          <p:spPr bwMode="auto">
            <a:xfrm>
              <a:off x="7817" y="3749"/>
              <a:ext cx="1815" cy="82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Unauthorized user</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2" name="AutoShape 13"/>
            <p:cNvSpPr>
              <a:spLocks noChangeArrowheads="1"/>
            </p:cNvSpPr>
            <p:nvPr/>
          </p:nvSpPr>
          <p:spPr bwMode="auto">
            <a:xfrm>
              <a:off x="5141" y="2351"/>
              <a:ext cx="2861" cy="729"/>
            </a:xfrm>
            <a:prstGeom prst="parallelogram">
              <a:avLst>
                <a:gd name="adj" fmla="val 98114"/>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Cloud Login</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3" name="AutoShape 12"/>
            <p:cNvSpPr>
              <a:spLocks noChangeArrowheads="1"/>
            </p:cNvSpPr>
            <p:nvPr/>
          </p:nvSpPr>
          <p:spPr bwMode="auto">
            <a:xfrm>
              <a:off x="5624" y="3547"/>
              <a:ext cx="1705" cy="1235"/>
            </a:xfrm>
            <a:prstGeom prst="diamond">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Check</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4" name="AutoShape 11"/>
            <p:cNvSpPr>
              <a:spLocks noChangeShapeType="1"/>
            </p:cNvSpPr>
            <p:nvPr/>
          </p:nvSpPr>
          <p:spPr bwMode="auto">
            <a:xfrm rot="5400000">
              <a:off x="5009" y="4297"/>
              <a:ext cx="748" cy="483"/>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5" name="Rectangle 10"/>
            <p:cNvSpPr>
              <a:spLocks noChangeArrowheads="1"/>
            </p:cNvSpPr>
            <p:nvPr/>
          </p:nvSpPr>
          <p:spPr bwMode="auto">
            <a:xfrm>
              <a:off x="2834" y="4913"/>
              <a:ext cx="4495" cy="48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View Cloud Files</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6" name="Rectangle 9"/>
            <p:cNvSpPr>
              <a:spLocks noChangeArrowheads="1"/>
            </p:cNvSpPr>
            <p:nvPr/>
          </p:nvSpPr>
          <p:spPr bwMode="auto">
            <a:xfrm>
              <a:off x="2834" y="5831"/>
              <a:ext cx="4495" cy="48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View User Details</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7" name="AutoShape 8"/>
            <p:cNvSpPr>
              <a:spLocks noChangeShapeType="1"/>
            </p:cNvSpPr>
            <p:nvPr/>
          </p:nvSpPr>
          <p:spPr bwMode="auto">
            <a:xfrm>
              <a:off x="5141" y="6317"/>
              <a:ext cx="0" cy="46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8" name="Rectangle 7"/>
            <p:cNvSpPr>
              <a:spLocks noChangeArrowheads="1"/>
            </p:cNvSpPr>
            <p:nvPr/>
          </p:nvSpPr>
          <p:spPr bwMode="auto">
            <a:xfrm>
              <a:off x="2834" y="6784"/>
              <a:ext cx="4495" cy="48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View Downloaded Files</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9" name="AutoShape 6"/>
            <p:cNvSpPr>
              <a:spLocks noChangeArrowheads="1"/>
            </p:cNvSpPr>
            <p:nvPr/>
          </p:nvSpPr>
          <p:spPr bwMode="auto">
            <a:xfrm>
              <a:off x="6471" y="9103"/>
              <a:ext cx="1684" cy="43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End process</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70" name="AutoShape 5"/>
            <p:cNvSpPr>
              <a:spLocks noChangeShapeType="1"/>
            </p:cNvSpPr>
            <p:nvPr/>
          </p:nvSpPr>
          <p:spPr bwMode="auto">
            <a:xfrm>
              <a:off x="5073" y="8206"/>
              <a:ext cx="0" cy="119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1" name="AutoShape 4"/>
            <p:cNvSpPr>
              <a:spLocks noChangeShapeType="1"/>
            </p:cNvSpPr>
            <p:nvPr/>
          </p:nvSpPr>
          <p:spPr bwMode="auto">
            <a:xfrm>
              <a:off x="5073" y="9403"/>
              <a:ext cx="139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2" name="AutoShape 3"/>
            <p:cNvSpPr>
              <a:spLocks noChangeShapeType="1"/>
            </p:cNvSpPr>
            <p:nvPr/>
          </p:nvSpPr>
          <p:spPr bwMode="auto">
            <a:xfrm>
              <a:off x="5141" y="7253"/>
              <a:ext cx="0" cy="46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3" name="Rectangle 2"/>
            <p:cNvSpPr>
              <a:spLocks noChangeArrowheads="1"/>
            </p:cNvSpPr>
            <p:nvPr/>
          </p:nvSpPr>
          <p:spPr bwMode="auto">
            <a:xfrm>
              <a:off x="2834" y="7720"/>
              <a:ext cx="4495" cy="48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Graph</a:t>
              </a:r>
              <a:endParaRPr kumimoji="0" lang="en-US" sz="1800" b="0" i="0" u="none" strike="noStrike" cap="none" normalizeH="0" baseline="0" smtClean="0">
                <a:ln>
                  <a:noFill/>
                </a:ln>
                <a:solidFill>
                  <a:schemeClr val="tx1"/>
                </a:solidFill>
                <a:effectLst/>
                <a:latin typeface="Arial" panose="020B0604020202020204" pitchFamily="34" charset="0"/>
              </a:endParaRPr>
            </a:p>
          </p:txBody>
        </p:sp>
      </p:grpSp>
      <p:sp>
        <p:nvSpPr>
          <p:cNvPr id="74" name="Rectangle 31"/>
          <p:cNvSpPr>
            <a:spLocks noChangeArrowheads="1"/>
          </p:cNvSpPr>
          <p:nvPr/>
        </p:nvSpPr>
        <p:spPr bwMode="auto">
          <a:xfrm>
            <a:off x="10075719" y="-1026723"/>
            <a:ext cx="42632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No</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5" name="Rectangle 74"/>
          <p:cNvSpPr/>
          <p:nvPr/>
        </p:nvSpPr>
        <p:spPr>
          <a:xfrm>
            <a:off x="593767" y="632739"/>
            <a:ext cx="6692858" cy="584775"/>
          </a:xfrm>
          <a:prstGeom prst="rect">
            <a:avLst/>
          </a:prstGeom>
        </p:spPr>
        <p:txBody>
          <a:bodyPr wrap="none">
            <a:spAutoFit/>
          </a:bodyPr>
          <a:lstStyle/>
          <a:p>
            <a:r>
              <a:rPr lang="en-US" sz="3200" b="1" dirty="0" smtClean="0">
                <a:latin typeface="+mj-lt"/>
                <a:ea typeface="Verdana" pitchFamily="34" charset="0"/>
              </a:rPr>
              <a:t>DESIGN DFD DIAGRAMS – LEVEL 1</a:t>
            </a:r>
            <a:endParaRPr lang="en-IN" sz="3200" dirty="0">
              <a:latin typeface="+mj-lt"/>
            </a:endParaRPr>
          </a:p>
        </p:txBody>
      </p:sp>
      <p:sp>
        <p:nvSpPr>
          <p:cNvPr id="76" name="Rectangle 75"/>
          <p:cNvSpPr/>
          <p:nvPr/>
        </p:nvSpPr>
        <p:spPr>
          <a:xfrm>
            <a:off x="544715" y="1409480"/>
            <a:ext cx="2010487" cy="477054"/>
          </a:xfrm>
          <a:prstGeom prst="rect">
            <a:avLst/>
          </a:prstGeom>
        </p:spPr>
        <p:txBody>
          <a:bodyPr wrap="none">
            <a:spAutoFit/>
          </a:bodyPr>
          <a:lstStyle/>
          <a:p>
            <a:r>
              <a:rPr lang="en-US" sz="2500" b="1" dirty="0" smtClean="0">
                <a:latin typeface="Times New Roman" panose="02020603050405020304" pitchFamily="18" charset="0"/>
                <a:ea typeface="Times New Roman" panose="02020603050405020304" pitchFamily="18" charset="0"/>
              </a:rPr>
              <a:t>Cloud Server</a:t>
            </a:r>
            <a:endParaRPr lang="en-IN" sz="2500" dirty="0"/>
          </a:p>
        </p:txBody>
      </p:sp>
      <p:sp>
        <p:nvSpPr>
          <p:cNvPr id="2" name="Rectangle 1"/>
          <p:cNvSpPr/>
          <p:nvPr/>
        </p:nvSpPr>
        <p:spPr>
          <a:xfrm>
            <a:off x="544715" y="2182991"/>
            <a:ext cx="6096000" cy="2400657"/>
          </a:xfrm>
          <a:prstGeom prst="rect">
            <a:avLst/>
          </a:prstGeom>
        </p:spPr>
        <p:txBody>
          <a:bodyPr>
            <a:spAutoFit/>
          </a:bodyPr>
          <a:lstStyle/>
          <a:p>
            <a:pPr marL="342900" indent="-3429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This system shows the process of the cloud server works.</a:t>
            </a:r>
          </a:p>
          <a:p>
            <a:pPr marL="342900" indent="-3429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Firstly the cloud server login, then the system provide authorization.</a:t>
            </a:r>
          </a:p>
          <a:p>
            <a:pPr marL="342900" indent="-3429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Cloud server </a:t>
            </a:r>
            <a:r>
              <a:rPr lang="en-US" sz="2500" dirty="0" smtClean="0">
                <a:latin typeface="Times New Roman" panose="02020603050405020304" pitchFamily="18" charset="0"/>
                <a:cs typeface="Times New Roman" panose="02020603050405020304" pitchFamily="18" charset="0"/>
              </a:rPr>
              <a:t>manager </a:t>
            </a:r>
            <a:r>
              <a:rPr lang="en-US" sz="2500" dirty="0">
                <a:latin typeface="Times New Roman" panose="02020603050405020304" pitchFamily="18" charset="0"/>
                <a:cs typeface="Times New Roman" panose="02020603050405020304" pitchFamily="18" charset="0"/>
              </a:rPr>
              <a:t>can access cloud files, user details, downloaded files, Graph.</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984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9555710" y="2034846"/>
            <a:ext cx="390525" cy="2794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No</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5"/>
          <p:cNvSpPr txBox="1">
            <a:spLocks noChangeArrowheads="1"/>
          </p:cNvSpPr>
          <p:nvPr/>
        </p:nvSpPr>
        <p:spPr bwMode="auto">
          <a:xfrm>
            <a:off x="8311110" y="2034846"/>
            <a:ext cx="390525" cy="2794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AutoShape 8"/>
          <p:cNvSpPr>
            <a:spLocks noChangeShapeType="1"/>
          </p:cNvSpPr>
          <p:nvPr/>
        </p:nvSpPr>
        <p:spPr bwMode="auto">
          <a:xfrm>
            <a:off x="8634959" y="3065134"/>
            <a:ext cx="0" cy="29686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14"/>
          <p:cNvSpPr>
            <a:spLocks noChangeShapeType="1"/>
          </p:cNvSpPr>
          <p:nvPr/>
        </p:nvSpPr>
        <p:spPr bwMode="auto">
          <a:xfrm flipV="1">
            <a:off x="10062122" y="2284084"/>
            <a:ext cx="309563" cy="12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3"/>
          <p:cNvSpPr>
            <a:spLocks noChangeShapeType="1"/>
          </p:cNvSpPr>
          <p:nvPr/>
        </p:nvSpPr>
        <p:spPr bwMode="auto">
          <a:xfrm>
            <a:off x="9516022" y="1601459"/>
            <a:ext cx="0" cy="29686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Rectangle 12"/>
          <p:cNvSpPr>
            <a:spLocks noChangeArrowheads="1"/>
          </p:cNvSpPr>
          <p:nvPr/>
        </p:nvSpPr>
        <p:spPr bwMode="auto">
          <a:xfrm>
            <a:off x="10371685" y="2022146"/>
            <a:ext cx="1152525" cy="5238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Unauthorized user</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 name="AutoShape 11"/>
          <p:cNvSpPr>
            <a:spLocks noChangeArrowheads="1"/>
          </p:cNvSpPr>
          <p:nvPr/>
        </p:nvSpPr>
        <p:spPr bwMode="auto">
          <a:xfrm>
            <a:off x="8311110" y="1144259"/>
            <a:ext cx="2641600" cy="463550"/>
          </a:xfrm>
          <a:prstGeom prst="parallelogram">
            <a:avLst>
              <a:gd name="adj" fmla="val 142466"/>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Meta Data Server</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1" name="AutoShape 10"/>
          <p:cNvSpPr>
            <a:spLocks noChangeArrowheads="1"/>
          </p:cNvSpPr>
          <p:nvPr/>
        </p:nvSpPr>
        <p:spPr bwMode="auto">
          <a:xfrm>
            <a:off x="8979447" y="1898321"/>
            <a:ext cx="1082675" cy="784225"/>
          </a:xfrm>
          <a:prstGeom prst="diamond">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Check</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2" name="AutoShape 9"/>
          <p:cNvSpPr>
            <a:spLocks noChangeShapeType="1"/>
          </p:cNvSpPr>
          <p:nvPr/>
        </p:nvSpPr>
        <p:spPr bwMode="auto">
          <a:xfrm rot="5400000">
            <a:off x="8588923" y="2368221"/>
            <a:ext cx="474662" cy="306387"/>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Rectangle 7"/>
          <p:cNvSpPr>
            <a:spLocks noChangeArrowheads="1"/>
          </p:cNvSpPr>
          <p:nvPr/>
        </p:nvSpPr>
        <p:spPr bwMode="auto">
          <a:xfrm>
            <a:off x="7207797" y="2757159"/>
            <a:ext cx="2854325" cy="3079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View Server Files</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6"/>
          <p:cNvSpPr>
            <a:spLocks noChangeArrowheads="1"/>
          </p:cNvSpPr>
          <p:nvPr/>
        </p:nvSpPr>
        <p:spPr bwMode="auto">
          <a:xfrm>
            <a:off x="7207797" y="3366649"/>
            <a:ext cx="2854325" cy="3079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Verify Hash Similarity</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AutoShape 5"/>
          <p:cNvSpPr>
            <a:spLocks noChangeShapeType="1"/>
          </p:cNvSpPr>
          <p:nvPr/>
        </p:nvSpPr>
        <p:spPr bwMode="auto">
          <a:xfrm>
            <a:off x="8668297" y="3674624"/>
            <a:ext cx="0" cy="29686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Rectangle 4"/>
          <p:cNvSpPr>
            <a:spLocks noChangeArrowheads="1"/>
          </p:cNvSpPr>
          <p:nvPr/>
        </p:nvSpPr>
        <p:spPr bwMode="auto">
          <a:xfrm>
            <a:off x="7207797" y="3982599"/>
            <a:ext cx="2854325" cy="3079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View Downloaded Details</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AutoShape 3"/>
          <p:cNvSpPr>
            <a:spLocks noChangeArrowheads="1"/>
          </p:cNvSpPr>
          <p:nvPr/>
        </p:nvSpPr>
        <p:spPr bwMode="auto">
          <a:xfrm>
            <a:off x="9555710" y="4961210"/>
            <a:ext cx="1069975" cy="2730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End process</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AutoShape 2"/>
          <p:cNvSpPr>
            <a:spLocks noChangeShapeType="1"/>
          </p:cNvSpPr>
          <p:nvPr/>
        </p:nvSpPr>
        <p:spPr bwMode="auto">
          <a:xfrm>
            <a:off x="8670541" y="4290574"/>
            <a:ext cx="0" cy="76041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AutoShape 1"/>
          <p:cNvSpPr>
            <a:spLocks noChangeShapeType="1"/>
          </p:cNvSpPr>
          <p:nvPr/>
        </p:nvSpPr>
        <p:spPr bwMode="auto">
          <a:xfrm>
            <a:off x="8668297" y="5055803"/>
            <a:ext cx="887413"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Rectangle 17"/>
          <p:cNvSpPr>
            <a:spLocks noChangeArrowheads="1"/>
          </p:cNvSpPr>
          <p:nvPr/>
        </p:nvSpPr>
        <p:spPr bwMode="auto">
          <a:xfrm>
            <a:off x="6321972" y="50449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1" name="Rectangle 27"/>
          <p:cNvSpPr>
            <a:spLocks noChangeArrowheads="1"/>
          </p:cNvSpPr>
          <p:nvPr/>
        </p:nvSpPr>
        <p:spPr bwMode="auto">
          <a:xfrm>
            <a:off x="6321972" y="9616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4" name="Rectangle 53"/>
          <p:cNvSpPr/>
          <p:nvPr/>
        </p:nvSpPr>
        <p:spPr>
          <a:xfrm>
            <a:off x="667828" y="576738"/>
            <a:ext cx="6692858" cy="584775"/>
          </a:xfrm>
          <a:prstGeom prst="rect">
            <a:avLst/>
          </a:prstGeom>
        </p:spPr>
        <p:txBody>
          <a:bodyPr wrap="none">
            <a:spAutoFit/>
          </a:bodyPr>
          <a:lstStyle/>
          <a:p>
            <a:r>
              <a:rPr lang="en-US" sz="3200" b="1" dirty="0" smtClean="0">
                <a:latin typeface="+mj-lt"/>
                <a:ea typeface="Verdana" pitchFamily="34" charset="0"/>
              </a:rPr>
              <a:t>DESIGN DFD DIAGRAMS – LEVEL 1</a:t>
            </a:r>
            <a:endParaRPr lang="en-IN" sz="3200" dirty="0">
              <a:latin typeface="+mj-lt"/>
            </a:endParaRPr>
          </a:p>
        </p:txBody>
      </p:sp>
      <p:sp>
        <p:nvSpPr>
          <p:cNvPr id="55" name="Rectangle 54"/>
          <p:cNvSpPr/>
          <p:nvPr/>
        </p:nvSpPr>
        <p:spPr>
          <a:xfrm>
            <a:off x="667828" y="1341969"/>
            <a:ext cx="2626040" cy="477054"/>
          </a:xfrm>
          <a:prstGeom prst="rect">
            <a:avLst/>
          </a:prstGeom>
        </p:spPr>
        <p:txBody>
          <a:bodyPr wrap="none">
            <a:spAutoFit/>
          </a:bodyPr>
          <a:lstStyle/>
          <a:p>
            <a:r>
              <a:rPr lang="en-US" sz="2500" b="1" dirty="0" smtClean="0">
                <a:latin typeface="Times New Roman" panose="02020603050405020304" pitchFamily="18" charset="0"/>
                <a:ea typeface="Times New Roman" panose="02020603050405020304" pitchFamily="18" charset="0"/>
              </a:rPr>
              <a:t>Meta Data Server</a:t>
            </a:r>
            <a:endParaRPr lang="en-IN" sz="2500" dirty="0"/>
          </a:p>
        </p:txBody>
      </p:sp>
      <p:sp>
        <p:nvSpPr>
          <p:cNvPr id="2" name="Rectangle 1"/>
          <p:cNvSpPr/>
          <p:nvPr/>
        </p:nvSpPr>
        <p:spPr>
          <a:xfrm>
            <a:off x="535535" y="1647502"/>
            <a:ext cx="6096000" cy="3170099"/>
          </a:xfrm>
          <a:prstGeom prst="rect">
            <a:avLst/>
          </a:prstGeom>
        </p:spPr>
        <p:txBody>
          <a:bodyPr>
            <a:spAutoFit/>
          </a:bodyPr>
          <a:lstStyle/>
          <a:p>
            <a:pPr marL="342900" indent="-342900">
              <a:buFont typeface="Wingdings" panose="05000000000000000000" pitchFamily="2" charset="2"/>
              <a:buChar char="§"/>
            </a:pPr>
            <a:endParaRPr lang="en-US" sz="25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This system shows the process of the Meta data server works.</a:t>
            </a:r>
          </a:p>
          <a:p>
            <a:pPr marL="342900" indent="-3429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Firstly the Meta data server login, then the system provide authorization.</a:t>
            </a:r>
          </a:p>
          <a:p>
            <a:pPr marL="342900" indent="-3429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Meta data server </a:t>
            </a:r>
            <a:r>
              <a:rPr lang="en-US" sz="2500" dirty="0" smtClean="0">
                <a:latin typeface="Times New Roman" panose="02020603050405020304" pitchFamily="18" charset="0"/>
                <a:cs typeface="Times New Roman" panose="02020603050405020304" pitchFamily="18" charset="0"/>
              </a:rPr>
              <a:t>manager </a:t>
            </a:r>
            <a:r>
              <a:rPr lang="en-US" sz="2500" dirty="0">
                <a:latin typeface="Times New Roman" panose="02020603050405020304" pitchFamily="18" charset="0"/>
                <a:cs typeface="Times New Roman" panose="02020603050405020304" pitchFamily="18" charset="0"/>
              </a:rPr>
              <a:t>can access server </a:t>
            </a:r>
            <a:r>
              <a:rPr lang="en-US" sz="2500" dirty="0" smtClean="0">
                <a:latin typeface="Times New Roman" panose="02020603050405020304" pitchFamily="18" charset="0"/>
                <a:cs typeface="Times New Roman" panose="02020603050405020304" pitchFamily="18" charset="0"/>
              </a:rPr>
              <a:t>file, verify </a:t>
            </a:r>
            <a:r>
              <a:rPr lang="en-US" sz="2500" dirty="0">
                <a:latin typeface="Times New Roman" panose="02020603050405020304" pitchFamily="18" charset="0"/>
                <a:cs typeface="Times New Roman" panose="02020603050405020304" pitchFamily="18" charset="0"/>
              </a:rPr>
              <a:t>Hash similarity, download details.</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92475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6840" y="607814"/>
            <a:ext cx="1829347" cy="646331"/>
          </a:xfrm>
          <a:prstGeom prst="rect">
            <a:avLst/>
          </a:prstGeom>
        </p:spPr>
        <p:txBody>
          <a:bodyPr wrap="none">
            <a:spAutoFit/>
          </a:bodyPr>
          <a:lstStyle/>
          <a:p>
            <a:r>
              <a:rPr lang="en-US" sz="3600" b="1" dirty="0" smtClean="0">
                <a:latin typeface="+mj-lt"/>
                <a:ea typeface="Verdana" pitchFamily="34" charset="0"/>
              </a:rPr>
              <a:t>SYSTEM</a:t>
            </a:r>
            <a:endParaRPr lang="en-IN" sz="3600" dirty="0">
              <a:latin typeface="+mj-lt"/>
            </a:endParaRPr>
          </a:p>
        </p:txBody>
      </p:sp>
      <p:sp>
        <p:nvSpPr>
          <p:cNvPr id="3" name="Rectangle 2"/>
          <p:cNvSpPr/>
          <p:nvPr/>
        </p:nvSpPr>
        <p:spPr>
          <a:xfrm>
            <a:off x="1392248" y="1080409"/>
            <a:ext cx="10385224" cy="5863144"/>
          </a:xfrm>
          <a:prstGeom prst="rect">
            <a:avLst/>
          </a:prstGeom>
        </p:spPr>
        <p:txBody>
          <a:bodyPr wrap="square">
            <a:spAutoFit/>
          </a:bodyPr>
          <a:lstStyle/>
          <a:p>
            <a:pPr marL="342900" indent="-342900">
              <a:buFont typeface="Wingdings" panose="05000000000000000000" pitchFamily="2" charset="2"/>
              <a:buChar char="§"/>
            </a:pPr>
            <a:r>
              <a:rPr lang="en-US" sz="2500" dirty="0" smtClean="0">
                <a:latin typeface="Times New Roman" panose="02020603050405020304" pitchFamily="18" charset="0"/>
                <a:cs typeface="Times New Roman" panose="02020603050405020304" pitchFamily="18" charset="0"/>
              </a:rPr>
              <a:t>In this system, </a:t>
            </a:r>
            <a:r>
              <a:rPr lang="en-US" sz="2500" dirty="0">
                <a:latin typeface="Times New Roman" panose="02020603050405020304" pitchFamily="18" charset="0"/>
                <a:cs typeface="Times New Roman" panose="02020603050405020304" pitchFamily="18" charset="0"/>
              </a:rPr>
              <a:t>we focus on reducing information leakage to each individual CSP in a </a:t>
            </a:r>
            <a:r>
              <a:rPr lang="en-US" sz="2500" dirty="0" smtClean="0">
                <a:latin typeface="Times New Roman" panose="02020603050405020304" pitchFamily="18" charset="0"/>
                <a:cs typeface="Times New Roman" panose="02020603050405020304" pitchFamily="18" charset="0"/>
              </a:rPr>
              <a:t>multi-cloud </a:t>
            </a:r>
            <a:r>
              <a:rPr lang="en-US" sz="2500" dirty="0" smtClean="0">
                <a:latin typeface="Times New Roman" panose="02020603050405020304" pitchFamily="18" charset="0"/>
                <a:cs typeface="Times New Roman" panose="02020603050405020304" pitchFamily="18" charset="0"/>
              </a:rPr>
              <a:t>storage </a:t>
            </a:r>
            <a:r>
              <a:rPr lang="en-US" sz="2500" dirty="0">
                <a:latin typeface="Times New Roman" panose="02020603050405020304" pitchFamily="18" charset="0"/>
                <a:cs typeface="Times New Roman" panose="02020603050405020304" pitchFamily="18" charset="0"/>
              </a:rPr>
              <a:t>system and provide mechanisms for distributing users data over multiple CSPs in </a:t>
            </a:r>
            <a:r>
              <a:rPr lang="en-US" sz="2500" dirty="0" smtClean="0">
                <a:latin typeface="Times New Roman" panose="02020603050405020304" pitchFamily="18" charset="0"/>
                <a:cs typeface="Times New Roman" panose="02020603050405020304" pitchFamily="18" charset="0"/>
              </a:rPr>
              <a:t>a leakage </a:t>
            </a:r>
            <a:r>
              <a:rPr lang="en-US" sz="2500" dirty="0">
                <a:latin typeface="Times New Roman" panose="02020603050405020304" pitchFamily="18" charset="0"/>
                <a:cs typeface="Times New Roman" panose="02020603050405020304" pitchFamily="18" charset="0"/>
              </a:rPr>
              <a:t>aware manner. </a:t>
            </a:r>
            <a:endParaRPr lang="en-US" sz="25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500" dirty="0" smtClean="0">
                <a:latin typeface="Times New Roman" panose="02020603050405020304" pitchFamily="18" charset="0"/>
                <a:cs typeface="Times New Roman" panose="02020603050405020304" pitchFamily="18" charset="0"/>
              </a:rPr>
              <a:t>Firstly provide </a:t>
            </a:r>
            <a:r>
              <a:rPr lang="en-US" sz="2500" dirty="0">
                <a:latin typeface="Times New Roman" panose="02020603050405020304" pitchFamily="18" charset="0"/>
                <a:cs typeface="Times New Roman" panose="02020603050405020304" pitchFamily="18" charset="0"/>
              </a:rPr>
              <a:t>a novel algorithm for generating similarity </a:t>
            </a:r>
            <a:r>
              <a:rPr lang="en-US" sz="2500" dirty="0" smtClean="0">
                <a:latin typeface="Times New Roman" panose="02020603050405020304" pitchFamily="18" charset="0"/>
                <a:cs typeface="Times New Roman" panose="02020603050405020304" pitchFamily="18" charset="0"/>
              </a:rPr>
              <a:t>preserving</a:t>
            </a:r>
            <a:r>
              <a:rPr lang="en-IN" sz="2500" dirty="0" smtClean="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signatures </a:t>
            </a:r>
            <a:r>
              <a:rPr lang="en-US" sz="2500" dirty="0">
                <a:latin typeface="Times New Roman" panose="02020603050405020304" pitchFamily="18" charset="0"/>
                <a:cs typeface="Times New Roman" panose="02020603050405020304" pitchFamily="18" charset="0"/>
              </a:rPr>
              <a:t>for data chunks</a:t>
            </a:r>
            <a:r>
              <a:rPr lang="en-US" sz="25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US" sz="2500" dirty="0" smtClean="0">
                <a:latin typeface="Times New Roman" panose="02020603050405020304" pitchFamily="18" charset="0"/>
                <a:cs typeface="Times New Roman" panose="02020603050405020304" pitchFamily="18" charset="0"/>
              </a:rPr>
              <a:t>Next </a:t>
            </a:r>
            <a:r>
              <a:rPr lang="en-US" sz="2500" dirty="0">
                <a:latin typeface="Times New Roman" panose="02020603050405020304" pitchFamily="18" charset="0"/>
                <a:cs typeface="Times New Roman" panose="02020603050405020304" pitchFamily="18" charset="0"/>
              </a:rPr>
              <a:t>based on this algorithm, we </a:t>
            </a:r>
            <a:r>
              <a:rPr lang="en-US" sz="2500" dirty="0" smtClean="0">
                <a:latin typeface="Times New Roman" panose="02020603050405020304" pitchFamily="18" charset="0"/>
                <a:cs typeface="Times New Roman" panose="02020603050405020304" pitchFamily="18" charset="0"/>
              </a:rPr>
              <a:t>decide </a:t>
            </a:r>
            <a:r>
              <a:rPr lang="en-US" sz="2500" dirty="0">
                <a:latin typeface="Times New Roman" panose="02020603050405020304" pitchFamily="18" charset="0"/>
                <a:cs typeface="Times New Roman" panose="02020603050405020304" pitchFamily="18" charset="0"/>
              </a:rPr>
              <a:t>a chunk placement </a:t>
            </a:r>
            <a:r>
              <a:rPr lang="en-US" sz="2500" dirty="0" smtClean="0">
                <a:latin typeface="Times New Roman" panose="02020603050405020304" pitchFamily="18" charset="0"/>
                <a:cs typeface="Times New Roman" panose="02020603050405020304" pitchFamily="18" charset="0"/>
              </a:rPr>
              <a:t>storage plan </a:t>
            </a:r>
            <a:r>
              <a:rPr lang="en-US" sz="2500" dirty="0">
                <a:latin typeface="Times New Roman" panose="02020603050405020304" pitchFamily="18" charset="0"/>
                <a:cs typeface="Times New Roman" panose="02020603050405020304" pitchFamily="18" charset="0"/>
              </a:rPr>
              <a:t>that efficiently synchronizes similar chunks together in a </a:t>
            </a:r>
            <a:r>
              <a:rPr lang="en-US" sz="2500" dirty="0" err="1">
                <a:latin typeface="Times New Roman" panose="02020603050405020304" pitchFamily="18" charset="0"/>
                <a:cs typeface="Times New Roman" panose="02020603050405020304" pitchFamily="18" charset="0"/>
              </a:rPr>
              <a:t>multicloud</a:t>
            </a:r>
            <a:r>
              <a:rPr lang="en-US" sz="2500" dirty="0">
                <a:latin typeface="Times New Roman" panose="02020603050405020304" pitchFamily="18" charset="0"/>
                <a:cs typeface="Times New Roman" panose="02020603050405020304" pitchFamily="18" charset="0"/>
              </a:rPr>
              <a:t> environment.</a:t>
            </a:r>
          </a:p>
          <a:p>
            <a:pPr marL="342900" indent="-342900">
              <a:buFont typeface="Wingdings" panose="05000000000000000000" pitchFamily="2" charset="2"/>
              <a:buChar char="§"/>
            </a:pPr>
            <a:r>
              <a:rPr lang="en-US" sz="2500" dirty="0" smtClean="0">
                <a:latin typeface="Times New Roman" panose="02020603050405020304" pitchFamily="18" charset="0"/>
                <a:cs typeface="Times New Roman" panose="02020603050405020304" pitchFamily="18" charset="0"/>
              </a:rPr>
              <a:t>This system present </a:t>
            </a:r>
            <a:r>
              <a:rPr lang="en-US" sz="2500" dirty="0" err="1">
                <a:latin typeface="Times New Roman" panose="02020603050405020304" pitchFamily="18" charset="0"/>
                <a:cs typeface="Times New Roman" panose="02020603050405020304" pitchFamily="18" charset="0"/>
              </a:rPr>
              <a:t>StoreSim</a:t>
            </a:r>
            <a:r>
              <a:rPr lang="en-US" sz="2500" dirty="0">
                <a:latin typeface="Times New Roman" panose="02020603050405020304" pitchFamily="18" charset="0"/>
                <a:cs typeface="Times New Roman" panose="02020603050405020304" pitchFamily="18" charset="0"/>
              </a:rPr>
              <a:t>, an information leakage aware </a:t>
            </a:r>
            <a:r>
              <a:rPr lang="en-US" sz="2500" dirty="0" err="1">
                <a:latin typeface="Times New Roman" panose="02020603050405020304" pitchFamily="18" charset="0"/>
                <a:cs typeface="Times New Roman" panose="02020603050405020304" pitchFamily="18" charset="0"/>
              </a:rPr>
              <a:t>multicloud</a:t>
            </a:r>
            <a:r>
              <a:rPr lang="en-US" sz="2500" dirty="0">
                <a:latin typeface="Times New Roman" panose="02020603050405020304" pitchFamily="18" charset="0"/>
                <a:cs typeface="Times New Roman" panose="02020603050405020304" pitchFamily="18" charset="0"/>
              </a:rPr>
              <a:t> storage system which </a:t>
            </a:r>
            <a:r>
              <a:rPr lang="en-US" sz="2500" dirty="0" smtClean="0">
                <a:latin typeface="Times New Roman" panose="02020603050405020304" pitchFamily="18" charset="0"/>
                <a:cs typeface="Times New Roman" panose="02020603050405020304" pitchFamily="18" charset="0"/>
              </a:rPr>
              <a:t>incorporates three </a:t>
            </a:r>
            <a:r>
              <a:rPr lang="en-US" sz="2500" dirty="0">
                <a:latin typeface="Times New Roman" panose="02020603050405020304" pitchFamily="18" charset="0"/>
                <a:cs typeface="Times New Roman" panose="02020603050405020304" pitchFamily="18" charset="0"/>
              </a:rPr>
              <a:t>important distributed entities and we also formulate information </a:t>
            </a:r>
            <a:r>
              <a:rPr lang="en-US" sz="2500" dirty="0" smtClean="0">
                <a:latin typeface="Times New Roman" panose="02020603050405020304" pitchFamily="18" charset="0"/>
                <a:cs typeface="Times New Roman" panose="02020603050405020304" pitchFamily="18" charset="0"/>
              </a:rPr>
              <a:t>leakage </a:t>
            </a:r>
            <a:r>
              <a:rPr lang="en-IN" sz="2500" dirty="0" smtClean="0">
                <a:latin typeface="Times New Roman" panose="02020603050405020304" pitchFamily="18" charset="0"/>
                <a:cs typeface="Times New Roman" panose="02020603050405020304" pitchFamily="18" charset="0"/>
              </a:rPr>
              <a:t>optimization </a:t>
            </a:r>
            <a:r>
              <a:rPr lang="en-IN" sz="2500" dirty="0">
                <a:latin typeface="Times New Roman" panose="02020603050405020304" pitchFamily="18" charset="0"/>
                <a:cs typeface="Times New Roman" panose="02020603050405020304" pitchFamily="18" charset="0"/>
              </a:rPr>
              <a:t>problem in </a:t>
            </a:r>
            <a:r>
              <a:rPr lang="en-IN" sz="2500" dirty="0" err="1">
                <a:latin typeface="Times New Roman" panose="02020603050405020304" pitchFamily="18" charset="0"/>
                <a:cs typeface="Times New Roman" panose="02020603050405020304" pitchFamily="18" charset="0"/>
              </a:rPr>
              <a:t>multicloud</a:t>
            </a:r>
            <a:r>
              <a:rPr lang="en-IN" sz="25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US" sz="2500" dirty="0" smtClean="0">
                <a:latin typeface="Times New Roman" panose="02020603050405020304" pitchFamily="18" charset="0"/>
                <a:cs typeface="Times New Roman" panose="02020603050405020304" pitchFamily="18" charset="0"/>
              </a:rPr>
              <a:t>This system </a:t>
            </a:r>
            <a:r>
              <a:rPr lang="en-US" sz="2500" dirty="0">
                <a:latin typeface="Times New Roman" panose="02020603050405020304" pitchFamily="18" charset="0"/>
                <a:cs typeface="Times New Roman" panose="02020603050405020304" pitchFamily="18" charset="0"/>
              </a:rPr>
              <a:t>propose an approximate algorithm, </a:t>
            </a:r>
            <a:r>
              <a:rPr lang="en-US" sz="2500" dirty="0" err="1">
                <a:latin typeface="Times New Roman" panose="02020603050405020304" pitchFamily="18" charset="0"/>
                <a:cs typeface="Times New Roman" panose="02020603050405020304" pitchFamily="18" charset="0"/>
              </a:rPr>
              <a:t>BFSMinHash</a:t>
            </a:r>
            <a:r>
              <a:rPr lang="en-US" sz="2500" dirty="0">
                <a:latin typeface="Times New Roman" panose="02020603050405020304" pitchFamily="18" charset="0"/>
                <a:cs typeface="Times New Roman" panose="02020603050405020304" pitchFamily="18" charset="0"/>
              </a:rPr>
              <a:t>, based on </a:t>
            </a:r>
            <a:r>
              <a:rPr lang="en-US" sz="2500" dirty="0" err="1">
                <a:latin typeface="Times New Roman" panose="02020603050405020304" pitchFamily="18" charset="0"/>
                <a:cs typeface="Times New Roman" panose="02020603050405020304" pitchFamily="18" charset="0"/>
              </a:rPr>
              <a:t>Minhash</a:t>
            </a:r>
            <a:r>
              <a:rPr lang="en-US" sz="2500" dirty="0">
                <a:latin typeface="Times New Roman" panose="02020603050405020304" pitchFamily="18" charset="0"/>
                <a:cs typeface="Times New Roman" panose="02020603050405020304" pitchFamily="18" charset="0"/>
              </a:rPr>
              <a:t> and Bloom filter </a:t>
            </a:r>
            <a:r>
              <a:rPr lang="en-US" sz="2500" dirty="0" smtClean="0">
                <a:latin typeface="Times New Roman" panose="02020603050405020304" pitchFamily="18" charset="0"/>
                <a:cs typeface="Times New Roman" panose="02020603050405020304" pitchFamily="18" charset="0"/>
              </a:rPr>
              <a:t>to generate </a:t>
            </a:r>
            <a:r>
              <a:rPr lang="en-US" sz="2500" dirty="0">
                <a:latin typeface="Times New Roman" panose="02020603050405020304" pitchFamily="18" charset="0"/>
                <a:cs typeface="Times New Roman" panose="02020603050405020304" pitchFamily="18" charset="0"/>
              </a:rPr>
              <a:t>similarity-preserving signatures for data chunks</a:t>
            </a:r>
            <a:r>
              <a:rPr lang="en-US" sz="2500" dirty="0" smtClean="0">
                <a:latin typeface="Times New Roman" panose="02020603050405020304" pitchFamily="18" charset="0"/>
                <a:cs typeface="Times New Roman" panose="02020603050405020304" pitchFamily="18" charset="0"/>
              </a:rPr>
              <a:t>. This system also </a:t>
            </a:r>
            <a:r>
              <a:rPr lang="en-US" sz="2500" dirty="0">
                <a:latin typeface="Times New Roman" panose="02020603050405020304" pitchFamily="18" charset="0"/>
                <a:cs typeface="Times New Roman" panose="02020603050405020304" pitchFamily="18" charset="0"/>
              </a:rPr>
              <a:t>design a pairwise </a:t>
            </a:r>
            <a:r>
              <a:rPr lang="en-US" sz="2500" dirty="0" smtClean="0">
                <a:latin typeface="Times New Roman" panose="02020603050405020304" pitchFamily="18" charset="0"/>
                <a:cs typeface="Times New Roman" panose="02020603050405020304" pitchFamily="18" charset="0"/>
              </a:rPr>
              <a:t>information leakage </a:t>
            </a:r>
            <a:r>
              <a:rPr lang="en-US" sz="2500" dirty="0">
                <a:latin typeface="Times New Roman" panose="02020603050405020304" pitchFamily="18" charset="0"/>
                <a:cs typeface="Times New Roman" panose="02020603050405020304" pitchFamily="18" charset="0"/>
              </a:rPr>
              <a:t>function based on </a:t>
            </a:r>
            <a:r>
              <a:rPr lang="en-US" sz="2500" dirty="0" err="1" smtClean="0">
                <a:latin typeface="Times New Roman" panose="02020603050405020304" pitchFamily="18" charset="0"/>
                <a:cs typeface="Times New Roman" panose="02020603050405020304" pitchFamily="18" charset="0"/>
              </a:rPr>
              <a:t>Jaccard</a:t>
            </a: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similarity</a:t>
            </a:r>
            <a:r>
              <a:rPr lang="en-US" sz="2500" dirty="0">
                <a:latin typeface="Times New Roman" panose="02020603050405020304" pitchFamily="18" charset="0"/>
                <a:cs typeface="Times New Roman" panose="02020603050405020304" pitchFamily="18" charset="0"/>
              </a:rPr>
              <a:t>.</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3275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7130" y="348525"/>
            <a:ext cx="2826415" cy="646331"/>
          </a:xfrm>
          <a:prstGeom prst="rect">
            <a:avLst/>
          </a:prstGeom>
        </p:spPr>
        <p:txBody>
          <a:bodyPr wrap="none">
            <a:spAutoFit/>
          </a:bodyPr>
          <a:lstStyle/>
          <a:p>
            <a:r>
              <a:rPr lang="en-US" sz="3600" b="1" dirty="0" smtClean="0">
                <a:latin typeface="+mj-lt"/>
                <a:ea typeface="Verdana" pitchFamily="34" charset="0"/>
              </a:rPr>
              <a:t>ALGORITHM</a:t>
            </a:r>
            <a:endParaRPr lang="en-IN" sz="3600" dirty="0">
              <a:latin typeface="+mj-lt"/>
            </a:endParaRPr>
          </a:p>
        </p:txBody>
      </p:sp>
      <p:sp>
        <p:nvSpPr>
          <p:cNvPr id="3" name="Rectangle 2"/>
          <p:cNvSpPr/>
          <p:nvPr/>
        </p:nvSpPr>
        <p:spPr>
          <a:xfrm>
            <a:off x="1747130" y="994856"/>
            <a:ext cx="10234662" cy="5863144"/>
          </a:xfrm>
          <a:prstGeom prst="rect">
            <a:avLst/>
          </a:prstGeom>
        </p:spPr>
        <p:txBody>
          <a:bodyPr wrap="square">
            <a:spAutoFit/>
          </a:bodyPr>
          <a:lstStyle/>
          <a:p>
            <a:pPr marL="342900" indent="-342900">
              <a:buFont typeface="Wingdings" panose="05000000000000000000" pitchFamily="2" charset="2"/>
              <a:buChar char="§"/>
            </a:pPr>
            <a:r>
              <a:rPr lang="en-IN" sz="2500" b="1" dirty="0">
                <a:latin typeface="Times New Roman" panose="02020603050405020304" pitchFamily="18" charset="0"/>
                <a:cs typeface="Times New Roman" panose="02020603050405020304" pitchFamily="18" charset="0"/>
              </a:rPr>
              <a:t>Algorithm </a:t>
            </a:r>
            <a:r>
              <a:rPr lang="en-IN" sz="2500" b="1" dirty="0" smtClean="0">
                <a:latin typeface="Times New Roman" panose="02020603050405020304" pitchFamily="18" charset="0"/>
                <a:cs typeface="Times New Roman" panose="02020603050405020304" pitchFamily="18" charset="0"/>
              </a:rPr>
              <a:t>1:-  </a:t>
            </a:r>
            <a:r>
              <a:rPr lang="en-IN" sz="2500" b="1" dirty="0">
                <a:latin typeface="Times New Roman" panose="02020603050405020304" pitchFamily="18" charset="0"/>
                <a:cs typeface="Times New Roman" panose="02020603050405020304" pitchFamily="18" charset="0"/>
              </a:rPr>
              <a:t>Bloom-filter Sketch for </a:t>
            </a:r>
            <a:r>
              <a:rPr lang="en-IN" sz="2500" b="1" dirty="0" err="1">
                <a:latin typeface="Times New Roman" panose="02020603050405020304" pitchFamily="18" charset="0"/>
                <a:cs typeface="Times New Roman" panose="02020603050405020304" pitchFamily="18" charset="0"/>
              </a:rPr>
              <a:t>MinHash</a:t>
            </a:r>
            <a:endParaRPr lang="en-IN" sz="2500" b="1" dirty="0">
              <a:latin typeface="Times New Roman" panose="02020603050405020304" pitchFamily="18" charset="0"/>
              <a:cs typeface="Times New Roman" panose="02020603050405020304" pitchFamily="18" charset="0"/>
            </a:endParaRPr>
          </a:p>
          <a:p>
            <a:r>
              <a:rPr lang="en-US" sz="2500" b="1" dirty="0">
                <a:latin typeface="Times New Roman" panose="02020603050405020304" pitchFamily="18" charset="0"/>
                <a:cs typeface="Times New Roman" panose="02020603050405020304" pitchFamily="18" charset="0"/>
              </a:rPr>
              <a:t>Input: </a:t>
            </a:r>
            <a:r>
              <a:rPr lang="en-US" sz="2500" dirty="0">
                <a:latin typeface="Times New Roman" panose="02020603050405020304" pitchFamily="18" charset="0"/>
                <a:cs typeface="Times New Roman" panose="02020603050405020304" pitchFamily="18" charset="0"/>
              </a:rPr>
              <a:t>byte[] chunk: byte stream of a data chunk</a:t>
            </a:r>
          </a:p>
          <a:p>
            <a:r>
              <a:rPr lang="en-IN" sz="2500" b="1" dirty="0">
                <a:latin typeface="Times New Roman" panose="02020603050405020304" pitchFamily="18" charset="0"/>
                <a:cs typeface="Times New Roman" panose="02020603050405020304" pitchFamily="18" charset="0"/>
              </a:rPr>
              <a:t>Output: </a:t>
            </a:r>
            <a:r>
              <a:rPr lang="en-IN" sz="2500" dirty="0">
                <a:latin typeface="Times New Roman" panose="02020603050405020304" pitchFamily="18" charset="0"/>
                <a:cs typeface="Times New Roman" panose="02020603050405020304" pitchFamily="18" charset="0"/>
              </a:rPr>
              <a:t>byte[] signature</a:t>
            </a:r>
          </a:p>
          <a:p>
            <a:r>
              <a:rPr lang="en-IN" sz="2500" dirty="0">
                <a:latin typeface="Times New Roman" panose="02020603050405020304" pitchFamily="18" charset="0"/>
                <a:cs typeface="Times New Roman" panose="02020603050405020304" pitchFamily="18" charset="0"/>
              </a:rPr>
              <a:t>1: List&lt;byte[]&gt; shingles = </a:t>
            </a:r>
            <a:r>
              <a:rPr lang="en-IN" sz="2500" dirty="0" err="1">
                <a:latin typeface="Times New Roman" panose="02020603050405020304" pitchFamily="18" charset="0"/>
                <a:cs typeface="Times New Roman" panose="02020603050405020304" pitchFamily="18" charset="0"/>
              </a:rPr>
              <a:t>ByteSegment</a:t>
            </a:r>
            <a:r>
              <a:rPr lang="en-IN" sz="2500" dirty="0">
                <a:latin typeface="Times New Roman" panose="02020603050405020304" pitchFamily="18" charset="0"/>
                <a:cs typeface="Times New Roman" panose="02020603050405020304" pitchFamily="18" charset="0"/>
              </a:rPr>
              <a:t>(</a:t>
            </a:r>
            <a:r>
              <a:rPr lang="en-IN" sz="2500" dirty="0" err="1">
                <a:latin typeface="Times New Roman" panose="02020603050405020304" pitchFamily="18" charset="0"/>
                <a:cs typeface="Times New Roman" panose="02020603050405020304" pitchFamily="18" charset="0"/>
              </a:rPr>
              <a:t>chunk,size</a:t>
            </a:r>
            <a:r>
              <a:rPr lang="en-IN" sz="2500" dirty="0">
                <a:latin typeface="Times New Roman" panose="02020603050405020304" pitchFamily="18" charset="0"/>
                <a:cs typeface="Times New Roman" panose="02020603050405020304" pitchFamily="18" charset="0"/>
              </a:rPr>
              <a:t>);</a:t>
            </a:r>
          </a:p>
          <a:p>
            <a:r>
              <a:rPr lang="en-US" sz="2500" dirty="0">
                <a:latin typeface="Times New Roman" panose="02020603050405020304" pitchFamily="18" charset="0"/>
                <a:cs typeface="Times New Roman" panose="02020603050405020304" pitchFamily="18" charset="0"/>
              </a:rPr>
              <a:t>2: </a:t>
            </a:r>
            <a:r>
              <a:rPr lang="en-US" sz="2500" dirty="0" err="1">
                <a:latin typeface="Times New Roman" panose="02020603050405020304" pitchFamily="18" charset="0"/>
                <a:cs typeface="Times New Roman" panose="02020603050405020304" pitchFamily="18" charset="0"/>
              </a:rPr>
              <a:t>maxHeap</a:t>
            </a:r>
            <a:r>
              <a:rPr lang="en-US" sz="2500" dirty="0">
                <a:latin typeface="Times New Roman" panose="02020603050405020304" pitchFamily="18" charset="0"/>
                <a:cs typeface="Times New Roman" panose="02020603050405020304" pitchFamily="18" charset="0"/>
              </a:rPr>
              <a:t>   store k smallest values in a max heap</a:t>
            </a:r>
          </a:p>
          <a:p>
            <a:r>
              <a:rPr lang="en-US" sz="2500" dirty="0">
                <a:latin typeface="Times New Roman" panose="02020603050405020304" pitchFamily="18" charset="0"/>
                <a:cs typeface="Times New Roman" panose="02020603050405020304" pitchFamily="18" charset="0"/>
              </a:rPr>
              <a:t>3: </a:t>
            </a:r>
            <a:r>
              <a:rPr lang="en-US" sz="2500" b="1" dirty="0">
                <a:latin typeface="Times New Roman" panose="02020603050405020304" pitchFamily="18" charset="0"/>
                <a:cs typeface="Times New Roman" panose="02020603050405020304" pitchFamily="18" charset="0"/>
              </a:rPr>
              <a:t>for </a:t>
            </a:r>
            <a:r>
              <a:rPr lang="en-US" sz="2500" dirty="0">
                <a:latin typeface="Times New Roman" panose="02020603050405020304" pitchFamily="18" charset="0"/>
                <a:cs typeface="Times New Roman" panose="02020603050405020304" pitchFamily="18" charset="0"/>
              </a:rPr>
              <a:t>each shingle : shingles </a:t>
            </a:r>
            <a:r>
              <a:rPr lang="en-US" sz="2500" b="1" dirty="0">
                <a:latin typeface="Times New Roman" panose="02020603050405020304" pitchFamily="18" charset="0"/>
                <a:cs typeface="Times New Roman" panose="02020603050405020304" pitchFamily="18" charset="0"/>
              </a:rPr>
              <a:t>do</a:t>
            </a:r>
          </a:p>
          <a:p>
            <a:r>
              <a:rPr lang="en-IN" sz="2500" dirty="0">
                <a:latin typeface="Times New Roman" panose="02020603050405020304" pitchFamily="18" charset="0"/>
                <a:cs typeface="Times New Roman" panose="02020603050405020304" pitchFamily="18" charset="0"/>
              </a:rPr>
              <a:t>4: </a:t>
            </a:r>
            <a:r>
              <a:rPr lang="en-IN" sz="2500" dirty="0" err="1">
                <a:latin typeface="Times New Roman" panose="02020603050405020304" pitchFamily="18" charset="0"/>
                <a:cs typeface="Times New Roman" panose="02020603050405020304" pitchFamily="18" charset="0"/>
              </a:rPr>
              <a:t>fingerPrint</a:t>
            </a:r>
            <a:r>
              <a:rPr lang="en-IN" sz="2500" dirty="0">
                <a:latin typeface="Times New Roman" panose="02020603050405020304" pitchFamily="18" charset="0"/>
                <a:cs typeface="Times New Roman" panose="02020603050405020304" pitchFamily="18" charset="0"/>
              </a:rPr>
              <a:t> = </a:t>
            </a:r>
            <a:r>
              <a:rPr lang="en-IN" sz="2500" dirty="0" err="1">
                <a:latin typeface="Times New Roman" panose="02020603050405020304" pitchFamily="18" charset="0"/>
                <a:cs typeface="Times New Roman" panose="02020603050405020304" pitchFamily="18" charset="0"/>
              </a:rPr>
              <a:t>hashFunction</a:t>
            </a:r>
            <a:r>
              <a:rPr lang="en-IN" sz="2500" dirty="0">
                <a:latin typeface="Times New Roman" panose="02020603050405020304" pitchFamily="18" charset="0"/>
                <a:cs typeface="Times New Roman" panose="02020603050405020304" pitchFamily="18" charset="0"/>
              </a:rPr>
              <a:t>(shingle);</a:t>
            </a:r>
          </a:p>
          <a:p>
            <a:r>
              <a:rPr lang="en-IN" sz="2500" dirty="0">
                <a:latin typeface="Times New Roman" panose="02020603050405020304" pitchFamily="18" charset="0"/>
                <a:cs typeface="Times New Roman" panose="02020603050405020304" pitchFamily="18" charset="0"/>
              </a:rPr>
              <a:t>5: </a:t>
            </a:r>
            <a:r>
              <a:rPr lang="en-IN" sz="2500" dirty="0" err="1">
                <a:latin typeface="Times New Roman" panose="02020603050405020304" pitchFamily="18" charset="0"/>
                <a:cs typeface="Times New Roman" panose="02020603050405020304" pitchFamily="18" charset="0"/>
              </a:rPr>
              <a:t>maxHeap</a:t>
            </a:r>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fingerPrint</a:t>
            </a:r>
            <a:endParaRPr lang="en-IN" sz="2500" dirty="0">
              <a:latin typeface="Times New Roman" panose="02020603050405020304" pitchFamily="18" charset="0"/>
              <a:cs typeface="Times New Roman" panose="02020603050405020304" pitchFamily="18" charset="0"/>
            </a:endParaRPr>
          </a:p>
          <a:p>
            <a:r>
              <a:rPr lang="en-IN" sz="2500" dirty="0">
                <a:latin typeface="Times New Roman" panose="02020603050405020304" pitchFamily="18" charset="0"/>
                <a:cs typeface="Times New Roman" panose="02020603050405020304" pitchFamily="18" charset="0"/>
              </a:rPr>
              <a:t>6: </a:t>
            </a:r>
            <a:r>
              <a:rPr lang="en-IN" sz="2500" b="1" dirty="0">
                <a:latin typeface="Times New Roman" panose="02020603050405020304" pitchFamily="18" charset="0"/>
                <a:cs typeface="Times New Roman" panose="02020603050405020304" pitchFamily="18" charset="0"/>
              </a:rPr>
              <a:t>end for</a:t>
            </a:r>
          </a:p>
          <a:p>
            <a:r>
              <a:rPr lang="en-US" sz="2500" dirty="0">
                <a:latin typeface="Times New Roman" panose="02020603050405020304" pitchFamily="18" charset="0"/>
                <a:cs typeface="Times New Roman" panose="02020603050405020304" pitchFamily="18" charset="0"/>
              </a:rPr>
              <a:t>7: </a:t>
            </a:r>
            <a:r>
              <a:rPr lang="en-US" sz="2500" dirty="0" err="1">
                <a:latin typeface="Times New Roman" panose="02020603050405020304" pitchFamily="18" charset="0"/>
                <a:cs typeface="Times New Roman" panose="02020603050405020304" pitchFamily="18" charset="0"/>
              </a:rPr>
              <a:t>BloomFilter</a:t>
            </a:r>
            <a:r>
              <a:rPr lang="en-US" sz="2500" dirty="0">
                <a:latin typeface="Times New Roman" panose="02020603050405020304" pitchFamily="18" charset="0"/>
                <a:cs typeface="Times New Roman" panose="02020603050405020304" pitchFamily="18" charset="0"/>
              </a:rPr>
              <a:t> bf; //implement with a single hash function</a:t>
            </a:r>
          </a:p>
          <a:p>
            <a:r>
              <a:rPr lang="en-US" sz="2500" dirty="0">
                <a:latin typeface="Times New Roman" panose="02020603050405020304" pitchFamily="18" charset="0"/>
                <a:cs typeface="Times New Roman" panose="02020603050405020304" pitchFamily="18" charset="0"/>
              </a:rPr>
              <a:t>8: </a:t>
            </a:r>
            <a:r>
              <a:rPr lang="en-US" sz="2500" b="1" dirty="0">
                <a:latin typeface="Times New Roman" panose="02020603050405020304" pitchFamily="18" charset="0"/>
                <a:cs typeface="Times New Roman" panose="02020603050405020304" pitchFamily="18" charset="0"/>
              </a:rPr>
              <a:t>for </a:t>
            </a:r>
            <a:r>
              <a:rPr lang="en-US" sz="2500" dirty="0">
                <a:latin typeface="Times New Roman" panose="02020603050405020304" pitchFamily="18" charset="0"/>
                <a:cs typeface="Times New Roman" panose="02020603050405020304" pitchFamily="18" charset="0"/>
              </a:rPr>
              <a:t>each </a:t>
            </a:r>
            <a:r>
              <a:rPr lang="en-US" sz="2500" dirty="0" err="1">
                <a:latin typeface="Times New Roman" panose="02020603050405020304" pitchFamily="18" charset="0"/>
                <a:cs typeface="Times New Roman" panose="02020603050405020304" pitchFamily="18" charset="0"/>
              </a:rPr>
              <a:t>fingerPrint</a:t>
            </a:r>
            <a:r>
              <a:rPr lang="en-US" sz="2500" dirty="0">
                <a:latin typeface="Times New Roman" panose="02020603050405020304" pitchFamily="18" charset="0"/>
                <a:cs typeface="Times New Roman" panose="02020603050405020304" pitchFamily="18" charset="0"/>
              </a:rPr>
              <a:t> : </a:t>
            </a:r>
            <a:r>
              <a:rPr lang="en-US" sz="2500" dirty="0" err="1">
                <a:latin typeface="Times New Roman" panose="02020603050405020304" pitchFamily="18" charset="0"/>
                <a:cs typeface="Times New Roman" panose="02020603050405020304" pitchFamily="18" charset="0"/>
              </a:rPr>
              <a:t>maxHeap</a:t>
            </a:r>
            <a:r>
              <a:rPr lang="en-US" sz="2500" dirty="0">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rPr>
              <a:t>do</a:t>
            </a:r>
          </a:p>
          <a:p>
            <a:r>
              <a:rPr lang="en-IN" sz="2500" dirty="0">
                <a:latin typeface="Times New Roman" panose="02020603050405020304" pitchFamily="18" charset="0"/>
                <a:cs typeface="Times New Roman" panose="02020603050405020304" pitchFamily="18" charset="0"/>
              </a:rPr>
              <a:t>9: </a:t>
            </a:r>
            <a:r>
              <a:rPr lang="en-IN" sz="2500" dirty="0" err="1">
                <a:latin typeface="Times New Roman" panose="02020603050405020304" pitchFamily="18" charset="0"/>
                <a:cs typeface="Times New Roman" panose="02020603050405020304" pitchFamily="18" charset="0"/>
              </a:rPr>
              <a:t>bf.add</a:t>
            </a:r>
            <a:r>
              <a:rPr lang="en-IN" sz="2500" dirty="0">
                <a:latin typeface="Times New Roman" panose="02020603050405020304" pitchFamily="18" charset="0"/>
                <a:cs typeface="Times New Roman" panose="02020603050405020304" pitchFamily="18" charset="0"/>
              </a:rPr>
              <a:t>(</a:t>
            </a:r>
            <a:r>
              <a:rPr lang="en-IN" sz="2500" dirty="0" err="1">
                <a:latin typeface="Times New Roman" panose="02020603050405020304" pitchFamily="18" charset="0"/>
                <a:cs typeface="Times New Roman" panose="02020603050405020304" pitchFamily="18" charset="0"/>
              </a:rPr>
              <a:t>fingerPrint</a:t>
            </a:r>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10: </a:t>
            </a:r>
            <a:r>
              <a:rPr lang="en-IN" sz="2500" b="1" dirty="0">
                <a:latin typeface="Times New Roman" panose="02020603050405020304" pitchFamily="18" charset="0"/>
                <a:cs typeface="Times New Roman" panose="02020603050405020304" pitchFamily="18" charset="0"/>
              </a:rPr>
              <a:t>end for</a:t>
            </a:r>
          </a:p>
          <a:p>
            <a:r>
              <a:rPr lang="en-IN" sz="2500" dirty="0">
                <a:latin typeface="Times New Roman" panose="02020603050405020304" pitchFamily="18" charset="0"/>
                <a:cs typeface="Times New Roman" panose="02020603050405020304" pitchFamily="18" charset="0"/>
              </a:rPr>
              <a:t>11: byte[] signature = </a:t>
            </a:r>
            <a:r>
              <a:rPr lang="en-IN" sz="2500" dirty="0" err="1">
                <a:latin typeface="Times New Roman" panose="02020603050405020304" pitchFamily="18" charset="0"/>
                <a:cs typeface="Times New Roman" panose="02020603050405020304" pitchFamily="18" charset="0"/>
              </a:rPr>
              <a:t>bf.toByteArray</a:t>
            </a:r>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12: </a:t>
            </a:r>
            <a:r>
              <a:rPr lang="en-IN" sz="2500" b="1" dirty="0">
                <a:latin typeface="Times New Roman" panose="02020603050405020304" pitchFamily="18" charset="0"/>
                <a:cs typeface="Times New Roman" panose="02020603050405020304" pitchFamily="18" charset="0"/>
              </a:rPr>
              <a:t>return </a:t>
            </a:r>
            <a:r>
              <a:rPr lang="en-IN" sz="2500" dirty="0">
                <a:latin typeface="Times New Roman" panose="02020603050405020304" pitchFamily="18" charset="0"/>
                <a:cs typeface="Times New Roman" panose="02020603050405020304" pitchFamily="18" charset="0"/>
              </a:rPr>
              <a:t>signature</a:t>
            </a:r>
          </a:p>
        </p:txBody>
      </p:sp>
    </p:spTree>
    <p:extLst>
      <p:ext uri="{BB962C8B-B14F-4D97-AF65-F5344CB8AC3E}">
        <p14:creationId xmlns:p14="http://schemas.microsoft.com/office/powerpoint/2010/main" val="1354806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2"/>
              <p:cNvSpPr/>
              <p:nvPr/>
            </p:nvSpPr>
            <p:spPr>
              <a:xfrm>
                <a:off x="1545021" y="289875"/>
                <a:ext cx="11256578" cy="6678751"/>
              </a:xfrm>
              <a:prstGeom prst="rect">
                <a:avLst/>
              </a:prstGeom>
            </p:spPr>
            <p:txBody>
              <a:bodyPr wrap="square">
                <a:spAutoFit/>
              </a:bodyPr>
              <a:lstStyle/>
              <a:p>
                <a:pPr marL="342900" indent="-342900">
                  <a:buFont typeface="Wingdings" panose="05000000000000000000" pitchFamily="2" charset="2"/>
                  <a:buChar char="§"/>
                </a:pPr>
                <a:r>
                  <a:rPr lang="en-US" sz="2500" b="1" dirty="0" smtClean="0">
                    <a:latin typeface="Times New Roman" panose="02020603050405020304" pitchFamily="18" charset="0"/>
                    <a:cs typeface="Times New Roman" panose="02020603050405020304" pitchFamily="18" charset="0"/>
                  </a:rPr>
                  <a:t>Algorithm </a:t>
                </a:r>
                <a:r>
                  <a:rPr lang="en-US" sz="2500" b="1" dirty="0" smtClean="0">
                    <a:latin typeface="Times New Roman" panose="02020603050405020304" pitchFamily="18" charset="0"/>
                    <a:cs typeface="Times New Roman" panose="02020603050405020304" pitchFamily="18" charset="0"/>
                  </a:rPr>
                  <a:t>2:- </a:t>
                </a:r>
                <a:r>
                  <a:rPr lang="en-US" sz="2500" b="1" dirty="0">
                    <a:latin typeface="Times New Roman" panose="02020603050405020304" pitchFamily="18" charset="0"/>
                    <a:cs typeface="Times New Roman" panose="02020603050405020304" pitchFamily="18" charset="0"/>
                  </a:rPr>
                  <a:t>Generating Storage Plan based on Clustering</a:t>
                </a:r>
              </a:p>
              <a:p>
                <a:r>
                  <a:rPr lang="en-US" sz="2500" b="1" dirty="0">
                    <a:latin typeface="Times New Roman" panose="02020603050405020304" pitchFamily="18" charset="0"/>
                    <a:cs typeface="Times New Roman" panose="02020603050405020304" pitchFamily="18" charset="0"/>
                  </a:rPr>
                  <a:t>Input: </a:t>
                </a:r>
                <a:r>
                  <a:rPr lang="en-US" sz="2500" dirty="0">
                    <a:latin typeface="Times New Roman" panose="02020603050405020304" pitchFamily="18" charset="0"/>
                    <a:cs typeface="Times New Roman" panose="02020603050405020304" pitchFamily="18" charset="0"/>
                  </a:rPr>
                  <a:t>N : a set of data nodes, S : a set of CSPs</a:t>
                </a:r>
              </a:p>
              <a:p>
                <a:r>
                  <a:rPr lang="en-IN" sz="2500" b="1" dirty="0">
                    <a:latin typeface="Times New Roman" panose="02020603050405020304" pitchFamily="18" charset="0"/>
                    <a:cs typeface="Times New Roman" panose="02020603050405020304" pitchFamily="18" charset="0"/>
                  </a:rPr>
                  <a:t>Output: </a:t>
                </a:r>
                <a:r>
                  <a:rPr lang="en-IN" sz="2500" dirty="0">
                    <a:latin typeface="Times New Roman" panose="02020603050405020304" pitchFamily="18" charset="0"/>
                    <a:cs typeface="Times New Roman" panose="02020603050405020304" pitchFamily="18" charset="0"/>
                  </a:rPr>
                  <a:t>map 2Mstorage plan</a:t>
                </a:r>
              </a:p>
              <a:p>
                <a:r>
                  <a:rPr lang="en-US" sz="2500" dirty="0">
                    <a:latin typeface="Times New Roman" panose="02020603050405020304" pitchFamily="18" charset="0"/>
                    <a:cs typeface="Times New Roman" panose="02020603050405020304" pitchFamily="18" charset="0"/>
                  </a:rPr>
                  <a:t>1: Build </a:t>
                </a:r>
                <a:r>
                  <a:rPr lang="en-US" sz="2500" dirty="0" err="1">
                    <a:latin typeface="Times New Roman" panose="02020603050405020304" pitchFamily="18" charset="0"/>
                    <a:cs typeface="Times New Roman" panose="02020603050405020304" pitchFamily="18" charset="0"/>
                  </a:rPr>
                  <a:t>ClusterIndex</a:t>
                </a:r>
                <a:r>
                  <a:rPr lang="en-US" sz="2500" dirty="0">
                    <a:latin typeface="Times New Roman" panose="02020603050405020304" pitchFamily="18" charset="0"/>
                    <a:cs typeface="Times New Roman" panose="02020603050405020304" pitchFamily="18" charset="0"/>
                  </a:rPr>
                  <a:t> for all centroids</a:t>
                </a:r>
              </a:p>
              <a:p>
                <a:r>
                  <a:rPr lang="en-US" sz="2500" dirty="0">
                    <a:latin typeface="Times New Roman" panose="02020603050405020304" pitchFamily="18" charset="0"/>
                    <a:cs typeface="Times New Roman" panose="02020603050405020304" pitchFamily="18" charset="0"/>
                  </a:rPr>
                  <a:t>2: </a:t>
                </a:r>
                <a:r>
                  <a:rPr lang="en-US" sz="2500" b="1" dirty="0">
                    <a:latin typeface="Times New Roman" panose="02020603050405020304" pitchFamily="18" charset="0"/>
                    <a:cs typeface="Times New Roman" panose="02020603050405020304" pitchFamily="18" charset="0"/>
                  </a:rPr>
                  <a:t>for </a:t>
                </a:r>
                <a:r>
                  <a:rPr lang="en-US" sz="2500" dirty="0">
                    <a:latin typeface="Times New Roman" panose="02020603050405020304" pitchFamily="18" charset="0"/>
                    <a:cs typeface="Times New Roman" panose="02020603050405020304" pitchFamily="18" charset="0"/>
                  </a:rPr>
                  <a:t>each x : N </a:t>
                </a:r>
                <a:r>
                  <a:rPr lang="en-US" sz="2500" b="1" dirty="0">
                    <a:latin typeface="Times New Roman" panose="02020603050405020304" pitchFamily="18" charset="0"/>
                    <a:cs typeface="Times New Roman" panose="02020603050405020304" pitchFamily="18" charset="0"/>
                  </a:rPr>
                  <a:t>do</a:t>
                </a:r>
              </a:p>
              <a:p>
                <a:r>
                  <a:rPr lang="en-US" sz="2500" dirty="0">
                    <a:latin typeface="Times New Roman" panose="02020603050405020304" pitchFamily="18" charset="0"/>
                    <a:cs typeface="Times New Roman" panose="02020603050405020304" pitchFamily="18" charset="0"/>
                  </a:rPr>
                  <a:t>3: </a:t>
                </a:r>
                <a:r>
                  <a:rPr lang="en-US" sz="2500" b="1" dirty="0">
                    <a:latin typeface="Times New Roman" panose="02020603050405020304" pitchFamily="18" charset="0"/>
                    <a:cs typeface="Times New Roman" panose="02020603050405020304" pitchFamily="18" charset="0"/>
                  </a:rPr>
                  <a:t>for </a:t>
                </a:r>
                <a:r>
                  <a:rPr lang="en-US" sz="2500" dirty="0">
                    <a:latin typeface="Times New Roman" panose="02020603050405020304" pitchFamily="18" charset="0"/>
                    <a:cs typeface="Times New Roman" panose="02020603050405020304" pitchFamily="18" charset="0"/>
                  </a:rPr>
                  <a:t>each s : S </a:t>
                </a:r>
                <a:r>
                  <a:rPr lang="en-US" sz="2500" b="1" dirty="0">
                    <a:latin typeface="Times New Roman" panose="02020603050405020304" pitchFamily="18" charset="0"/>
                    <a:cs typeface="Times New Roman" panose="02020603050405020304" pitchFamily="18" charset="0"/>
                  </a:rPr>
                  <a:t>do</a:t>
                </a:r>
              </a:p>
              <a:p>
                <a:r>
                  <a:rPr lang="en-US" sz="2500" dirty="0">
                    <a:latin typeface="Times New Roman" panose="02020603050405020304" pitchFamily="18" charset="0"/>
                    <a:cs typeface="Times New Roman" panose="02020603050405020304" pitchFamily="18" charset="0"/>
                  </a:rPr>
                  <a:t>4: c = </a:t>
                </a:r>
                <a:r>
                  <a:rPr lang="en-US" sz="2500" b="1" dirty="0" err="1">
                    <a:latin typeface="Times New Roman" panose="02020603050405020304" pitchFamily="18" charset="0"/>
                    <a:cs typeface="Times New Roman" panose="02020603050405020304" pitchFamily="18" charset="0"/>
                  </a:rPr>
                  <a:t>getCandidateSet</a:t>
                </a:r>
                <a:r>
                  <a:rPr lang="en-US" sz="2500" dirty="0">
                    <a:latin typeface="Times New Roman" panose="02020603050405020304" pitchFamily="18" charset="0"/>
                    <a:cs typeface="Times New Roman" panose="02020603050405020304" pitchFamily="18" charset="0"/>
                  </a:rPr>
                  <a:t>(x, s) //pruning</a:t>
                </a:r>
              </a:p>
              <a:p>
                <a:r>
                  <a:rPr lang="en-IN" sz="2500" dirty="0" smtClean="0">
                    <a:latin typeface="Times New Roman" panose="02020603050405020304" pitchFamily="18" charset="0"/>
                    <a:cs typeface="Times New Roman" panose="02020603050405020304" pitchFamily="18" charset="0"/>
                  </a:rPr>
                  <a:t>5: </a:t>
                </a:r>
                <a:r>
                  <a:rPr lang="en-IN" sz="2500" b="1" dirty="0">
                    <a:latin typeface="Times New Roman" panose="02020603050405020304" pitchFamily="18" charset="0"/>
                    <a:cs typeface="Times New Roman" panose="02020603050405020304" pitchFamily="18" charset="0"/>
                  </a:rPr>
                  <a:t>end </a:t>
                </a:r>
                <a:r>
                  <a:rPr lang="en-IN" sz="2500" b="1" dirty="0" smtClean="0">
                    <a:latin typeface="Times New Roman" panose="02020603050405020304" pitchFamily="18" charset="0"/>
                    <a:cs typeface="Times New Roman" panose="02020603050405020304" pitchFamily="18" charset="0"/>
                  </a:rPr>
                  <a:t>for</a:t>
                </a:r>
              </a:p>
              <a:p>
                <a:r>
                  <a:rPr lang="en-US" sz="2500" dirty="0" smtClean="0">
                    <a:latin typeface="Times New Roman" panose="02020603050405020304" pitchFamily="18" charset="0"/>
                    <a:cs typeface="Times New Roman" panose="02020603050405020304" pitchFamily="18" charset="0"/>
                  </a:rPr>
                  <a:t>6: loss </a:t>
                </a:r>
                <a:r>
                  <a:rPr lang="en-US" sz="2500" dirty="0" smtClean="0">
                    <a:latin typeface="Times New Roman" panose="02020603050405020304" pitchFamily="18" charset="0"/>
                    <a:cs typeface="Times New Roman" panose="02020603050405020304" pitchFamily="18" charset="0"/>
                    <a:sym typeface="Wingdings" panose="05000000000000000000" pitchFamily="2" charset="2"/>
                  </a:rPr>
                  <a:t> </a:t>
                </a:r>
                <a14:m>
                  <m:oMath xmlns:m="http://schemas.openxmlformats.org/officeDocument/2006/math">
                    <m:r>
                      <a:rPr lang="en-US" sz="2500" b="0" i="1" smtClean="0">
                        <a:latin typeface="Cambria Math" panose="02040503050406030204" pitchFamily="18" charset="0"/>
                        <a:cs typeface="Times New Roman" panose="02020603050405020304" pitchFamily="18" charset="0"/>
                        <a:sym typeface="Wingdings" panose="05000000000000000000" pitchFamily="2" charset="2"/>
                      </a:rPr>
                      <m:t>1/|</m:t>
                    </m:r>
                    <m:r>
                      <a:rPr lang="en-US" sz="2500" b="0" i="1" smtClean="0">
                        <a:latin typeface="Cambria Math" panose="02040503050406030204" pitchFamily="18" charset="0"/>
                        <a:cs typeface="Times New Roman" panose="02020603050405020304" pitchFamily="18" charset="0"/>
                        <a:sym typeface="Wingdings" panose="05000000000000000000" pitchFamily="2" charset="2"/>
                      </a:rPr>
                      <m:t>𝐶</m:t>
                    </m:r>
                    <m:r>
                      <a:rPr lang="en-US" sz="2500" b="0" i="1" smtClean="0">
                        <a:latin typeface="Cambria Math" panose="02040503050406030204" pitchFamily="18" charset="0"/>
                        <a:cs typeface="Times New Roman" panose="02020603050405020304" pitchFamily="18" charset="0"/>
                        <a:sym typeface="Wingdings" panose="05000000000000000000" pitchFamily="2" charset="2"/>
                      </a:rPr>
                      <m:t>|</m:t>
                    </m:r>
                  </m:oMath>
                </a14:m>
                <a:r>
                  <a:rPr lang="en-IN" sz="2500" dirty="0" smtClean="0">
                    <a:latin typeface="Times New Roman" panose="02020603050405020304" pitchFamily="18" charset="0"/>
                    <a:cs typeface="Times New Roman" panose="02020603050405020304" pitchFamily="18" charset="0"/>
                  </a:rPr>
                  <a:t>∑ </a:t>
                </a:r>
                <a:r>
                  <a:rPr lang="en-IN" sz="2500" dirty="0">
                    <a:latin typeface="Times New Roman" panose="02020603050405020304" pitchFamily="18" charset="0"/>
                    <a:cs typeface="Times New Roman" panose="02020603050405020304" pitchFamily="18" charset="0"/>
                  </a:rPr>
                  <a:t>£</a:t>
                </a:r>
                <a:r>
                  <a:rPr lang="en-IN" sz="2000" dirty="0" smtClean="0">
                    <a:latin typeface="Times New Roman" panose="02020603050405020304" pitchFamily="18" charset="0"/>
                    <a:cs typeface="Times New Roman" panose="02020603050405020304" pitchFamily="18" charset="0"/>
                  </a:rPr>
                  <a:t>p</a:t>
                </a:r>
                <a:r>
                  <a:rPr lang="en-IN" sz="2500" dirty="0" smtClean="0">
                    <a:latin typeface="Times New Roman" panose="02020603050405020304" pitchFamily="18" charset="0"/>
                    <a:cs typeface="Times New Roman" panose="02020603050405020304" pitchFamily="18" charset="0"/>
                  </a:rPr>
                  <a:t>(</a:t>
                </a:r>
                <a:r>
                  <a:rPr lang="en-IN" sz="2500" dirty="0" err="1" smtClean="0">
                    <a:latin typeface="Times New Roman" panose="02020603050405020304" pitchFamily="18" charset="0"/>
                    <a:cs typeface="Times New Roman" panose="02020603050405020304" pitchFamily="18" charset="0"/>
                  </a:rPr>
                  <a:t>x,y</a:t>
                </a:r>
                <a:r>
                  <a:rPr lang="en-IN" sz="2500" dirty="0" smtClean="0">
                    <a:latin typeface="Times New Roman" panose="02020603050405020304" pitchFamily="18" charset="0"/>
                    <a:cs typeface="Times New Roman" panose="02020603050405020304" pitchFamily="18" charset="0"/>
                  </a:rPr>
                  <a:t>)</a:t>
                </a:r>
              </a:p>
              <a:p>
                <a:r>
                  <a:rPr lang="en-US" sz="2500" dirty="0" smtClean="0">
                    <a:latin typeface="Times New Roman" panose="02020603050405020304" pitchFamily="18" charset="0"/>
                    <a:cs typeface="Times New Roman" panose="02020603050405020304" pitchFamily="18" charset="0"/>
                  </a:rPr>
                  <a:t>7</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min_loss</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find s with minimal loss</a:t>
                </a:r>
              </a:p>
              <a:p>
                <a:r>
                  <a:rPr lang="en-US" sz="2500" dirty="0">
                    <a:latin typeface="Times New Roman" panose="02020603050405020304" pitchFamily="18" charset="0"/>
                    <a:cs typeface="Times New Roman" panose="02020603050405020304" pitchFamily="18" charset="0"/>
                  </a:rPr>
                  <a:t>8: </a:t>
                </a:r>
                <a:r>
                  <a:rPr lang="en-US" sz="2500" b="1" dirty="0">
                    <a:latin typeface="Times New Roman" panose="02020603050405020304" pitchFamily="18" charset="0"/>
                    <a:cs typeface="Times New Roman" panose="02020603050405020304" pitchFamily="18" charset="0"/>
                  </a:rPr>
                  <a:t>if </a:t>
                </a:r>
                <a:r>
                  <a:rPr lang="en-US" sz="2500" dirty="0" err="1" smtClean="0">
                    <a:latin typeface="Times New Roman" panose="02020603050405020304" pitchFamily="18" charset="0"/>
                    <a:cs typeface="Times New Roman" panose="02020603050405020304" pitchFamily="18" charset="0"/>
                  </a:rPr>
                  <a:t>min_loss</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&gt; threshold </a:t>
                </a:r>
                <a:r>
                  <a:rPr lang="en-US" sz="2500" b="1" dirty="0">
                    <a:latin typeface="Times New Roman" panose="02020603050405020304" pitchFamily="18" charset="0"/>
                    <a:cs typeface="Times New Roman" panose="02020603050405020304" pitchFamily="18" charset="0"/>
                  </a:rPr>
                  <a:t>then</a:t>
                </a:r>
              </a:p>
              <a:p>
                <a:r>
                  <a:rPr lang="en-US" sz="2500" dirty="0">
                    <a:latin typeface="Times New Roman" panose="02020603050405020304" pitchFamily="18" charset="0"/>
                    <a:cs typeface="Times New Roman" panose="02020603050405020304" pitchFamily="18" charset="0"/>
                  </a:rPr>
                  <a:t>9: assign x based on weights of CSPs</a:t>
                </a:r>
              </a:p>
              <a:p>
                <a:r>
                  <a:rPr lang="en-US" sz="2500" dirty="0">
                    <a:latin typeface="Times New Roman" panose="02020603050405020304" pitchFamily="18" charset="0"/>
                    <a:cs typeface="Times New Roman" panose="02020603050405020304" pitchFamily="18" charset="0"/>
                  </a:rPr>
                  <a:t>10: add x as a centroid and build </a:t>
                </a:r>
                <a:r>
                  <a:rPr lang="en-US" sz="2500" dirty="0" err="1">
                    <a:latin typeface="Times New Roman" panose="02020603050405020304" pitchFamily="18" charset="0"/>
                    <a:cs typeface="Times New Roman" panose="02020603050405020304" pitchFamily="18" charset="0"/>
                  </a:rPr>
                  <a:t>ClusterIndex</a:t>
                </a:r>
                <a:r>
                  <a:rPr lang="en-US" sz="2500" dirty="0">
                    <a:latin typeface="Times New Roman" panose="02020603050405020304" pitchFamily="18" charset="0"/>
                    <a:cs typeface="Times New Roman" panose="02020603050405020304" pitchFamily="18" charset="0"/>
                  </a:rPr>
                  <a:t> for x</a:t>
                </a:r>
              </a:p>
              <a:p>
                <a:r>
                  <a:rPr lang="en-IN" sz="2500" dirty="0">
                    <a:latin typeface="Times New Roman" panose="02020603050405020304" pitchFamily="18" charset="0"/>
                    <a:cs typeface="Times New Roman" panose="02020603050405020304" pitchFamily="18" charset="0"/>
                  </a:rPr>
                  <a:t>11: </a:t>
                </a:r>
                <a:r>
                  <a:rPr lang="en-IN" sz="2500" b="1" dirty="0">
                    <a:latin typeface="Times New Roman" panose="02020603050405020304" pitchFamily="18" charset="0"/>
                    <a:cs typeface="Times New Roman" panose="02020603050405020304" pitchFamily="18" charset="0"/>
                  </a:rPr>
                  <a:t>end if</a:t>
                </a:r>
              </a:p>
              <a:p>
                <a:r>
                  <a:rPr lang="en-IN" sz="2500" dirty="0">
                    <a:latin typeface="Times New Roman" panose="02020603050405020304" pitchFamily="18" charset="0"/>
                    <a:cs typeface="Times New Roman" panose="02020603050405020304" pitchFamily="18" charset="0"/>
                  </a:rPr>
                  <a:t>12: </a:t>
                </a:r>
                <a:r>
                  <a:rPr lang="en-IN" sz="2500" dirty="0" err="1">
                    <a:latin typeface="Times New Roman" panose="02020603050405020304" pitchFamily="18" charset="0"/>
                    <a:cs typeface="Times New Roman" panose="02020603050405020304" pitchFamily="18" charset="0"/>
                  </a:rPr>
                  <a:t>map.put</a:t>
                </a:r>
                <a:r>
                  <a:rPr lang="en-IN" sz="2500" dirty="0">
                    <a:latin typeface="Times New Roman" panose="02020603050405020304" pitchFamily="18" charset="0"/>
                    <a:cs typeface="Times New Roman" panose="02020603050405020304" pitchFamily="18" charset="0"/>
                  </a:rPr>
                  <a:t>(</a:t>
                </a:r>
                <a:r>
                  <a:rPr lang="en-IN" sz="2500" dirty="0" err="1">
                    <a:latin typeface="Times New Roman" panose="02020603050405020304" pitchFamily="18" charset="0"/>
                    <a:cs typeface="Times New Roman" panose="02020603050405020304" pitchFamily="18" charset="0"/>
                  </a:rPr>
                  <a:t>x,s</a:t>
                </a:r>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13: </a:t>
                </a:r>
                <a:r>
                  <a:rPr lang="en-IN" sz="2500" b="1" dirty="0">
                    <a:latin typeface="Times New Roman" panose="02020603050405020304" pitchFamily="18" charset="0"/>
                    <a:cs typeface="Times New Roman" panose="02020603050405020304" pitchFamily="18" charset="0"/>
                  </a:rPr>
                  <a:t>end for</a:t>
                </a:r>
              </a:p>
              <a:p>
                <a:r>
                  <a:rPr lang="en-IN" sz="2500" dirty="0">
                    <a:latin typeface="Times New Roman" panose="02020603050405020304" pitchFamily="18" charset="0"/>
                    <a:cs typeface="Times New Roman" panose="02020603050405020304" pitchFamily="18" charset="0"/>
                  </a:rPr>
                  <a:t>14: </a:t>
                </a:r>
                <a:r>
                  <a:rPr lang="en-IN" sz="2500" b="1" dirty="0">
                    <a:latin typeface="Times New Roman" panose="02020603050405020304" pitchFamily="18" charset="0"/>
                    <a:cs typeface="Times New Roman" panose="02020603050405020304" pitchFamily="18" charset="0"/>
                  </a:rPr>
                  <a:t>return </a:t>
                </a:r>
                <a:r>
                  <a:rPr lang="en-IN" sz="2500" dirty="0">
                    <a:latin typeface="Times New Roman" panose="02020603050405020304" pitchFamily="18" charset="0"/>
                    <a:cs typeface="Times New Roman" panose="02020603050405020304" pitchFamily="18" charset="0"/>
                  </a:rPr>
                  <a:t>map</a:t>
                </a:r>
              </a:p>
            </p:txBody>
          </p:sp>
        </mc:Choice>
        <mc:Fallback>
          <p:sp>
            <p:nvSpPr>
              <p:cNvPr id="3" name="Rectangle 2"/>
              <p:cNvSpPr>
                <a:spLocks noRot="1" noChangeAspect="1" noMove="1" noResize="1" noEditPoints="1" noAdjustHandles="1" noChangeArrowheads="1" noChangeShapeType="1" noTextEdit="1"/>
              </p:cNvSpPr>
              <p:nvPr/>
            </p:nvSpPr>
            <p:spPr>
              <a:xfrm>
                <a:off x="1545021" y="289875"/>
                <a:ext cx="11256578" cy="6678751"/>
              </a:xfrm>
              <a:prstGeom prst="rect">
                <a:avLst/>
              </a:prstGeom>
              <a:blipFill rotWithShape="0">
                <a:blip r:embed="rId2"/>
                <a:stretch>
                  <a:fillRect l="-866" t="-822" b="-548"/>
                </a:stretch>
              </a:blipFill>
            </p:spPr>
            <p:txBody>
              <a:bodyPr/>
              <a:lstStyle/>
              <a:p>
                <a:r>
                  <a:rPr lang="en-IN">
                    <a:noFill/>
                  </a:rPr>
                  <a:t> </a:t>
                </a:r>
              </a:p>
            </p:txBody>
          </p:sp>
        </mc:Fallback>
      </mc:AlternateContent>
    </p:spTree>
    <p:extLst>
      <p:ext uri="{BB962C8B-B14F-4D97-AF65-F5344CB8AC3E}">
        <p14:creationId xmlns:p14="http://schemas.microsoft.com/office/powerpoint/2010/main" val="1806870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10714311" y="5775063"/>
            <a:ext cx="872490" cy="554990"/>
          </a:xfrm>
          <a:prstGeom prst="rect">
            <a:avLst/>
          </a:prstGeom>
          <a:no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Meta Data Server</a:t>
            </a:r>
          </a:p>
        </p:txBody>
      </p:sp>
      <p:grpSp>
        <p:nvGrpSpPr>
          <p:cNvPr id="3" name="Group 2"/>
          <p:cNvGrpSpPr>
            <a:grpSpLocks/>
          </p:cNvGrpSpPr>
          <p:nvPr/>
        </p:nvGrpSpPr>
        <p:grpSpPr bwMode="auto">
          <a:xfrm>
            <a:off x="10558101" y="1582158"/>
            <a:ext cx="1083310" cy="1229995"/>
            <a:chOff x="10079" y="3815"/>
            <a:chExt cx="1706" cy="1937"/>
          </a:xfrm>
          <a:noFill/>
        </p:grpSpPr>
        <p:grpSp>
          <p:nvGrpSpPr>
            <p:cNvPr id="4" name="Group 3"/>
            <p:cNvGrpSpPr>
              <a:grpSpLocks/>
            </p:cNvGrpSpPr>
            <p:nvPr/>
          </p:nvGrpSpPr>
          <p:grpSpPr bwMode="auto">
            <a:xfrm>
              <a:off x="10148" y="3815"/>
              <a:ext cx="855" cy="1440"/>
              <a:chOff x="2115" y="3135"/>
              <a:chExt cx="1005" cy="1860"/>
            </a:xfrm>
            <a:grpFill/>
          </p:grpSpPr>
          <p:sp>
            <p:nvSpPr>
              <p:cNvPr id="6" name="Oval 5"/>
              <p:cNvSpPr>
                <a:spLocks noChangeArrowheads="1"/>
              </p:cNvSpPr>
              <p:nvPr/>
            </p:nvSpPr>
            <p:spPr bwMode="auto">
              <a:xfrm>
                <a:off x="2430" y="3135"/>
                <a:ext cx="345" cy="300"/>
              </a:xfrm>
              <a:prstGeom prst="ellipse">
                <a:avLst/>
              </a:prstGeom>
              <a:grpFill/>
              <a:ln w="9525">
                <a:solidFill>
                  <a:srgbClr val="000000"/>
                </a:solidFill>
                <a:round/>
                <a:headEnd/>
                <a:tailEnd/>
              </a:ln>
            </p:spPr>
            <p:txBody>
              <a:bodyPr rot="0" vert="horz" wrap="square" lIns="91440" tIns="45720" rIns="91440" bIns="45720" anchor="t" anchorCtr="0" upright="1">
                <a:noAutofit/>
              </a:bodyPr>
              <a:lstStyle/>
              <a:p>
                <a:endParaRPr lang="en-IN"/>
              </a:p>
            </p:txBody>
          </p:sp>
          <p:cxnSp>
            <p:nvCxnSpPr>
              <p:cNvPr id="7" name="AutoShape 6"/>
              <p:cNvCxnSpPr>
                <a:cxnSpLocks noChangeShapeType="1"/>
              </p:cNvCxnSpPr>
              <p:nvPr/>
            </p:nvCxnSpPr>
            <p:spPr bwMode="auto">
              <a:xfrm>
                <a:off x="2595" y="3435"/>
                <a:ext cx="0" cy="960"/>
              </a:xfrm>
              <a:prstGeom prst="straightConnector1">
                <a:avLst/>
              </a:prstGeom>
              <a:grpFill/>
              <a:ln w="9525">
                <a:solidFill>
                  <a:srgbClr val="000000"/>
                </a:solidFill>
                <a:round/>
                <a:headEnd/>
                <a:tailEnd/>
              </a:ln>
              <a:extLst>
                <a:ext uri="{909E8E84-426E-40DD-AFC4-6F175D3DCCD1}">
                  <a14:hiddenFill xmlns:a14="http://schemas.microsoft.com/office/drawing/2010/main">
                    <a:noFill/>
                  </a14:hiddenFill>
                </a:ext>
              </a:extLst>
            </p:spPr>
          </p:cxnSp>
          <p:cxnSp>
            <p:nvCxnSpPr>
              <p:cNvPr id="8" name="AutoShape 7"/>
              <p:cNvCxnSpPr>
                <a:cxnSpLocks noChangeShapeType="1"/>
              </p:cNvCxnSpPr>
              <p:nvPr/>
            </p:nvCxnSpPr>
            <p:spPr bwMode="auto">
              <a:xfrm>
                <a:off x="2115" y="3690"/>
                <a:ext cx="1005" cy="0"/>
              </a:xfrm>
              <a:prstGeom prst="straightConnector1">
                <a:avLst/>
              </a:prstGeom>
              <a:grpFill/>
              <a:ln w="9525">
                <a:solidFill>
                  <a:srgbClr val="000000"/>
                </a:solidFill>
                <a:round/>
                <a:headEnd/>
                <a:tailEnd/>
              </a:ln>
              <a:extLst>
                <a:ext uri="{909E8E84-426E-40DD-AFC4-6F175D3DCCD1}">
                  <a14:hiddenFill xmlns:a14="http://schemas.microsoft.com/office/drawing/2010/main">
                    <a:noFill/>
                  </a14:hiddenFill>
                </a:ext>
              </a:extLst>
            </p:spPr>
          </p:cxnSp>
          <p:cxnSp>
            <p:nvCxnSpPr>
              <p:cNvPr id="9" name="AutoShape 8"/>
              <p:cNvCxnSpPr>
                <a:cxnSpLocks noChangeShapeType="1"/>
              </p:cNvCxnSpPr>
              <p:nvPr/>
            </p:nvCxnSpPr>
            <p:spPr bwMode="auto">
              <a:xfrm flipH="1">
                <a:off x="2220" y="4395"/>
                <a:ext cx="375" cy="600"/>
              </a:xfrm>
              <a:prstGeom prst="straightConnector1">
                <a:avLst/>
              </a:prstGeom>
              <a:grpFill/>
              <a:ln w="952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9"/>
              <p:cNvCxnSpPr>
                <a:cxnSpLocks noChangeShapeType="1"/>
              </p:cNvCxnSpPr>
              <p:nvPr/>
            </p:nvCxnSpPr>
            <p:spPr bwMode="auto">
              <a:xfrm>
                <a:off x="2595" y="4395"/>
                <a:ext cx="525" cy="600"/>
              </a:xfrm>
              <a:prstGeom prst="straightConnector1">
                <a:avLst/>
              </a:prstGeom>
              <a:grpFill/>
              <a:ln w="9525">
                <a:solidFill>
                  <a:srgbClr val="000000"/>
                </a:solidFill>
                <a:round/>
                <a:headEnd/>
                <a:tailEnd/>
              </a:ln>
              <a:extLst>
                <a:ext uri="{909E8E84-426E-40DD-AFC4-6F175D3DCCD1}">
                  <a14:hiddenFill xmlns:a14="http://schemas.microsoft.com/office/drawing/2010/main">
                    <a:noFill/>
                  </a14:hiddenFill>
                </a:ext>
              </a:extLst>
            </p:spPr>
          </p:cxnSp>
        </p:grpSp>
        <p:sp>
          <p:nvSpPr>
            <p:cNvPr id="5" name="Text Box 10"/>
            <p:cNvSpPr txBox="1">
              <a:spLocks noChangeArrowheads="1"/>
            </p:cNvSpPr>
            <p:nvPr/>
          </p:nvSpPr>
          <p:spPr bwMode="auto">
            <a:xfrm>
              <a:off x="10079" y="5272"/>
              <a:ext cx="1706" cy="480"/>
            </a:xfrm>
            <a:prstGeom prst="rect">
              <a:avLst/>
            </a:prstGeom>
            <a:grp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Cloud</a:t>
              </a:r>
            </a:p>
          </p:txBody>
        </p:sp>
      </p:grpSp>
      <p:cxnSp>
        <p:nvCxnSpPr>
          <p:cNvPr id="11" name="Straight Arrow Connector 10"/>
          <p:cNvCxnSpPr>
            <a:cxnSpLocks noChangeShapeType="1"/>
          </p:cNvCxnSpPr>
          <p:nvPr/>
        </p:nvCxnSpPr>
        <p:spPr bwMode="auto">
          <a:xfrm>
            <a:off x="5592401" y="2273038"/>
            <a:ext cx="626745" cy="412178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flipH="1" flipV="1">
            <a:off x="10053911" y="4094853"/>
            <a:ext cx="660400" cy="14611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flipH="1">
            <a:off x="10123761" y="5543288"/>
            <a:ext cx="590550" cy="8509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flipH="1">
            <a:off x="10017716" y="2103493"/>
            <a:ext cx="540385" cy="199136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flipH="1">
            <a:off x="10123761" y="2103493"/>
            <a:ext cx="434340" cy="429133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flipH="1">
            <a:off x="10053911" y="2103493"/>
            <a:ext cx="504190" cy="25171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flipH="1" flipV="1">
            <a:off x="10053911" y="5131173"/>
            <a:ext cx="660400" cy="41211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8" name="Straight Arrow Connector 17"/>
          <p:cNvCxnSpPr>
            <a:cxnSpLocks noChangeShapeType="1"/>
          </p:cNvCxnSpPr>
          <p:nvPr/>
        </p:nvCxnSpPr>
        <p:spPr bwMode="auto">
          <a:xfrm flipH="1">
            <a:off x="10053911" y="2047613"/>
            <a:ext cx="504190" cy="353187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9" name="Straight Arrow Connector 18"/>
          <p:cNvCxnSpPr>
            <a:cxnSpLocks noChangeShapeType="1"/>
          </p:cNvCxnSpPr>
          <p:nvPr/>
        </p:nvCxnSpPr>
        <p:spPr bwMode="auto">
          <a:xfrm flipH="1" flipV="1">
            <a:off x="5592401" y="2300343"/>
            <a:ext cx="622300" cy="13271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0" name="Oval 19"/>
          <p:cNvSpPr>
            <a:spLocks noChangeArrowheads="1"/>
          </p:cNvSpPr>
          <p:nvPr/>
        </p:nvSpPr>
        <p:spPr bwMode="auto">
          <a:xfrm>
            <a:off x="6159456" y="3924673"/>
            <a:ext cx="3906520" cy="37846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View Cloud Files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1" name="Oval 20"/>
          <p:cNvSpPr>
            <a:spLocks noChangeArrowheads="1"/>
          </p:cNvSpPr>
          <p:nvPr/>
        </p:nvSpPr>
        <p:spPr bwMode="auto">
          <a:xfrm>
            <a:off x="6147391" y="4422513"/>
            <a:ext cx="3906520" cy="37846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View User Details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2" name="Oval 21"/>
          <p:cNvSpPr>
            <a:spLocks noChangeArrowheads="1"/>
          </p:cNvSpPr>
          <p:nvPr/>
        </p:nvSpPr>
        <p:spPr bwMode="auto">
          <a:xfrm>
            <a:off x="6147391" y="4920353"/>
            <a:ext cx="3906520" cy="3714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Verify Hash Similarity</a:t>
            </a:r>
          </a:p>
        </p:txBody>
      </p:sp>
      <p:sp>
        <p:nvSpPr>
          <p:cNvPr id="23" name="Oval 22"/>
          <p:cNvSpPr>
            <a:spLocks noChangeArrowheads="1"/>
          </p:cNvSpPr>
          <p:nvPr/>
        </p:nvSpPr>
        <p:spPr bwMode="auto">
          <a:xfrm>
            <a:off x="6219146" y="5425178"/>
            <a:ext cx="3834765" cy="36131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View Download Details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24" name="Group 23"/>
          <p:cNvGrpSpPr>
            <a:grpSpLocks/>
          </p:cNvGrpSpPr>
          <p:nvPr/>
        </p:nvGrpSpPr>
        <p:grpSpPr bwMode="auto">
          <a:xfrm>
            <a:off x="10873061" y="4920353"/>
            <a:ext cx="504190" cy="819150"/>
            <a:chOff x="2115" y="3135"/>
            <a:chExt cx="1005" cy="1860"/>
          </a:xfrm>
        </p:grpSpPr>
        <p:sp>
          <p:nvSpPr>
            <p:cNvPr id="25" name="Oval 24"/>
            <p:cNvSpPr>
              <a:spLocks noChangeArrowheads="1"/>
            </p:cNvSpPr>
            <p:nvPr/>
          </p:nvSpPr>
          <p:spPr bwMode="auto">
            <a:xfrm>
              <a:off x="2430" y="3135"/>
              <a:ext cx="345" cy="3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IN"/>
            </a:p>
          </p:txBody>
        </p:sp>
        <p:cxnSp>
          <p:nvCxnSpPr>
            <p:cNvPr id="26" name="AutoShape 26"/>
            <p:cNvCxnSpPr>
              <a:cxnSpLocks noChangeShapeType="1"/>
            </p:cNvCxnSpPr>
            <p:nvPr/>
          </p:nvCxnSpPr>
          <p:spPr bwMode="auto">
            <a:xfrm>
              <a:off x="2595" y="3435"/>
              <a:ext cx="0" cy="96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27"/>
            <p:cNvCxnSpPr>
              <a:cxnSpLocks noChangeShapeType="1"/>
            </p:cNvCxnSpPr>
            <p:nvPr/>
          </p:nvCxnSpPr>
          <p:spPr bwMode="auto">
            <a:xfrm>
              <a:off x="2115" y="3690"/>
              <a:ext cx="100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8" name="AutoShape 28"/>
            <p:cNvCxnSpPr>
              <a:cxnSpLocks noChangeShapeType="1"/>
            </p:cNvCxnSpPr>
            <p:nvPr/>
          </p:nvCxnSpPr>
          <p:spPr bwMode="auto">
            <a:xfrm flipH="1">
              <a:off x="2220" y="4395"/>
              <a:ext cx="375" cy="6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9" name="AutoShape 29"/>
            <p:cNvCxnSpPr>
              <a:cxnSpLocks noChangeShapeType="1"/>
            </p:cNvCxnSpPr>
            <p:nvPr/>
          </p:nvCxnSpPr>
          <p:spPr bwMode="auto">
            <a:xfrm>
              <a:off x="2595" y="4395"/>
              <a:ext cx="525" cy="6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30" name="Oval 29"/>
          <p:cNvSpPr>
            <a:spLocks noChangeArrowheads="1"/>
          </p:cNvSpPr>
          <p:nvPr/>
        </p:nvSpPr>
        <p:spPr bwMode="auto">
          <a:xfrm>
            <a:off x="6219146" y="2459728"/>
            <a:ext cx="3834765" cy="37846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View Uploaded Files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1" name="Oval 30"/>
          <p:cNvSpPr>
            <a:spLocks noChangeArrowheads="1"/>
          </p:cNvSpPr>
          <p:nvPr/>
        </p:nvSpPr>
        <p:spPr bwMode="auto">
          <a:xfrm>
            <a:off x="6219146" y="1914263"/>
            <a:ext cx="3834765" cy="37846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Upload File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2" name="Oval 31"/>
          <p:cNvSpPr>
            <a:spLocks noChangeArrowheads="1"/>
          </p:cNvSpPr>
          <p:nvPr/>
        </p:nvSpPr>
        <p:spPr bwMode="auto">
          <a:xfrm>
            <a:off x="6219146" y="1274818"/>
            <a:ext cx="3841115" cy="37846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Split File into Multiple Parts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3" name="Oval 32"/>
          <p:cNvSpPr>
            <a:spLocks noChangeArrowheads="1"/>
          </p:cNvSpPr>
          <p:nvPr/>
        </p:nvSpPr>
        <p:spPr bwMode="auto">
          <a:xfrm>
            <a:off x="6236291" y="749038"/>
            <a:ext cx="3769360" cy="37846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Select File</a:t>
            </a:r>
          </a:p>
        </p:txBody>
      </p:sp>
      <p:sp>
        <p:nvSpPr>
          <p:cNvPr id="34" name="Oval 33"/>
          <p:cNvSpPr>
            <a:spLocks noChangeArrowheads="1"/>
          </p:cNvSpPr>
          <p:nvPr/>
        </p:nvSpPr>
        <p:spPr bwMode="auto">
          <a:xfrm>
            <a:off x="6219146" y="3448423"/>
            <a:ext cx="3834765" cy="37846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Download Files</a:t>
            </a:r>
          </a:p>
        </p:txBody>
      </p:sp>
      <p:sp>
        <p:nvSpPr>
          <p:cNvPr id="35" name="Oval 34"/>
          <p:cNvSpPr>
            <a:spLocks noChangeArrowheads="1"/>
          </p:cNvSpPr>
          <p:nvPr/>
        </p:nvSpPr>
        <p:spPr bwMode="auto">
          <a:xfrm>
            <a:off x="6219146" y="2974078"/>
            <a:ext cx="3834765" cy="37846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Update File Parts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36" name="Group 35"/>
          <p:cNvGrpSpPr>
            <a:grpSpLocks/>
          </p:cNvGrpSpPr>
          <p:nvPr/>
        </p:nvGrpSpPr>
        <p:grpSpPr bwMode="auto">
          <a:xfrm>
            <a:off x="4611961" y="1653278"/>
            <a:ext cx="921385" cy="1158875"/>
            <a:chOff x="1055" y="3927"/>
            <a:chExt cx="1451" cy="1825"/>
          </a:xfrm>
        </p:grpSpPr>
        <p:grpSp>
          <p:nvGrpSpPr>
            <p:cNvPr id="37" name="Group 36"/>
            <p:cNvGrpSpPr>
              <a:grpSpLocks/>
            </p:cNvGrpSpPr>
            <p:nvPr/>
          </p:nvGrpSpPr>
          <p:grpSpPr bwMode="auto">
            <a:xfrm>
              <a:off x="1404" y="3927"/>
              <a:ext cx="855" cy="1440"/>
              <a:chOff x="2115" y="3135"/>
              <a:chExt cx="1005" cy="1860"/>
            </a:xfrm>
          </p:grpSpPr>
          <p:sp>
            <p:nvSpPr>
              <p:cNvPr id="39" name="Oval 38"/>
              <p:cNvSpPr>
                <a:spLocks noChangeArrowheads="1"/>
              </p:cNvSpPr>
              <p:nvPr/>
            </p:nvSpPr>
            <p:spPr bwMode="auto">
              <a:xfrm>
                <a:off x="2430" y="3135"/>
                <a:ext cx="345" cy="3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IN"/>
              </a:p>
            </p:txBody>
          </p:sp>
          <p:cxnSp>
            <p:nvCxnSpPr>
              <p:cNvPr id="40" name="AutoShape 39"/>
              <p:cNvCxnSpPr>
                <a:cxnSpLocks noChangeShapeType="1"/>
              </p:cNvCxnSpPr>
              <p:nvPr/>
            </p:nvCxnSpPr>
            <p:spPr bwMode="auto">
              <a:xfrm>
                <a:off x="2595" y="3435"/>
                <a:ext cx="0" cy="96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1" name="AutoShape 40"/>
              <p:cNvCxnSpPr>
                <a:cxnSpLocks noChangeShapeType="1"/>
              </p:cNvCxnSpPr>
              <p:nvPr/>
            </p:nvCxnSpPr>
            <p:spPr bwMode="auto">
              <a:xfrm>
                <a:off x="2115" y="3690"/>
                <a:ext cx="100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2" name="AutoShape 41"/>
              <p:cNvCxnSpPr>
                <a:cxnSpLocks noChangeShapeType="1"/>
              </p:cNvCxnSpPr>
              <p:nvPr/>
            </p:nvCxnSpPr>
            <p:spPr bwMode="auto">
              <a:xfrm flipH="1">
                <a:off x="2220" y="4395"/>
                <a:ext cx="375" cy="6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3" name="AutoShape 42"/>
              <p:cNvCxnSpPr>
                <a:cxnSpLocks noChangeShapeType="1"/>
              </p:cNvCxnSpPr>
              <p:nvPr/>
            </p:nvCxnSpPr>
            <p:spPr bwMode="auto">
              <a:xfrm>
                <a:off x="2595" y="4395"/>
                <a:ext cx="525" cy="6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38" name="Text Box 43"/>
            <p:cNvSpPr txBox="1">
              <a:spLocks noChangeArrowheads="1"/>
            </p:cNvSpPr>
            <p:nvPr/>
          </p:nvSpPr>
          <p:spPr bwMode="auto">
            <a:xfrm>
              <a:off x="1055" y="5367"/>
              <a:ext cx="1451" cy="385"/>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User</a:t>
              </a:r>
            </a:p>
          </p:txBody>
        </p:sp>
      </p:grpSp>
      <p:cxnSp>
        <p:nvCxnSpPr>
          <p:cNvPr id="44" name="Straight Arrow Connector 43"/>
          <p:cNvCxnSpPr>
            <a:cxnSpLocks noChangeShapeType="1"/>
          </p:cNvCxnSpPr>
          <p:nvPr/>
        </p:nvCxnSpPr>
        <p:spPr bwMode="auto">
          <a:xfrm flipV="1">
            <a:off x="5592401" y="970018"/>
            <a:ext cx="692150" cy="130302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5" name="Straight Arrow Connector 44"/>
          <p:cNvCxnSpPr>
            <a:cxnSpLocks noChangeShapeType="1"/>
          </p:cNvCxnSpPr>
          <p:nvPr/>
        </p:nvCxnSpPr>
        <p:spPr bwMode="auto">
          <a:xfrm>
            <a:off x="5592401" y="2273038"/>
            <a:ext cx="626745" cy="9251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6" name="Straight Arrow Connector 45"/>
          <p:cNvCxnSpPr>
            <a:cxnSpLocks noChangeShapeType="1"/>
          </p:cNvCxnSpPr>
          <p:nvPr/>
        </p:nvCxnSpPr>
        <p:spPr bwMode="auto">
          <a:xfrm flipH="1" flipV="1">
            <a:off x="9988506" y="359148"/>
            <a:ext cx="569595" cy="174434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7" name="Oval 46"/>
          <p:cNvSpPr>
            <a:spLocks noChangeArrowheads="1"/>
          </p:cNvSpPr>
          <p:nvPr/>
        </p:nvSpPr>
        <p:spPr bwMode="auto">
          <a:xfrm>
            <a:off x="6219146" y="170553"/>
            <a:ext cx="3757930" cy="37846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Login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48" name="Straight Arrow Connector 47"/>
          <p:cNvCxnSpPr>
            <a:cxnSpLocks noChangeShapeType="1"/>
          </p:cNvCxnSpPr>
          <p:nvPr/>
        </p:nvCxnSpPr>
        <p:spPr bwMode="auto">
          <a:xfrm flipH="1">
            <a:off x="5592401" y="359148"/>
            <a:ext cx="626745" cy="188722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9" name="Straight Arrow Connector 48"/>
          <p:cNvCxnSpPr>
            <a:cxnSpLocks noChangeShapeType="1"/>
          </p:cNvCxnSpPr>
          <p:nvPr/>
        </p:nvCxnSpPr>
        <p:spPr bwMode="auto">
          <a:xfrm flipV="1">
            <a:off x="5592401" y="1458333"/>
            <a:ext cx="626745" cy="81407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0" name="Straight Arrow Connector 49"/>
          <p:cNvCxnSpPr>
            <a:cxnSpLocks noChangeShapeType="1"/>
          </p:cNvCxnSpPr>
          <p:nvPr/>
        </p:nvCxnSpPr>
        <p:spPr bwMode="auto">
          <a:xfrm flipH="1">
            <a:off x="9977076" y="5543288"/>
            <a:ext cx="737235" cy="1206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1" name="Straight Arrow Connector 50"/>
          <p:cNvCxnSpPr>
            <a:cxnSpLocks noChangeShapeType="1"/>
          </p:cNvCxnSpPr>
          <p:nvPr/>
        </p:nvCxnSpPr>
        <p:spPr bwMode="auto">
          <a:xfrm flipH="1" flipV="1">
            <a:off x="10017716" y="359148"/>
            <a:ext cx="696595" cy="51847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2" name="Oval 51"/>
          <p:cNvSpPr>
            <a:spLocks noChangeArrowheads="1"/>
          </p:cNvSpPr>
          <p:nvPr/>
        </p:nvSpPr>
        <p:spPr bwMode="auto">
          <a:xfrm>
            <a:off x="7129101" y="14799048"/>
            <a:ext cx="3909060" cy="54229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Logout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3" name="Oval 52"/>
          <p:cNvSpPr>
            <a:spLocks noChangeArrowheads="1"/>
          </p:cNvSpPr>
          <p:nvPr/>
        </p:nvSpPr>
        <p:spPr bwMode="auto">
          <a:xfrm>
            <a:off x="6211526" y="6140188"/>
            <a:ext cx="3909060" cy="54229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Logout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4" name="Rectangle 53"/>
          <p:cNvSpPr>
            <a:spLocks noChangeArrowheads="1"/>
          </p:cNvSpPr>
          <p:nvPr/>
        </p:nvSpPr>
        <p:spPr bwMode="auto">
          <a:xfrm>
            <a:off x="4303986" y="-115088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5" name="Rectangle 70"/>
          <p:cNvSpPr>
            <a:spLocks noChangeArrowheads="1"/>
          </p:cNvSpPr>
          <p:nvPr/>
        </p:nvSpPr>
        <p:spPr bwMode="auto">
          <a:xfrm>
            <a:off x="4303986" y="-6936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6" name="Rectangle 55"/>
          <p:cNvSpPr/>
          <p:nvPr/>
        </p:nvSpPr>
        <p:spPr>
          <a:xfrm>
            <a:off x="305850" y="360239"/>
            <a:ext cx="6096000" cy="1200329"/>
          </a:xfrm>
          <a:prstGeom prst="rect">
            <a:avLst/>
          </a:prstGeom>
        </p:spPr>
        <p:txBody>
          <a:bodyPr>
            <a:spAutoFit/>
          </a:bodyPr>
          <a:lstStyle/>
          <a:p>
            <a:r>
              <a:rPr lang="en-US" sz="3600" b="1" dirty="0" smtClean="0">
                <a:latin typeface="+mj-lt"/>
                <a:ea typeface="Verdana" pitchFamily="34" charset="0"/>
              </a:rPr>
              <a:t>USE CASE </a:t>
            </a:r>
            <a:br>
              <a:rPr lang="en-US" sz="3600" b="1" dirty="0" smtClean="0">
                <a:latin typeface="+mj-lt"/>
                <a:ea typeface="Verdana" pitchFamily="34" charset="0"/>
              </a:rPr>
            </a:br>
            <a:r>
              <a:rPr lang="en-US" sz="3600" b="1" dirty="0" smtClean="0">
                <a:latin typeface="+mj-lt"/>
                <a:ea typeface="Verdana" pitchFamily="34" charset="0"/>
              </a:rPr>
              <a:t>DIAGRAMS</a:t>
            </a:r>
            <a:endParaRPr lang="en-IN" sz="3600" dirty="0">
              <a:latin typeface="+mj-lt"/>
            </a:endParaRPr>
          </a:p>
        </p:txBody>
      </p:sp>
      <p:sp>
        <p:nvSpPr>
          <p:cNvPr id="57" name="Rectangle 56"/>
          <p:cNvSpPr/>
          <p:nvPr/>
        </p:nvSpPr>
        <p:spPr>
          <a:xfrm>
            <a:off x="289616" y="1955076"/>
            <a:ext cx="4629225" cy="4093428"/>
          </a:xfrm>
          <a:prstGeom prst="rect">
            <a:avLst/>
          </a:prstGeom>
        </p:spPr>
        <p:txBody>
          <a:bodyPr wrap="square">
            <a:spAutoFit/>
          </a:bodyPr>
          <a:lstStyle/>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In this system User, Cloud and Meta Data server are the major actor's. </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This system provides the overview of the user, cloud and meat data server relationship. </a:t>
            </a:r>
            <a:endParaRPr lang="en-IN"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As </a:t>
            </a:r>
            <a:r>
              <a:rPr lang="en-IN" sz="2000" dirty="0">
                <a:latin typeface="Times New Roman" panose="02020603050405020304" pitchFamily="18" charset="0"/>
                <a:cs typeface="Times New Roman" panose="02020603050405020304" pitchFamily="18" charset="0"/>
              </a:rPr>
              <a:t>it shows the dependency and the work or responsibility of each </a:t>
            </a:r>
            <a:r>
              <a:rPr lang="en-IN" sz="2000" dirty="0" smtClean="0">
                <a:latin typeface="Times New Roman" panose="02020603050405020304" pitchFamily="18" charset="0"/>
                <a:cs typeface="Times New Roman" panose="02020603050405020304" pitchFamily="18" charset="0"/>
              </a:rPr>
              <a:t>actor.</a:t>
            </a:r>
          </a:p>
          <a:p>
            <a:pPr marL="342900" indent="-342900">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system shows the control panel of the cloud and meta data </a:t>
            </a:r>
            <a:r>
              <a:rPr lang="en-IN" sz="2000" dirty="0" smtClean="0">
                <a:latin typeface="Times New Roman" panose="02020603050405020304" pitchFamily="18" charset="0"/>
                <a:cs typeface="Times New Roman" panose="02020603050405020304" pitchFamily="18" charset="0"/>
              </a:rPr>
              <a:t>server.</a:t>
            </a:r>
          </a:p>
          <a:p>
            <a:pPr marL="342900" indent="-342900">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Every transaction </a:t>
            </a:r>
            <a:r>
              <a:rPr lang="en-IN" sz="2000" dirty="0">
                <a:latin typeface="Times New Roman" panose="02020603050405020304" pitchFamily="18" charset="0"/>
                <a:cs typeface="Times New Roman" panose="02020603050405020304" pitchFamily="18" charset="0"/>
              </a:rPr>
              <a:t>or interaction of user with the system is monitor or controlled with security and transparency by the cloud and the meta data server.</a:t>
            </a:r>
          </a:p>
        </p:txBody>
      </p:sp>
      <p:cxnSp>
        <p:nvCxnSpPr>
          <p:cNvPr id="59" name="Straight Connector 58"/>
          <p:cNvCxnSpPr>
            <a:endCxn id="31" idx="2"/>
          </p:cNvCxnSpPr>
          <p:nvPr/>
        </p:nvCxnSpPr>
        <p:spPr>
          <a:xfrm flipV="1">
            <a:off x="5592401" y="2103493"/>
            <a:ext cx="626745" cy="16891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30" idx="2"/>
          </p:cNvCxnSpPr>
          <p:nvPr/>
        </p:nvCxnSpPr>
        <p:spPr>
          <a:xfrm>
            <a:off x="5596846" y="2272776"/>
            <a:ext cx="622300" cy="3761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30" idx="6"/>
          </p:cNvCxnSpPr>
          <p:nvPr/>
        </p:nvCxnSpPr>
        <p:spPr>
          <a:xfrm flipV="1">
            <a:off x="10053911" y="2103493"/>
            <a:ext cx="504190" cy="54546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25814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72"/>
          <p:cNvSpPr txBox="1">
            <a:spLocks noChangeArrowheads="1"/>
          </p:cNvSpPr>
          <p:nvPr/>
        </p:nvSpPr>
        <p:spPr bwMode="auto">
          <a:xfrm>
            <a:off x="8112214" y="2775658"/>
            <a:ext cx="1818640" cy="285115"/>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3" name="Straight Arrow Connector 2"/>
          <p:cNvCxnSpPr>
            <a:cxnSpLocks noChangeShapeType="1"/>
          </p:cNvCxnSpPr>
          <p:nvPr/>
        </p:nvCxnSpPr>
        <p:spPr bwMode="auto">
          <a:xfrm>
            <a:off x="6352629" y="1164663"/>
            <a:ext cx="488759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 name="Flowchart: Alternate Process 3"/>
          <p:cNvSpPr>
            <a:spLocks noChangeArrowheads="1"/>
          </p:cNvSpPr>
          <p:nvPr/>
        </p:nvSpPr>
        <p:spPr bwMode="auto">
          <a:xfrm>
            <a:off x="8379549" y="1477718"/>
            <a:ext cx="996950" cy="314325"/>
          </a:xfrm>
          <a:prstGeom prst="flowChartAlternate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Cloud</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Rectangle 4"/>
          <p:cNvSpPr>
            <a:spLocks noChangeArrowheads="1"/>
          </p:cNvSpPr>
          <p:nvPr/>
        </p:nvSpPr>
        <p:spPr bwMode="auto">
          <a:xfrm>
            <a:off x="8323669" y="2087318"/>
            <a:ext cx="1181100" cy="2762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LOGIN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6" name="Straight Arrow Connector 5"/>
          <p:cNvCxnSpPr>
            <a:cxnSpLocks noChangeShapeType="1"/>
          </p:cNvCxnSpPr>
          <p:nvPr/>
        </p:nvCxnSpPr>
        <p:spPr bwMode="auto">
          <a:xfrm>
            <a:off x="8914219" y="1792678"/>
            <a:ext cx="0" cy="2952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7" name="Group 6"/>
          <p:cNvGrpSpPr>
            <a:grpSpLocks/>
          </p:cNvGrpSpPr>
          <p:nvPr/>
        </p:nvGrpSpPr>
        <p:grpSpPr bwMode="auto">
          <a:xfrm>
            <a:off x="6742094" y="6037018"/>
            <a:ext cx="4498340" cy="722630"/>
            <a:chOff x="2486" y="12667"/>
            <a:chExt cx="7084" cy="1138"/>
          </a:xfrm>
        </p:grpSpPr>
        <p:sp>
          <p:nvSpPr>
            <p:cNvPr id="8" name="AutoShape 179"/>
            <p:cNvSpPr>
              <a:spLocks noChangeArrowheads="1"/>
            </p:cNvSpPr>
            <p:nvPr/>
          </p:nvSpPr>
          <p:spPr bwMode="auto">
            <a:xfrm flipV="1">
              <a:off x="2486" y="12667"/>
              <a:ext cx="7084" cy="135"/>
            </a:xfrm>
            <a:prstGeom prst="flowChartProcess">
              <a:avLst/>
            </a:prstGeom>
            <a:solidFill>
              <a:schemeClr val="tx1">
                <a:lumMod val="100000"/>
                <a:lumOff val="0"/>
              </a:schemeClr>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cxnSp>
          <p:nvCxnSpPr>
            <p:cNvPr id="9" name="AutoShape 180"/>
            <p:cNvCxnSpPr>
              <a:cxnSpLocks noChangeShapeType="1"/>
            </p:cNvCxnSpPr>
            <p:nvPr/>
          </p:nvCxnSpPr>
          <p:spPr bwMode="auto">
            <a:xfrm flipH="1">
              <a:off x="5921" y="12802"/>
              <a:ext cx="4" cy="54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 name="Oval 9"/>
            <p:cNvSpPr>
              <a:spLocks noChangeArrowheads="1"/>
            </p:cNvSpPr>
            <p:nvPr/>
          </p:nvSpPr>
          <p:spPr bwMode="auto">
            <a:xfrm>
              <a:off x="5698" y="13325"/>
              <a:ext cx="517" cy="48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IN"/>
            </a:p>
          </p:txBody>
        </p:sp>
        <p:sp>
          <p:nvSpPr>
            <p:cNvPr id="11" name="AutoShape 182"/>
            <p:cNvSpPr>
              <a:spLocks noChangeArrowheads="1"/>
            </p:cNvSpPr>
            <p:nvPr/>
          </p:nvSpPr>
          <p:spPr bwMode="auto">
            <a:xfrm>
              <a:off x="5818" y="13415"/>
              <a:ext cx="300" cy="300"/>
            </a:xfrm>
            <a:prstGeom prst="flowChartConnector">
              <a:avLst/>
            </a:prstGeom>
            <a:solidFill>
              <a:schemeClr val="tx1">
                <a:lumMod val="100000"/>
                <a:lumOff val="0"/>
              </a:schemeClr>
            </a:solidFill>
            <a:ln w="9525">
              <a:solidFill>
                <a:srgbClr val="000000"/>
              </a:solidFill>
              <a:round/>
              <a:headEnd/>
              <a:tailEnd/>
            </a:ln>
          </p:spPr>
          <p:txBody>
            <a:bodyPr rot="0" vert="horz" wrap="square" lIns="91440" tIns="45720" rIns="91440" bIns="45720" anchor="t" anchorCtr="0" upright="1">
              <a:noAutofit/>
            </a:bodyPr>
            <a:lstStyle/>
            <a:p>
              <a:endParaRPr lang="en-IN"/>
            </a:p>
          </p:txBody>
        </p:sp>
      </p:grpSp>
      <p:cxnSp>
        <p:nvCxnSpPr>
          <p:cNvPr id="12" name="Straight Arrow Connector 11"/>
          <p:cNvCxnSpPr>
            <a:cxnSpLocks noChangeShapeType="1"/>
          </p:cNvCxnSpPr>
          <p:nvPr/>
        </p:nvCxnSpPr>
        <p:spPr bwMode="auto">
          <a:xfrm>
            <a:off x="8922474" y="2363543"/>
            <a:ext cx="635" cy="330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 name="Flowchart: Process 12"/>
          <p:cNvSpPr>
            <a:spLocks noChangeArrowheads="1"/>
          </p:cNvSpPr>
          <p:nvPr/>
        </p:nvSpPr>
        <p:spPr bwMode="auto">
          <a:xfrm>
            <a:off x="8027124" y="2677868"/>
            <a:ext cx="1739265" cy="1935480"/>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View cloud files, View user details, View downloaded details, Graph.</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14" name="Straight Arrow Connector 13"/>
          <p:cNvCxnSpPr>
            <a:cxnSpLocks noChangeShapeType="1"/>
          </p:cNvCxnSpPr>
          <p:nvPr/>
        </p:nvCxnSpPr>
        <p:spPr bwMode="auto">
          <a:xfrm>
            <a:off x="6344374" y="1165933"/>
            <a:ext cx="0" cy="2952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a:off x="11240224" y="1164663"/>
            <a:ext cx="0" cy="2952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a:off x="8862784" y="1183713"/>
            <a:ext cx="0" cy="2952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7" name="Flowchart: Alternate Process 16"/>
          <p:cNvSpPr>
            <a:spLocks noChangeArrowheads="1"/>
          </p:cNvSpPr>
          <p:nvPr/>
        </p:nvSpPr>
        <p:spPr bwMode="auto">
          <a:xfrm>
            <a:off x="10431234" y="1459303"/>
            <a:ext cx="1666240" cy="314325"/>
          </a:xfrm>
          <a:prstGeom prst="flowChartAlternate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Meta Data Server</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8" name="Rectangle 17"/>
          <p:cNvSpPr>
            <a:spLocks noChangeArrowheads="1"/>
          </p:cNvSpPr>
          <p:nvPr/>
        </p:nvSpPr>
        <p:spPr bwMode="auto">
          <a:xfrm>
            <a:off x="10656024" y="2068268"/>
            <a:ext cx="1181100" cy="2762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LOGIN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19" name="Straight Arrow Connector 18"/>
          <p:cNvCxnSpPr>
            <a:cxnSpLocks noChangeShapeType="1"/>
          </p:cNvCxnSpPr>
          <p:nvPr/>
        </p:nvCxnSpPr>
        <p:spPr bwMode="auto">
          <a:xfrm>
            <a:off x="11246574" y="1773628"/>
            <a:ext cx="0" cy="2952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a:off x="11254829" y="2379418"/>
            <a:ext cx="0" cy="2952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1" name="Flowchart: Process 20"/>
          <p:cNvSpPr>
            <a:spLocks noChangeArrowheads="1"/>
          </p:cNvSpPr>
          <p:nvPr/>
        </p:nvSpPr>
        <p:spPr bwMode="auto">
          <a:xfrm>
            <a:off x="10358844" y="2658818"/>
            <a:ext cx="1630680" cy="1901825"/>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View cloud files, Verify hash similarity, View downloaded details.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2" name="Flowchart: Alternate Process 21"/>
          <p:cNvSpPr>
            <a:spLocks noChangeArrowheads="1"/>
          </p:cNvSpPr>
          <p:nvPr/>
        </p:nvSpPr>
        <p:spPr bwMode="auto">
          <a:xfrm>
            <a:off x="5809704" y="1477718"/>
            <a:ext cx="996950" cy="314325"/>
          </a:xfrm>
          <a:prstGeom prst="flowChartAlternate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User</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3" name="Rectangle 22"/>
          <p:cNvSpPr>
            <a:spLocks noChangeArrowheads="1"/>
          </p:cNvSpPr>
          <p:nvPr/>
        </p:nvSpPr>
        <p:spPr bwMode="auto">
          <a:xfrm>
            <a:off x="5753824" y="2087318"/>
            <a:ext cx="1181100" cy="2762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LOGIN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24" name="Straight Arrow Connector 23"/>
          <p:cNvCxnSpPr>
            <a:cxnSpLocks noChangeShapeType="1"/>
          </p:cNvCxnSpPr>
          <p:nvPr/>
        </p:nvCxnSpPr>
        <p:spPr bwMode="auto">
          <a:xfrm>
            <a:off x="6344374" y="1792678"/>
            <a:ext cx="0" cy="2952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Straight Arrow Connector 24"/>
          <p:cNvCxnSpPr>
            <a:cxnSpLocks noChangeShapeType="1"/>
          </p:cNvCxnSpPr>
          <p:nvPr/>
        </p:nvCxnSpPr>
        <p:spPr bwMode="auto">
          <a:xfrm>
            <a:off x="6344374" y="2363543"/>
            <a:ext cx="0" cy="2952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6" name="Flowchart: Process 25"/>
          <p:cNvSpPr>
            <a:spLocks noChangeArrowheads="1"/>
          </p:cNvSpPr>
          <p:nvPr/>
        </p:nvSpPr>
        <p:spPr bwMode="auto">
          <a:xfrm>
            <a:off x="5577294" y="2658818"/>
            <a:ext cx="1687195" cy="1885950"/>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Select file, Split file into multiple parts, Upload file, View uploaded files, Update file parts, Download files, View downloaded details.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27" name="Straight Arrow Connector 26"/>
          <p:cNvCxnSpPr>
            <a:cxnSpLocks noChangeShapeType="1"/>
          </p:cNvCxnSpPr>
          <p:nvPr/>
        </p:nvCxnSpPr>
        <p:spPr bwMode="auto">
          <a:xfrm>
            <a:off x="6437084" y="4544768"/>
            <a:ext cx="1024890" cy="14922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Straight Arrow Connector 27"/>
          <p:cNvCxnSpPr>
            <a:cxnSpLocks noChangeShapeType="1"/>
          </p:cNvCxnSpPr>
          <p:nvPr/>
        </p:nvCxnSpPr>
        <p:spPr bwMode="auto">
          <a:xfrm flipH="1">
            <a:off x="8906599" y="4613348"/>
            <a:ext cx="7620" cy="142367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 name="Straight Arrow Connector 28"/>
          <p:cNvCxnSpPr>
            <a:cxnSpLocks noChangeShapeType="1"/>
          </p:cNvCxnSpPr>
          <p:nvPr/>
        </p:nvCxnSpPr>
        <p:spPr bwMode="auto">
          <a:xfrm flipH="1">
            <a:off x="9974669" y="4560643"/>
            <a:ext cx="1223645" cy="14763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30" name="Group 29"/>
          <p:cNvGrpSpPr>
            <a:grpSpLocks/>
          </p:cNvGrpSpPr>
          <p:nvPr/>
        </p:nvGrpSpPr>
        <p:grpSpPr bwMode="auto">
          <a:xfrm>
            <a:off x="8430349" y="64208"/>
            <a:ext cx="885825" cy="1114425"/>
            <a:chOff x="5479" y="1717"/>
            <a:chExt cx="1395" cy="1755"/>
          </a:xfrm>
        </p:grpSpPr>
        <p:sp>
          <p:nvSpPr>
            <p:cNvPr id="31" name="AutoShape 202"/>
            <p:cNvSpPr>
              <a:spLocks noChangeArrowheads="1"/>
            </p:cNvSpPr>
            <p:nvPr/>
          </p:nvSpPr>
          <p:spPr bwMode="auto">
            <a:xfrm>
              <a:off x="6019" y="1717"/>
              <a:ext cx="300" cy="300"/>
            </a:xfrm>
            <a:prstGeom prst="flowChartConnector">
              <a:avLst/>
            </a:prstGeom>
            <a:solidFill>
              <a:schemeClr val="tx1">
                <a:lumMod val="100000"/>
                <a:lumOff val="0"/>
              </a:schemeClr>
            </a:solidFill>
            <a:ln w="9525">
              <a:solidFill>
                <a:srgbClr val="000000"/>
              </a:solidFill>
              <a:round/>
              <a:headEnd/>
              <a:tailEnd/>
            </a:ln>
          </p:spPr>
          <p:txBody>
            <a:bodyPr rot="0" vert="horz" wrap="square" lIns="91440" tIns="45720" rIns="91440" bIns="45720" anchor="t" anchorCtr="0" upright="1">
              <a:noAutofit/>
            </a:bodyPr>
            <a:lstStyle/>
            <a:p>
              <a:endParaRPr lang="en-IN"/>
            </a:p>
          </p:txBody>
        </p:sp>
        <p:sp>
          <p:nvSpPr>
            <p:cNvPr id="32" name="AutoShape 203"/>
            <p:cNvSpPr>
              <a:spLocks noChangeArrowheads="1"/>
            </p:cNvSpPr>
            <p:nvPr/>
          </p:nvSpPr>
          <p:spPr bwMode="auto">
            <a:xfrm>
              <a:off x="5479" y="2647"/>
              <a:ext cx="1395" cy="570"/>
            </a:xfrm>
            <a:prstGeom prst="flowChartInputOutpu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400">
                  <a:effectLst/>
                  <a:latin typeface="Calibri" panose="020F0502020204030204" pitchFamily="34" charset="0"/>
                  <a:ea typeface="Times New Roman" panose="02020603050405020304" pitchFamily="18" charset="0"/>
                  <a:cs typeface="Times New Roman" panose="02020603050405020304" pitchFamily="18" charset="0"/>
                </a:rPr>
                <a:t>Start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33" name="AutoShape 204"/>
            <p:cNvCxnSpPr>
              <a:cxnSpLocks noChangeShapeType="1"/>
            </p:cNvCxnSpPr>
            <p:nvPr/>
          </p:nvCxnSpPr>
          <p:spPr bwMode="auto">
            <a:xfrm>
              <a:off x="6169" y="2017"/>
              <a:ext cx="0" cy="63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4" name="AutoShape 205"/>
            <p:cNvCxnSpPr>
              <a:cxnSpLocks noChangeShapeType="1"/>
            </p:cNvCxnSpPr>
            <p:nvPr/>
          </p:nvCxnSpPr>
          <p:spPr bwMode="auto">
            <a:xfrm>
              <a:off x="6154" y="3217"/>
              <a:ext cx="0" cy="25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35" name="Rectangle 34"/>
          <p:cNvSpPr>
            <a:spLocks noChangeArrowheads="1"/>
          </p:cNvSpPr>
          <p:nvPr/>
        </p:nvSpPr>
        <p:spPr bwMode="auto">
          <a:xfrm>
            <a:off x="4782274" y="-12134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6" name="Rectangle 36"/>
          <p:cNvSpPr>
            <a:spLocks noChangeArrowheads="1"/>
          </p:cNvSpPr>
          <p:nvPr/>
        </p:nvSpPr>
        <p:spPr bwMode="auto">
          <a:xfrm>
            <a:off x="4782274" y="-7562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00100" algn="l"/>
              </a:tabLst>
              <a:defRPr>
                <a:solidFill>
                  <a:schemeClr val="tx1"/>
                </a:solidFill>
                <a:latin typeface="Arial" panose="020B0604020202020204" pitchFamily="34" charset="0"/>
              </a:defRPr>
            </a:lvl1pPr>
            <a:lvl2pPr eaLnBrk="0" fontAlgn="base" hangingPunct="0">
              <a:spcBef>
                <a:spcPct val="0"/>
              </a:spcBef>
              <a:spcAft>
                <a:spcPct val="0"/>
              </a:spcAft>
              <a:tabLst>
                <a:tab pos="800100" algn="l"/>
              </a:tabLst>
              <a:defRPr>
                <a:solidFill>
                  <a:schemeClr val="tx1"/>
                </a:solidFill>
                <a:latin typeface="Arial" panose="020B0604020202020204" pitchFamily="34" charset="0"/>
              </a:defRPr>
            </a:lvl2pPr>
            <a:lvl3pPr eaLnBrk="0" fontAlgn="base" hangingPunct="0">
              <a:spcBef>
                <a:spcPct val="0"/>
              </a:spcBef>
              <a:spcAft>
                <a:spcPct val="0"/>
              </a:spcAft>
              <a:tabLst>
                <a:tab pos="800100" algn="l"/>
              </a:tabLst>
              <a:defRPr>
                <a:solidFill>
                  <a:schemeClr val="tx1"/>
                </a:solidFill>
                <a:latin typeface="Arial" panose="020B0604020202020204" pitchFamily="34" charset="0"/>
              </a:defRPr>
            </a:lvl3pPr>
            <a:lvl4pPr eaLnBrk="0" fontAlgn="base" hangingPunct="0">
              <a:spcBef>
                <a:spcPct val="0"/>
              </a:spcBef>
              <a:spcAft>
                <a:spcPct val="0"/>
              </a:spcAft>
              <a:tabLst>
                <a:tab pos="800100" algn="l"/>
              </a:tabLst>
              <a:defRPr>
                <a:solidFill>
                  <a:schemeClr val="tx1"/>
                </a:solidFill>
                <a:latin typeface="Arial" panose="020B0604020202020204" pitchFamily="34" charset="0"/>
              </a:defRPr>
            </a:lvl4pPr>
            <a:lvl5pPr eaLnBrk="0" fontAlgn="base" hangingPunct="0">
              <a:spcBef>
                <a:spcPct val="0"/>
              </a:spcBef>
              <a:spcAft>
                <a:spcPct val="0"/>
              </a:spcAft>
              <a:tabLst>
                <a:tab pos="800100" algn="l"/>
              </a:tabLst>
              <a:defRPr>
                <a:solidFill>
                  <a:schemeClr val="tx1"/>
                </a:solidFill>
                <a:latin typeface="Arial" panose="020B0604020202020204" pitchFamily="34" charset="0"/>
              </a:defRPr>
            </a:lvl5pPr>
            <a:lvl6pPr eaLnBrk="0" fontAlgn="base" hangingPunct="0">
              <a:spcBef>
                <a:spcPct val="0"/>
              </a:spcBef>
              <a:spcAft>
                <a:spcPct val="0"/>
              </a:spcAft>
              <a:tabLst>
                <a:tab pos="800100" algn="l"/>
              </a:tabLst>
              <a:defRPr>
                <a:solidFill>
                  <a:schemeClr val="tx1"/>
                </a:solidFill>
                <a:latin typeface="Arial" panose="020B0604020202020204" pitchFamily="34" charset="0"/>
              </a:defRPr>
            </a:lvl6pPr>
            <a:lvl7pPr eaLnBrk="0" fontAlgn="base" hangingPunct="0">
              <a:spcBef>
                <a:spcPct val="0"/>
              </a:spcBef>
              <a:spcAft>
                <a:spcPct val="0"/>
              </a:spcAft>
              <a:tabLst>
                <a:tab pos="800100" algn="l"/>
              </a:tabLst>
              <a:defRPr>
                <a:solidFill>
                  <a:schemeClr val="tx1"/>
                </a:solidFill>
                <a:latin typeface="Arial" panose="020B0604020202020204" pitchFamily="34" charset="0"/>
              </a:defRPr>
            </a:lvl7pPr>
            <a:lvl8pPr eaLnBrk="0" fontAlgn="base" hangingPunct="0">
              <a:spcBef>
                <a:spcPct val="0"/>
              </a:spcBef>
              <a:spcAft>
                <a:spcPct val="0"/>
              </a:spcAft>
              <a:tabLst>
                <a:tab pos="800100" algn="l"/>
              </a:tabLst>
              <a:defRPr>
                <a:solidFill>
                  <a:schemeClr val="tx1"/>
                </a:solidFill>
                <a:latin typeface="Arial" panose="020B0604020202020204" pitchFamily="34" charset="0"/>
              </a:defRPr>
            </a:lvl8pPr>
            <a:lvl9pPr eaLnBrk="0" fontAlgn="base" hangingPunct="0">
              <a:spcBef>
                <a:spcPct val="0"/>
              </a:spcBef>
              <a:spcAft>
                <a:spcPct val="0"/>
              </a:spcAft>
              <a:tabLst>
                <a:tab pos="8001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00100" algn="l"/>
              </a:tabLst>
            </a:pP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800100" algn="l"/>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800100" algn="l"/>
              </a:tabLst>
            </a:pPr>
            <a:r>
              <a:rPr kumimoji="0" lang="en-US" sz="18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800100" algn="l"/>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7" name="Rectangle 47"/>
          <p:cNvSpPr>
            <a:spLocks noChangeArrowheads="1"/>
          </p:cNvSpPr>
          <p:nvPr/>
        </p:nvSpPr>
        <p:spPr bwMode="auto">
          <a:xfrm>
            <a:off x="4782274" y="-7562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9" name="Rectangle 38"/>
          <p:cNvSpPr/>
          <p:nvPr/>
        </p:nvSpPr>
        <p:spPr>
          <a:xfrm>
            <a:off x="501869" y="286435"/>
            <a:ext cx="6096000" cy="1200329"/>
          </a:xfrm>
          <a:prstGeom prst="rect">
            <a:avLst/>
          </a:prstGeom>
        </p:spPr>
        <p:txBody>
          <a:bodyPr>
            <a:spAutoFit/>
          </a:bodyPr>
          <a:lstStyle/>
          <a:p>
            <a:r>
              <a:rPr lang="en-US" sz="3600" b="1" dirty="0" smtClean="0">
                <a:latin typeface="+mj-lt"/>
                <a:ea typeface="Verdana" pitchFamily="34" charset="0"/>
              </a:rPr>
              <a:t>ACTIVITY </a:t>
            </a:r>
            <a:br>
              <a:rPr lang="en-US" sz="3600" b="1" dirty="0" smtClean="0">
                <a:latin typeface="+mj-lt"/>
                <a:ea typeface="Verdana" pitchFamily="34" charset="0"/>
              </a:rPr>
            </a:br>
            <a:r>
              <a:rPr lang="en-US" sz="3600" b="1" dirty="0" smtClean="0">
                <a:latin typeface="+mj-lt"/>
                <a:ea typeface="Verdana" pitchFamily="34" charset="0"/>
              </a:rPr>
              <a:t>DIAGRAMS</a:t>
            </a:r>
            <a:endParaRPr lang="en-IN" sz="3600" dirty="0">
              <a:latin typeface="+mj-lt"/>
            </a:endParaRPr>
          </a:p>
        </p:txBody>
      </p:sp>
      <p:sp>
        <p:nvSpPr>
          <p:cNvPr id="40" name="Rectangle 39"/>
          <p:cNvSpPr/>
          <p:nvPr/>
        </p:nvSpPr>
        <p:spPr>
          <a:xfrm>
            <a:off x="146139" y="1794830"/>
            <a:ext cx="6096000" cy="2246769"/>
          </a:xfrm>
          <a:prstGeom prst="rect">
            <a:avLst/>
          </a:prstGeom>
        </p:spPr>
        <p:txBody>
          <a:bodyPr>
            <a:spAutoFit/>
          </a:bodyPr>
          <a:lstStyle/>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In this system the flow of action is shown.</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This flow of action gives full overview.</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This system shows the activity of the action </a:t>
            </a:r>
            <a:endParaRPr lang="en-IN" sz="2000" dirty="0" smtClean="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performed </a:t>
            </a:r>
            <a:r>
              <a:rPr lang="en-IN" sz="2000" dirty="0">
                <a:latin typeface="Times New Roman" panose="02020603050405020304" pitchFamily="18" charset="0"/>
                <a:cs typeface="Times New Roman" panose="02020603050405020304" pitchFamily="18" charset="0"/>
              </a:rPr>
              <a:t>by the independent entity.</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As it shows from start point to end point.</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This system shows whole timeline of the user, </a:t>
            </a:r>
            <a:endParaRPr lang="en-IN" sz="2000" dirty="0" smtClean="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cloud</a:t>
            </a:r>
            <a:r>
              <a:rPr lang="en-IN" sz="2000" dirty="0">
                <a:latin typeface="Times New Roman" panose="02020603050405020304" pitchFamily="18" charset="0"/>
                <a:cs typeface="Times New Roman" panose="02020603050405020304" pitchFamily="18" charset="0"/>
              </a:rPr>
              <a:t>, meta data server actions.</a:t>
            </a:r>
          </a:p>
        </p:txBody>
      </p:sp>
    </p:spTree>
    <p:extLst>
      <p:ext uri="{BB962C8B-B14F-4D97-AF65-F5344CB8AC3E}">
        <p14:creationId xmlns:p14="http://schemas.microsoft.com/office/powerpoint/2010/main" val="123436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7903" y="729734"/>
            <a:ext cx="2484976" cy="646331"/>
          </a:xfrm>
          <a:prstGeom prst="rect">
            <a:avLst/>
          </a:prstGeom>
        </p:spPr>
        <p:txBody>
          <a:bodyPr wrap="none">
            <a:spAutoFit/>
          </a:bodyPr>
          <a:lstStyle/>
          <a:p>
            <a:r>
              <a:rPr lang="en-US" sz="3600" b="1" dirty="0" smtClean="0">
                <a:latin typeface="+mj-lt"/>
                <a:ea typeface="Verdana" pitchFamily="34" charset="0"/>
              </a:rPr>
              <a:t>CONTENTS</a:t>
            </a:r>
            <a:endParaRPr lang="en-IN" sz="3600" dirty="0">
              <a:latin typeface="+mj-lt"/>
            </a:endParaRPr>
          </a:p>
        </p:txBody>
      </p:sp>
      <p:sp>
        <p:nvSpPr>
          <p:cNvPr id="3" name="Rectangle 2"/>
          <p:cNvSpPr/>
          <p:nvPr/>
        </p:nvSpPr>
        <p:spPr>
          <a:xfrm>
            <a:off x="2117903" y="1478340"/>
            <a:ext cx="8672017" cy="5693866"/>
          </a:xfrm>
          <a:prstGeom prst="rect">
            <a:avLst/>
          </a:prstGeom>
        </p:spPr>
        <p:txBody>
          <a:bodyPr wrap="square">
            <a:spAutoFit/>
          </a:bodyPr>
          <a:lstStyle/>
          <a:p>
            <a:pPr marL="457200" indent="-457200">
              <a:buFont typeface="Wingdings" panose="05000000000000000000" pitchFamily="2" charset="2"/>
              <a:buChar char="§"/>
            </a:pPr>
            <a:r>
              <a:rPr lang="en-US" sz="2600" dirty="0" smtClean="0">
                <a:latin typeface="Times New Roman" panose="02020603050405020304" pitchFamily="18" charset="0"/>
                <a:ea typeface="Verdana" pitchFamily="34" charset="0"/>
                <a:cs typeface="Times New Roman" panose="02020603050405020304" pitchFamily="18" charset="0"/>
              </a:rPr>
              <a:t>Title</a:t>
            </a:r>
          </a:p>
          <a:p>
            <a:pPr marL="457200" indent="-457200">
              <a:buFont typeface="Wingdings" panose="05000000000000000000" pitchFamily="2" charset="2"/>
              <a:buChar char="§"/>
            </a:pPr>
            <a:r>
              <a:rPr lang="en-US" sz="2600" dirty="0" smtClean="0">
                <a:latin typeface="Times New Roman" panose="02020603050405020304" pitchFamily="18" charset="0"/>
                <a:ea typeface="Verdana" pitchFamily="34" charset="0"/>
                <a:cs typeface="Times New Roman" panose="02020603050405020304" pitchFamily="18" charset="0"/>
              </a:rPr>
              <a:t>Problem </a:t>
            </a:r>
            <a:r>
              <a:rPr lang="en-US" sz="2600" dirty="0">
                <a:latin typeface="Times New Roman" panose="02020603050405020304" pitchFamily="18" charset="0"/>
                <a:ea typeface="Verdana" pitchFamily="34" charset="0"/>
                <a:cs typeface="Times New Roman" panose="02020603050405020304" pitchFamily="18" charset="0"/>
              </a:rPr>
              <a:t>Statement</a:t>
            </a:r>
          </a:p>
          <a:p>
            <a:pPr marL="457200" indent="-457200">
              <a:buFont typeface="Wingdings" panose="05000000000000000000" pitchFamily="2" charset="2"/>
              <a:buChar char="§"/>
            </a:pPr>
            <a:r>
              <a:rPr lang="en-US" sz="2600" dirty="0" smtClean="0">
                <a:latin typeface="Times New Roman" panose="02020603050405020304" pitchFamily="18" charset="0"/>
                <a:ea typeface="Verdana" pitchFamily="34" charset="0"/>
                <a:cs typeface="Times New Roman" panose="02020603050405020304" pitchFamily="18" charset="0"/>
              </a:rPr>
              <a:t>Introduction</a:t>
            </a:r>
            <a:r>
              <a:rPr lang="en-US" sz="2600" dirty="0">
                <a:latin typeface="Times New Roman" panose="02020603050405020304" pitchFamily="18" charset="0"/>
                <a:ea typeface="Verdana" pitchFamily="34" charset="0"/>
                <a:cs typeface="Times New Roman" panose="02020603050405020304" pitchFamily="18" charset="0"/>
              </a:rPr>
              <a:t>, </a:t>
            </a:r>
            <a:r>
              <a:rPr lang="en-US" sz="2600" dirty="0" smtClean="0">
                <a:latin typeface="Times New Roman" panose="02020603050405020304" pitchFamily="18" charset="0"/>
                <a:ea typeface="Verdana" pitchFamily="34" charset="0"/>
                <a:cs typeface="Times New Roman" panose="02020603050405020304" pitchFamily="18" charset="0"/>
              </a:rPr>
              <a:t>Objective’s, Motivation </a:t>
            </a:r>
            <a:endParaRPr lang="en-US" sz="2600" dirty="0">
              <a:latin typeface="Times New Roman" panose="02020603050405020304" pitchFamily="18" charset="0"/>
              <a:ea typeface="Verdana" pitchFamily="34" charset="0"/>
              <a:cs typeface="Times New Roman" panose="02020603050405020304" pitchFamily="18" charset="0"/>
            </a:endParaRPr>
          </a:p>
          <a:p>
            <a:pPr marL="457200" indent="-457200">
              <a:buFont typeface="Wingdings" panose="05000000000000000000" pitchFamily="2" charset="2"/>
              <a:buChar char="§"/>
            </a:pPr>
            <a:r>
              <a:rPr lang="en-US" sz="2600" dirty="0">
                <a:latin typeface="Times New Roman" panose="02020603050405020304" pitchFamily="18" charset="0"/>
                <a:ea typeface="Verdana" pitchFamily="34" charset="0"/>
                <a:cs typeface="Times New Roman" panose="02020603050405020304" pitchFamily="18" charset="0"/>
              </a:rPr>
              <a:t>Literature Survey</a:t>
            </a:r>
          </a:p>
          <a:p>
            <a:pPr marL="457200" indent="-457200">
              <a:buFont typeface="Wingdings" panose="05000000000000000000" pitchFamily="2" charset="2"/>
              <a:buChar char="§"/>
            </a:pPr>
            <a:r>
              <a:rPr lang="en-US" sz="2600" dirty="0" smtClean="0">
                <a:latin typeface="Times New Roman" panose="02020603050405020304" pitchFamily="18" charset="0"/>
                <a:ea typeface="Verdana" pitchFamily="34" charset="0"/>
                <a:cs typeface="Times New Roman" panose="02020603050405020304" pitchFamily="18" charset="0"/>
              </a:rPr>
              <a:t>System </a:t>
            </a:r>
            <a:r>
              <a:rPr lang="en-US" sz="2600" dirty="0">
                <a:latin typeface="Times New Roman" panose="02020603050405020304" pitchFamily="18" charset="0"/>
                <a:ea typeface="Verdana" pitchFamily="34" charset="0"/>
                <a:cs typeface="Times New Roman" panose="02020603050405020304" pitchFamily="18" charset="0"/>
              </a:rPr>
              <a:t>Architecture Diagram &amp; Design DFD Diagrams (Level 0, Level 1</a:t>
            </a:r>
            <a:r>
              <a:rPr lang="en-US" sz="2600" dirty="0" smtClean="0">
                <a:latin typeface="Times New Roman" panose="02020603050405020304" pitchFamily="18" charset="0"/>
                <a:ea typeface="Verdana" pitchFamily="34" charset="0"/>
                <a:cs typeface="Times New Roman" panose="02020603050405020304" pitchFamily="18" charset="0"/>
              </a:rPr>
              <a:t>)</a:t>
            </a:r>
          </a:p>
          <a:p>
            <a:pPr marL="457200" indent="-457200">
              <a:buFont typeface="Wingdings" panose="05000000000000000000" pitchFamily="2" charset="2"/>
              <a:buChar char="§"/>
            </a:pPr>
            <a:r>
              <a:rPr lang="en-US" sz="2600" dirty="0">
                <a:latin typeface="Times New Roman" panose="02020603050405020304" pitchFamily="18" charset="0"/>
                <a:ea typeface="Verdana" pitchFamily="34" charset="0"/>
                <a:cs typeface="Times New Roman" panose="02020603050405020304" pitchFamily="18" charset="0"/>
              </a:rPr>
              <a:t>System </a:t>
            </a:r>
            <a:r>
              <a:rPr lang="en-US" sz="2600" dirty="0" smtClean="0">
                <a:latin typeface="Times New Roman" panose="02020603050405020304" pitchFamily="18" charset="0"/>
                <a:ea typeface="Verdana" pitchFamily="34" charset="0"/>
                <a:cs typeface="Times New Roman" panose="02020603050405020304" pitchFamily="18" charset="0"/>
              </a:rPr>
              <a:t>Overview</a:t>
            </a:r>
          </a:p>
          <a:p>
            <a:pPr marL="457200" indent="-457200">
              <a:buFont typeface="Wingdings" panose="05000000000000000000" pitchFamily="2" charset="2"/>
              <a:buChar char="§"/>
            </a:pPr>
            <a:r>
              <a:rPr lang="en-US" sz="2600" dirty="0" smtClean="0">
                <a:latin typeface="Times New Roman" panose="02020603050405020304" pitchFamily="18" charset="0"/>
                <a:ea typeface="Verdana" pitchFamily="34" charset="0"/>
                <a:cs typeface="Times New Roman" panose="02020603050405020304" pitchFamily="18" charset="0"/>
              </a:rPr>
              <a:t>Algorithm </a:t>
            </a:r>
            <a:r>
              <a:rPr lang="en-US" sz="2600" dirty="0" smtClean="0">
                <a:latin typeface="Times New Roman" panose="02020603050405020304" pitchFamily="18" charset="0"/>
                <a:ea typeface="Verdana" pitchFamily="34" charset="0"/>
                <a:cs typeface="Times New Roman" panose="02020603050405020304" pitchFamily="18" charset="0"/>
              </a:rPr>
              <a:t>Details</a:t>
            </a:r>
          </a:p>
          <a:p>
            <a:pPr marL="457200" indent="-457200">
              <a:buFont typeface="Wingdings" panose="05000000000000000000" pitchFamily="2" charset="2"/>
              <a:buChar char="§"/>
            </a:pPr>
            <a:r>
              <a:rPr lang="en-US" sz="2600" dirty="0" smtClean="0">
                <a:latin typeface="Times New Roman" panose="02020603050405020304" pitchFamily="18" charset="0"/>
                <a:ea typeface="Verdana" pitchFamily="34" charset="0"/>
                <a:cs typeface="Times New Roman" panose="02020603050405020304" pitchFamily="18" charset="0"/>
              </a:rPr>
              <a:t>UML Diagram‘s </a:t>
            </a:r>
          </a:p>
          <a:p>
            <a:pPr marL="457200" indent="-457200">
              <a:buFont typeface="Wingdings" panose="05000000000000000000" pitchFamily="2" charset="2"/>
              <a:buChar char="§"/>
            </a:pPr>
            <a:r>
              <a:rPr lang="en-US" sz="2600" dirty="0" smtClean="0">
                <a:latin typeface="Times New Roman" panose="02020603050405020304" pitchFamily="18" charset="0"/>
                <a:ea typeface="Verdana" pitchFamily="34" charset="0"/>
                <a:cs typeface="Times New Roman" panose="02020603050405020304" pitchFamily="18" charset="0"/>
              </a:rPr>
              <a:t>Modules</a:t>
            </a:r>
            <a:endParaRPr lang="en-US" sz="2600" dirty="0">
              <a:latin typeface="Times New Roman" panose="02020603050405020304" pitchFamily="18" charset="0"/>
              <a:ea typeface="Verdana" pitchFamily="34" charset="0"/>
              <a:cs typeface="Times New Roman" panose="02020603050405020304" pitchFamily="18" charset="0"/>
            </a:endParaRPr>
          </a:p>
          <a:p>
            <a:pPr marL="457200" indent="-457200">
              <a:buFont typeface="Wingdings" panose="05000000000000000000" pitchFamily="2" charset="2"/>
              <a:buChar char="§"/>
            </a:pPr>
            <a:r>
              <a:rPr lang="en-US" sz="2600" dirty="0" smtClean="0">
                <a:latin typeface="Times New Roman" panose="02020603050405020304" pitchFamily="18" charset="0"/>
                <a:ea typeface="Verdana" pitchFamily="34" charset="0"/>
                <a:cs typeface="Times New Roman" panose="02020603050405020304" pitchFamily="18" charset="0"/>
              </a:rPr>
              <a:t>System </a:t>
            </a:r>
            <a:r>
              <a:rPr lang="en-US" sz="2600" dirty="0">
                <a:latin typeface="Times New Roman" panose="02020603050405020304" pitchFamily="18" charset="0"/>
                <a:ea typeface="Verdana" pitchFamily="34" charset="0"/>
                <a:cs typeface="Times New Roman" panose="02020603050405020304" pitchFamily="18" charset="0"/>
              </a:rPr>
              <a:t>Requirements </a:t>
            </a:r>
            <a:r>
              <a:rPr lang="en-US" sz="2600" dirty="0" smtClean="0">
                <a:latin typeface="Times New Roman" panose="02020603050405020304" pitchFamily="18" charset="0"/>
                <a:ea typeface="Verdana" pitchFamily="34" charset="0"/>
                <a:cs typeface="Times New Roman" panose="02020603050405020304" pitchFamily="18" charset="0"/>
              </a:rPr>
              <a:t>(</a:t>
            </a:r>
            <a:r>
              <a:rPr lang="en-US" sz="2600" dirty="0">
                <a:latin typeface="Times New Roman" panose="02020603050405020304" pitchFamily="18" charset="0"/>
                <a:ea typeface="Verdana" pitchFamily="34" charset="0"/>
                <a:cs typeface="Times New Roman" panose="02020603050405020304" pitchFamily="18" charset="0"/>
              </a:rPr>
              <a:t>H/W, S/W</a:t>
            </a:r>
            <a:r>
              <a:rPr lang="en-US" sz="2600" dirty="0" smtClean="0">
                <a:latin typeface="Times New Roman" panose="02020603050405020304" pitchFamily="18" charset="0"/>
                <a:ea typeface="Verdana" pitchFamily="34" charset="0"/>
                <a:cs typeface="Times New Roman" panose="02020603050405020304" pitchFamily="18" charset="0"/>
              </a:rPr>
              <a:t>)</a:t>
            </a:r>
          </a:p>
          <a:p>
            <a:pPr marL="457200" indent="-457200">
              <a:buFont typeface="Wingdings" panose="05000000000000000000" pitchFamily="2" charset="2"/>
              <a:buChar char="§"/>
            </a:pPr>
            <a:r>
              <a:rPr lang="en-US" sz="2600" dirty="0" smtClean="0">
                <a:latin typeface="Times New Roman" panose="02020603050405020304" pitchFamily="18" charset="0"/>
                <a:ea typeface="Verdana" pitchFamily="34" charset="0"/>
                <a:cs typeface="Times New Roman" panose="02020603050405020304" pitchFamily="18" charset="0"/>
              </a:rPr>
              <a:t>Conclusion</a:t>
            </a:r>
            <a:endParaRPr lang="en-US" sz="2600" dirty="0">
              <a:latin typeface="Times New Roman" panose="02020603050405020304" pitchFamily="18" charset="0"/>
              <a:ea typeface="Verdana" pitchFamily="34" charset="0"/>
              <a:cs typeface="Times New Roman" panose="02020603050405020304" pitchFamily="18" charset="0"/>
            </a:endParaRPr>
          </a:p>
          <a:p>
            <a:pPr marL="457200" indent="-457200">
              <a:buFont typeface="Wingdings" panose="05000000000000000000" pitchFamily="2" charset="2"/>
              <a:buChar char="§"/>
            </a:pPr>
            <a:r>
              <a:rPr lang="en-US" sz="2600" dirty="0" smtClean="0">
                <a:latin typeface="Times New Roman" panose="02020603050405020304" pitchFamily="18" charset="0"/>
                <a:ea typeface="Verdana" pitchFamily="34" charset="0"/>
                <a:cs typeface="Times New Roman" panose="02020603050405020304" pitchFamily="18" charset="0"/>
              </a:rPr>
              <a:t>References</a:t>
            </a:r>
          </a:p>
          <a:p>
            <a:pPr marL="457200" indent="-457200">
              <a:buFont typeface="Wingdings" panose="05000000000000000000" pitchFamily="2" charset="2"/>
              <a:buChar char="§"/>
            </a:pPr>
            <a:endParaRPr lang="en-US" sz="2600" dirty="0">
              <a:latin typeface="Times New Roman" panose="02020603050405020304" pitchFamily="18" charset="0"/>
              <a:ea typeface="Verdana" pitchFamily="34" charset="0"/>
              <a:cs typeface="Times New Roman" panose="02020603050405020304" pitchFamily="18" charset="0"/>
            </a:endParaRPr>
          </a:p>
        </p:txBody>
      </p:sp>
    </p:spTree>
    <p:extLst>
      <p:ext uri="{BB962C8B-B14F-4D97-AF65-F5344CB8AC3E}">
        <p14:creationId xmlns:p14="http://schemas.microsoft.com/office/powerpoint/2010/main" val="13159121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 Box 127"/>
          <p:cNvSpPr txBox="1">
            <a:spLocks noChangeArrowheads="1"/>
          </p:cNvSpPr>
          <p:nvPr/>
        </p:nvSpPr>
        <p:spPr bwMode="auto">
          <a:xfrm>
            <a:off x="5852118" y="3632504"/>
            <a:ext cx="1626235" cy="346710"/>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Update File Parts</a:t>
            </a:r>
          </a:p>
        </p:txBody>
      </p:sp>
      <p:sp>
        <p:nvSpPr>
          <p:cNvPr id="90" name="Text Box 156"/>
          <p:cNvSpPr txBox="1">
            <a:spLocks noChangeArrowheads="1"/>
          </p:cNvSpPr>
          <p:nvPr/>
        </p:nvSpPr>
        <p:spPr bwMode="auto">
          <a:xfrm>
            <a:off x="7439618" y="848664"/>
            <a:ext cx="668655" cy="335280"/>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Cloud</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1" name="Text Box 142"/>
          <p:cNvSpPr txBox="1">
            <a:spLocks noChangeArrowheads="1"/>
          </p:cNvSpPr>
          <p:nvPr/>
        </p:nvSpPr>
        <p:spPr bwMode="auto">
          <a:xfrm>
            <a:off x="8990288" y="710869"/>
            <a:ext cx="1472565" cy="335280"/>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Meta Data Server</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2" name="Text Box 157"/>
          <p:cNvSpPr txBox="1">
            <a:spLocks noChangeArrowheads="1"/>
          </p:cNvSpPr>
          <p:nvPr/>
        </p:nvSpPr>
        <p:spPr bwMode="auto">
          <a:xfrm>
            <a:off x="5546048" y="802309"/>
            <a:ext cx="577215" cy="304800"/>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User</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3" name="Text Box 133"/>
          <p:cNvSpPr txBox="1">
            <a:spLocks noChangeArrowheads="1"/>
          </p:cNvSpPr>
          <p:nvPr/>
        </p:nvSpPr>
        <p:spPr bwMode="auto">
          <a:xfrm>
            <a:off x="5840053" y="2695244"/>
            <a:ext cx="1712595" cy="273050"/>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Upload File</a:t>
            </a:r>
          </a:p>
        </p:txBody>
      </p:sp>
      <p:sp>
        <p:nvSpPr>
          <p:cNvPr id="94" name="Text Box 123"/>
          <p:cNvSpPr txBox="1">
            <a:spLocks noChangeArrowheads="1"/>
          </p:cNvSpPr>
          <p:nvPr/>
        </p:nvSpPr>
        <p:spPr bwMode="auto">
          <a:xfrm>
            <a:off x="7931108" y="4376724"/>
            <a:ext cx="1616710" cy="342265"/>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View Cloud Files</a:t>
            </a:r>
          </a:p>
        </p:txBody>
      </p:sp>
      <p:sp>
        <p:nvSpPr>
          <p:cNvPr id="95" name="Text Box 115"/>
          <p:cNvSpPr txBox="1">
            <a:spLocks noChangeArrowheads="1"/>
          </p:cNvSpPr>
          <p:nvPr/>
        </p:nvSpPr>
        <p:spPr bwMode="auto">
          <a:xfrm>
            <a:off x="7779978" y="5431459"/>
            <a:ext cx="1866265" cy="365760"/>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View Downloaded Details</a:t>
            </a:r>
          </a:p>
        </p:txBody>
      </p:sp>
      <p:sp>
        <p:nvSpPr>
          <p:cNvPr id="96" name="Text Box 137"/>
          <p:cNvSpPr txBox="1">
            <a:spLocks noChangeArrowheads="1"/>
          </p:cNvSpPr>
          <p:nvPr/>
        </p:nvSpPr>
        <p:spPr bwMode="auto">
          <a:xfrm>
            <a:off x="5775918" y="1718614"/>
            <a:ext cx="977265" cy="350520"/>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000">
                <a:effectLst/>
                <a:latin typeface="Calibri" panose="020F0502020204030204" pitchFamily="34" charset="0"/>
                <a:ea typeface="Times New Roman" panose="02020603050405020304" pitchFamily="18" charset="0"/>
                <a:cs typeface="Times New Roman" panose="02020603050405020304" pitchFamily="18" charset="0"/>
              </a:rPr>
              <a:t>Select File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7" name="Text Box 121"/>
          <p:cNvSpPr txBox="1">
            <a:spLocks noChangeArrowheads="1"/>
          </p:cNvSpPr>
          <p:nvPr/>
        </p:nvSpPr>
        <p:spPr bwMode="auto">
          <a:xfrm>
            <a:off x="9834838" y="4767884"/>
            <a:ext cx="1392555" cy="520065"/>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Verify Hash Similarity</a:t>
            </a:r>
          </a:p>
        </p:txBody>
      </p:sp>
      <p:sp>
        <p:nvSpPr>
          <p:cNvPr id="98" name="Text Box 131"/>
          <p:cNvSpPr txBox="1">
            <a:spLocks noChangeArrowheads="1"/>
          </p:cNvSpPr>
          <p:nvPr/>
        </p:nvSpPr>
        <p:spPr bwMode="auto">
          <a:xfrm>
            <a:off x="5827988" y="3137839"/>
            <a:ext cx="1717675" cy="477520"/>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View Uploaded Files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99" name="Straight Arrow Connector 98"/>
          <p:cNvCxnSpPr>
            <a:cxnSpLocks noChangeShapeType="1"/>
          </p:cNvCxnSpPr>
          <p:nvPr/>
        </p:nvCxnSpPr>
        <p:spPr bwMode="auto">
          <a:xfrm>
            <a:off x="7771088" y="4304969"/>
            <a:ext cx="3529330" cy="635"/>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0" name="Straight Arrow Connector 99"/>
          <p:cNvCxnSpPr>
            <a:cxnSpLocks noChangeShapeType="1"/>
          </p:cNvCxnSpPr>
          <p:nvPr/>
        </p:nvCxnSpPr>
        <p:spPr bwMode="auto">
          <a:xfrm>
            <a:off x="9775783" y="4689144"/>
            <a:ext cx="1524000" cy="635"/>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1" name="Straight Arrow Connector 100"/>
          <p:cNvCxnSpPr>
            <a:cxnSpLocks noChangeShapeType="1"/>
          </p:cNvCxnSpPr>
          <p:nvPr/>
        </p:nvCxnSpPr>
        <p:spPr bwMode="auto">
          <a:xfrm flipV="1">
            <a:off x="7726638" y="3137839"/>
            <a:ext cx="6350" cy="1300480"/>
          </a:xfrm>
          <a:prstGeom prst="straightConnector1">
            <a:avLst/>
          </a:prstGeom>
          <a:noFill/>
          <a:ln w="25400">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102" name="Straight Arrow Connector 101"/>
          <p:cNvCxnSpPr>
            <a:cxnSpLocks noChangeShapeType="1"/>
          </p:cNvCxnSpPr>
          <p:nvPr/>
        </p:nvCxnSpPr>
        <p:spPr bwMode="auto">
          <a:xfrm flipH="1" flipV="1">
            <a:off x="9737683" y="3530269"/>
            <a:ext cx="1905" cy="1285875"/>
          </a:xfrm>
          <a:prstGeom prst="straightConnector1">
            <a:avLst/>
          </a:prstGeom>
          <a:noFill/>
          <a:ln w="25400">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103" name="Straight Arrow Connector 102"/>
          <p:cNvCxnSpPr>
            <a:cxnSpLocks noChangeShapeType="1"/>
          </p:cNvCxnSpPr>
          <p:nvPr/>
        </p:nvCxnSpPr>
        <p:spPr bwMode="auto">
          <a:xfrm flipV="1">
            <a:off x="7741878" y="2373934"/>
            <a:ext cx="0" cy="814705"/>
          </a:xfrm>
          <a:prstGeom prst="straightConnector1">
            <a:avLst/>
          </a:prstGeom>
          <a:noFill/>
          <a:ln w="25400">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104" name="Straight Arrow Connector 103"/>
          <p:cNvCxnSpPr>
            <a:cxnSpLocks noChangeShapeType="1"/>
          </p:cNvCxnSpPr>
          <p:nvPr/>
        </p:nvCxnSpPr>
        <p:spPr bwMode="auto">
          <a:xfrm flipV="1">
            <a:off x="9738953" y="5135549"/>
            <a:ext cx="0" cy="1524635"/>
          </a:xfrm>
          <a:prstGeom prst="straightConnector1">
            <a:avLst/>
          </a:prstGeom>
          <a:noFill/>
          <a:ln w="25400">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105" name="Straight Arrow Connector 104"/>
          <p:cNvCxnSpPr>
            <a:cxnSpLocks noChangeShapeType="1"/>
          </p:cNvCxnSpPr>
          <p:nvPr/>
        </p:nvCxnSpPr>
        <p:spPr bwMode="auto">
          <a:xfrm flipH="1" flipV="1">
            <a:off x="7727273" y="5119039"/>
            <a:ext cx="5715" cy="1589405"/>
          </a:xfrm>
          <a:prstGeom prst="straightConnector1">
            <a:avLst/>
          </a:prstGeom>
          <a:noFill/>
          <a:ln w="25400">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106" name="Straight Arrow Connector 105"/>
          <p:cNvCxnSpPr>
            <a:cxnSpLocks noChangeShapeType="1"/>
          </p:cNvCxnSpPr>
          <p:nvPr/>
        </p:nvCxnSpPr>
        <p:spPr bwMode="auto">
          <a:xfrm flipV="1">
            <a:off x="11337883" y="6207429"/>
            <a:ext cx="4445" cy="455295"/>
          </a:xfrm>
          <a:prstGeom prst="straightConnector1">
            <a:avLst/>
          </a:prstGeom>
          <a:noFill/>
          <a:ln w="25400">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107" name="Straight Arrow Connector 106"/>
          <p:cNvCxnSpPr>
            <a:cxnSpLocks noChangeShapeType="1"/>
          </p:cNvCxnSpPr>
          <p:nvPr/>
        </p:nvCxnSpPr>
        <p:spPr bwMode="auto">
          <a:xfrm flipV="1">
            <a:off x="5700988" y="5633389"/>
            <a:ext cx="14605" cy="1079500"/>
          </a:xfrm>
          <a:prstGeom prst="straightConnector1">
            <a:avLst/>
          </a:prstGeom>
          <a:noFill/>
          <a:ln w="25400">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108" name="Straight Arrow Connector 107"/>
          <p:cNvCxnSpPr>
            <a:cxnSpLocks noChangeShapeType="1"/>
          </p:cNvCxnSpPr>
          <p:nvPr/>
        </p:nvCxnSpPr>
        <p:spPr bwMode="auto">
          <a:xfrm>
            <a:off x="5775918" y="3967784"/>
            <a:ext cx="5524500" cy="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9" name="Straight Arrow Connector 108"/>
          <p:cNvCxnSpPr>
            <a:cxnSpLocks noChangeShapeType="1"/>
          </p:cNvCxnSpPr>
          <p:nvPr/>
        </p:nvCxnSpPr>
        <p:spPr bwMode="auto">
          <a:xfrm>
            <a:off x="5767663" y="3542969"/>
            <a:ext cx="5574665" cy="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10" name="Straight Arrow Connector 109"/>
          <p:cNvCxnSpPr>
            <a:cxnSpLocks noChangeShapeType="1"/>
          </p:cNvCxnSpPr>
          <p:nvPr/>
        </p:nvCxnSpPr>
        <p:spPr bwMode="auto">
          <a:xfrm flipV="1">
            <a:off x="5767663" y="1641144"/>
            <a:ext cx="5532120" cy="635"/>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111" name="Rectangle 110"/>
          <p:cNvSpPr>
            <a:spLocks noChangeArrowheads="1"/>
          </p:cNvSpPr>
          <p:nvPr/>
        </p:nvSpPr>
        <p:spPr bwMode="auto">
          <a:xfrm>
            <a:off x="11299783" y="1006144"/>
            <a:ext cx="79375" cy="520128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cxnSp>
        <p:nvCxnSpPr>
          <p:cNvPr id="112" name="Straight Arrow Connector 111"/>
          <p:cNvCxnSpPr>
            <a:cxnSpLocks noChangeShapeType="1"/>
          </p:cNvCxnSpPr>
          <p:nvPr/>
        </p:nvCxnSpPr>
        <p:spPr bwMode="auto">
          <a:xfrm flipV="1">
            <a:off x="9738953" y="1050594"/>
            <a:ext cx="12065" cy="2479675"/>
          </a:xfrm>
          <a:prstGeom prst="straightConnector1">
            <a:avLst/>
          </a:prstGeom>
          <a:noFill/>
          <a:ln w="25400">
            <a:solidFill>
              <a:srgbClr val="000000"/>
            </a:solidFill>
            <a:prstDash val="sysDot"/>
            <a:round/>
            <a:headEnd/>
            <a:tailEnd/>
          </a:ln>
          <a:extLst>
            <a:ext uri="{909E8E84-426E-40DD-AFC4-6F175D3DCCD1}">
              <a14:hiddenFill xmlns:a14="http://schemas.microsoft.com/office/drawing/2010/main">
                <a:noFill/>
              </a14:hiddenFill>
            </a:ext>
          </a:extLst>
        </p:spPr>
      </p:cxnSp>
      <p:grpSp>
        <p:nvGrpSpPr>
          <p:cNvPr id="113" name="Group 112"/>
          <p:cNvGrpSpPr>
            <a:grpSpLocks/>
          </p:cNvGrpSpPr>
          <p:nvPr/>
        </p:nvGrpSpPr>
        <p:grpSpPr bwMode="auto">
          <a:xfrm>
            <a:off x="7533321" y="93314"/>
            <a:ext cx="542925" cy="760730"/>
            <a:chOff x="2115" y="3135"/>
            <a:chExt cx="1005" cy="1860"/>
          </a:xfrm>
        </p:grpSpPr>
        <p:sp>
          <p:nvSpPr>
            <p:cNvPr id="114" name="Oval 113"/>
            <p:cNvSpPr>
              <a:spLocks noChangeArrowheads="1"/>
            </p:cNvSpPr>
            <p:nvPr/>
          </p:nvSpPr>
          <p:spPr bwMode="auto">
            <a:xfrm>
              <a:off x="2430" y="3135"/>
              <a:ext cx="345" cy="3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IN"/>
            </a:p>
          </p:txBody>
        </p:sp>
        <p:cxnSp>
          <p:nvCxnSpPr>
            <p:cNvPr id="115" name="AutoShape 143"/>
            <p:cNvCxnSpPr>
              <a:cxnSpLocks noChangeShapeType="1"/>
            </p:cNvCxnSpPr>
            <p:nvPr/>
          </p:nvCxnSpPr>
          <p:spPr bwMode="auto">
            <a:xfrm>
              <a:off x="2595" y="3435"/>
              <a:ext cx="0" cy="96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16" name="AutoShape 144"/>
            <p:cNvCxnSpPr>
              <a:cxnSpLocks noChangeShapeType="1"/>
            </p:cNvCxnSpPr>
            <p:nvPr/>
          </p:nvCxnSpPr>
          <p:spPr bwMode="auto">
            <a:xfrm>
              <a:off x="2115" y="3690"/>
              <a:ext cx="100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17" name="AutoShape 145"/>
            <p:cNvCxnSpPr>
              <a:cxnSpLocks noChangeShapeType="1"/>
            </p:cNvCxnSpPr>
            <p:nvPr/>
          </p:nvCxnSpPr>
          <p:spPr bwMode="auto">
            <a:xfrm flipH="1">
              <a:off x="2220" y="4395"/>
              <a:ext cx="375" cy="6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18" name="AutoShape 146"/>
            <p:cNvCxnSpPr>
              <a:cxnSpLocks noChangeShapeType="1"/>
            </p:cNvCxnSpPr>
            <p:nvPr/>
          </p:nvCxnSpPr>
          <p:spPr bwMode="auto">
            <a:xfrm>
              <a:off x="2595" y="4395"/>
              <a:ext cx="525" cy="6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119" name="Group 118"/>
          <p:cNvGrpSpPr>
            <a:grpSpLocks/>
          </p:cNvGrpSpPr>
          <p:nvPr/>
        </p:nvGrpSpPr>
        <p:grpSpPr bwMode="auto">
          <a:xfrm>
            <a:off x="9382718" y="87299"/>
            <a:ext cx="542925" cy="701040"/>
            <a:chOff x="2115" y="3135"/>
            <a:chExt cx="1005" cy="1860"/>
          </a:xfrm>
        </p:grpSpPr>
        <p:sp>
          <p:nvSpPr>
            <p:cNvPr id="120" name="Oval 119"/>
            <p:cNvSpPr>
              <a:spLocks noChangeArrowheads="1"/>
            </p:cNvSpPr>
            <p:nvPr/>
          </p:nvSpPr>
          <p:spPr bwMode="auto">
            <a:xfrm>
              <a:off x="2430" y="3135"/>
              <a:ext cx="345" cy="3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IN"/>
            </a:p>
          </p:txBody>
        </p:sp>
        <p:cxnSp>
          <p:nvCxnSpPr>
            <p:cNvPr id="121" name="AutoShape 149"/>
            <p:cNvCxnSpPr>
              <a:cxnSpLocks noChangeShapeType="1"/>
            </p:cNvCxnSpPr>
            <p:nvPr/>
          </p:nvCxnSpPr>
          <p:spPr bwMode="auto">
            <a:xfrm>
              <a:off x="2595" y="3435"/>
              <a:ext cx="0" cy="96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2" name="AutoShape 150"/>
            <p:cNvCxnSpPr>
              <a:cxnSpLocks noChangeShapeType="1"/>
            </p:cNvCxnSpPr>
            <p:nvPr/>
          </p:nvCxnSpPr>
          <p:spPr bwMode="auto">
            <a:xfrm>
              <a:off x="2115" y="3690"/>
              <a:ext cx="100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3" name="AutoShape 151"/>
            <p:cNvCxnSpPr>
              <a:cxnSpLocks noChangeShapeType="1"/>
            </p:cNvCxnSpPr>
            <p:nvPr/>
          </p:nvCxnSpPr>
          <p:spPr bwMode="auto">
            <a:xfrm flipH="1">
              <a:off x="2220" y="4395"/>
              <a:ext cx="375" cy="6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4" name="AutoShape 152"/>
            <p:cNvCxnSpPr>
              <a:cxnSpLocks noChangeShapeType="1"/>
            </p:cNvCxnSpPr>
            <p:nvPr/>
          </p:nvCxnSpPr>
          <p:spPr bwMode="auto">
            <a:xfrm>
              <a:off x="2595" y="4395"/>
              <a:ext cx="525" cy="6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125" name="Group 124"/>
          <p:cNvGrpSpPr>
            <a:grpSpLocks/>
          </p:cNvGrpSpPr>
          <p:nvPr/>
        </p:nvGrpSpPr>
        <p:grpSpPr bwMode="auto">
          <a:xfrm>
            <a:off x="5572718" y="71424"/>
            <a:ext cx="468630" cy="721995"/>
            <a:chOff x="2115" y="3135"/>
            <a:chExt cx="1005" cy="1860"/>
          </a:xfrm>
        </p:grpSpPr>
        <p:sp>
          <p:nvSpPr>
            <p:cNvPr id="126" name="Oval 125"/>
            <p:cNvSpPr>
              <a:spLocks noChangeArrowheads="1"/>
            </p:cNvSpPr>
            <p:nvPr/>
          </p:nvSpPr>
          <p:spPr bwMode="auto">
            <a:xfrm>
              <a:off x="2430" y="3135"/>
              <a:ext cx="345" cy="3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IN"/>
            </a:p>
          </p:txBody>
        </p:sp>
        <p:cxnSp>
          <p:nvCxnSpPr>
            <p:cNvPr id="127" name="AutoShape 155"/>
            <p:cNvCxnSpPr>
              <a:cxnSpLocks noChangeShapeType="1"/>
            </p:cNvCxnSpPr>
            <p:nvPr/>
          </p:nvCxnSpPr>
          <p:spPr bwMode="auto">
            <a:xfrm>
              <a:off x="2595" y="3435"/>
              <a:ext cx="0" cy="96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8" name="AutoShape 156"/>
            <p:cNvCxnSpPr>
              <a:cxnSpLocks noChangeShapeType="1"/>
            </p:cNvCxnSpPr>
            <p:nvPr/>
          </p:nvCxnSpPr>
          <p:spPr bwMode="auto">
            <a:xfrm>
              <a:off x="2115" y="3690"/>
              <a:ext cx="100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9" name="AutoShape 157"/>
            <p:cNvCxnSpPr>
              <a:cxnSpLocks noChangeShapeType="1"/>
            </p:cNvCxnSpPr>
            <p:nvPr/>
          </p:nvCxnSpPr>
          <p:spPr bwMode="auto">
            <a:xfrm flipH="1">
              <a:off x="2220" y="4395"/>
              <a:ext cx="375" cy="6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0" name="AutoShape 158"/>
            <p:cNvCxnSpPr>
              <a:cxnSpLocks noChangeShapeType="1"/>
            </p:cNvCxnSpPr>
            <p:nvPr/>
          </p:nvCxnSpPr>
          <p:spPr bwMode="auto">
            <a:xfrm>
              <a:off x="2595" y="4395"/>
              <a:ext cx="525" cy="6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131" name="Text Box 135"/>
          <p:cNvSpPr txBox="1">
            <a:spLocks noChangeArrowheads="1"/>
          </p:cNvSpPr>
          <p:nvPr/>
        </p:nvSpPr>
        <p:spPr bwMode="auto">
          <a:xfrm>
            <a:off x="5815288" y="2206294"/>
            <a:ext cx="1658620" cy="395605"/>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000">
                <a:effectLst/>
                <a:latin typeface="Calibri" panose="020F0502020204030204" pitchFamily="34" charset="0"/>
                <a:ea typeface="Times New Roman" panose="02020603050405020304" pitchFamily="18" charset="0"/>
                <a:cs typeface="Times New Roman" panose="02020603050405020304" pitchFamily="18" charset="0"/>
              </a:rPr>
              <a:t>Split File into Multiple Parts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132" name="Straight Arrow Connector 131"/>
          <p:cNvCxnSpPr>
            <a:cxnSpLocks noChangeShapeType="1"/>
          </p:cNvCxnSpPr>
          <p:nvPr/>
        </p:nvCxnSpPr>
        <p:spPr bwMode="auto">
          <a:xfrm flipH="1" flipV="1">
            <a:off x="11337883" y="501319"/>
            <a:ext cx="635" cy="504825"/>
          </a:xfrm>
          <a:prstGeom prst="straightConnector1">
            <a:avLst/>
          </a:prstGeom>
          <a:noFill/>
          <a:ln w="25400">
            <a:solidFill>
              <a:srgbClr val="000000"/>
            </a:solidFill>
            <a:prstDash val="sysDot"/>
            <a:round/>
            <a:headEnd/>
            <a:tailEnd/>
          </a:ln>
          <a:extLst>
            <a:ext uri="{909E8E84-426E-40DD-AFC4-6F175D3DCCD1}">
              <a14:hiddenFill xmlns:a14="http://schemas.microsoft.com/office/drawing/2010/main">
                <a:noFill/>
              </a14:hiddenFill>
            </a:ext>
          </a:extLst>
        </p:spPr>
      </p:cxnSp>
      <p:sp>
        <p:nvSpPr>
          <p:cNvPr id="133" name="Rectangle 132"/>
          <p:cNvSpPr>
            <a:spLocks noChangeArrowheads="1"/>
          </p:cNvSpPr>
          <p:nvPr/>
        </p:nvSpPr>
        <p:spPr bwMode="auto">
          <a:xfrm>
            <a:off x="10943548" y="143814"/>
            <a:ext cx="760095" cy="3943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SERVICE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134" name="Straight Arrow Connector 133"/>
          <p:cNvCxnSpPr>
            <a:cxnSpLocks noChangeShapeType="1"/>
          </p:cNvCxnSpPr>
          <p:nvPr/>
        </p:nvCxnSpPr>
        <p:spPr bwMode="auto">
          <a:xfrm flipV="1">
            <a:off x="7732988" y="1223949"/>
            <a:ext cx="11430" cy="1266190"/>
          </a:xfrm>
          <a:prstGeom prst="straightConnector1">
            <a:avLst/>
          </a:prstGeom>
          <a:noFill/>
          <a:ln w="25400">
            <a:solidFill>
              <a:srgbClr val="000000"/>
            </a:solidFill>
            <a:prstDash val="sysDot"/>
            <a:round/>
            <a:headEnd/>
            <a:tailEnd/>
          </a:ln>
          <a:extLst>
            <a:ext uri="{909E8E84-426E-40DD-AFC4-6F175D3DCCD1}">
              <a14:hiddenFill xmlns:a14="http://schemas.microsoft.com/office/drawing/2010/main">
                <a:noFill/>
              </a14:hiddenFill>
            </a:ext>
          </a:extLst>
        </p:spPr>
      </p:cxnSp>
      <p:sp>
        <p:nvSpPr>
          <p:cNvPr id="135" name="Rectangle 134"/>
          <p:cNvSpPr>
            <a:spLocks noChangeArrowheads="1"/>
          </p:cNvSpPr>
          <p:nvPr/>
        </p:nvSpPr>
        <p:spPr bwMode="auto">
          <a:xfrm>
            <a:off x="5688288" y="1563039"/>
            <a:ext cx="79375" cy="414845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cxnSp>
        <p:nvCxnSpPr>
          <p:cNvPr id="136" name="Straight Arrow Connector 135"/>
          <p:cNvCxnSpPr>
            <a:cxnSpLocks noChangeShapeType="1"/>
          </p:cNvCxnSpPr>
          <p:nvPr/>
        </p:nvCxnSpPr>
        <p:spPr bwMode="auto">
          <a:xfrm flipH="1" flipV="1">
            <a:off x="5729563" y="1188389"/>
            <a:ext cx="635" cy="452755"/>
          </a:xfrm>
          <a:prstGeom prst="straightConnector1">
            <a:avLst/>
          </a:prstGeom>
          <a:noFill/>
          <a:ln w="25400">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137" name="Straight Arrow Connector 136"/>
          <p:cNvCxnSpPr>
            <a:cxnSpLocks noChangeShapeType="1"/>
          </p:cNvCxnSpPr>
          <p:nvPr/>
        </p:nvCxnSpPr>
        <p:spPr bwMode="auto">
          <a:xfrm>
            <a:off x="5768298" y="2589834"/>
            <a:ext cx="5532120" cy="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38" name="Straight Arrow Connector 137"/>
          <p:cNvCxnSpPr>
            <a:cxnSpLocks noChangeShapeType="1"/>
          </p:cNvCxnSpPr>
          <p:nvPr/>
        </p:nvCxnSpPr>
        <p:spPr bwMode="auto">
          <a:xfrm>
            <a:off x="5767663" y="2130094"/>
            <a:ext cx="5568950" cy="635"/>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39" name="Straight Arrow Connector 138"/>
          <p:cNvCxnSpPr>
            <a:cxnSpLocks noChangeShapeType="1"/>
          </p:cNvCxnSpPr>
          <p:nvPr/>
        </p:nvCxnSpPr>
        <p:spPr bwMode="auto">
          <a:xfrm>
            <a:off x="5768298" y="3052749"/>
            <a:ext cx="5510530" cy="6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0" name="Rectangle 139"/>
          <p:cNvSpPr>
            <a:spLocks noChangeArrowheads="1"/>
          </p:cNvSpPr>
          <p:nvPr/>
        </p:nvSpPr>
        <p:spPr bwMode="auto">
          <a:xfrm>
            <a:off x="9707838" y="4663744"/>
            <a:ext cx="46990" cy="4552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141" name="Rectangle 140"/>
          <p:cNvSpPr>
            <a:spLocks noChangeArrowheads="1"/>
          </p:cNvSpPr>
          <p:nvPr/>
        </p:nvSpPr>
        <p:spPr bwMode="auto">
          <a:xfrm>
            <a:off x="7703778" y="4177334"/>
            <a:ext cx="55880" cy="1511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142" name="Text Box 125"/>
          <p:cNvSpPr txBox="1">
            <a:spLocks noChangeArrowheads="1"/>
          </p:cNvSpPr>
          <p:nvPr/>
        </p:nvSpPr>
        <p:spPr bwMode="auto">
          <a:xfrm>
            <a:off x="5835608" y="4042079"/>
            <a:ext cx="1712595" cy="273050"/>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Download Files</a:t>
            </a:r>
          </a:p>
        </p:txBody>
      </p:sp>
      <p:cxnSp>
        <p:nvCxnSpPr>
          <p:cNvPr id="143" name="Straight Arrow Connector 142"/>
          <p:cNvCxnSpPr>
            <a:cxnSpLocks noChangeShapeType="1"/>
          </p:cNvCxnSpPr>
          <p:nvPr/>
        </p:nvCxnSpPr>
        <p:spPr bwMode="auto">
          <a:xfrm>
            <a:off x="7779978" y="5335574"/>
            <a:ext cx="3529330" cy="635"/>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144" name="Rectangle 143"/>
          <p:cNvSpPr>
            <a:spLocks noChangeArrowheads="1"/>
          </p:cNvSpPr>
          <p:nvPr/>
        </p:nvSpPr>
        <p:spPr bwMode="auto">
          <a:xfrm>
            <a:off x="10801943" y="6418249"/>
            <a:ext cx="1019175" cy="31051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DATA BASE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45" name="Rectangle 139"/>
          <p:cNvSpPr>
            <a:spLocks noChangeArrowheads="1"/>
          </p:cNvSpPr>
          <p:nvPr/>
        </p:nvSpPr>
        <p:spPr bwMode="auto">
          <a:xfrm>
            <a:off x="4524968" y="-15332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6" name="Rectangle 144"/>
          <p:cNvSpPr>
            <a:spLocks noChangeArrowheads="1"/>
          </p:cNvSpPr>
          <p:nvPr/>
        </p:nvSpPr>
        <p:spPr bwMode="auto">
          <a:xfrm>
            <a:off x="4524968" y="-10760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47" name="Rectangle 145"/>
          <p:cNvSpPr>
            <a:spLocks noChangeArrowheads="1"/>
          </p:cNvSpPr>
          <p:nvPr/>
        </p:nvSpPr>
        <p:spPr bwMode="auto">
          <a:xfrm>
            <a:off x="4524968" y="-10760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71800" algn="ct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971800" algn="ctr"/>
              </a:tabLst>
            </a:pPr>
            <a:r>
              <a:rPr kumimoji="0" lang="en-US" sz="11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48" name="Rectangle 148"/>
          <p:cNvSpPr>
            <a:spLocks noChangeArrowheads="1"/>
          </p:cNvSpPr>
          <p:nvPr/>
        </p:nvSpPr>
        <p:spPr bwMode="auto">
          <a:xfrm>
            <a:off x="4524968" y="-10760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49" name="Rectangle 149"/>
          <p:cNvSpPr>
            <a:spLocks noChangeArrowheads="1"/>
          </p:cNvSpPr>
          <p:nvPr/>
        </p:nvSpPr>
        <p:spPr bwMode="auto">
          <a:xfrm>
            <a:off x="4524968" y="-10760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50" name="Rectangle 150"/>
          <p:cNvSpPr>
            <a:spLocks noChangeArrowheads="1"/>
          </p:cNvSpPr>
          <p:nvPr/>
        </p:nvSpPr>
        <p:spPr bwMode="auto">
          <a:xfrm>
            <a:off x="4524968" y="-10760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51" name="Rectangle 151"/>
          <p:cNvSpPr>
            <a:spLocks noChangeArrowheads="1"/>
          </p:cNvSpPr>
          <p:nvPr/>
        </p:nvSpPr>
        <p:spPr bwMode="auto">
          <a:xfrm>
            <a:off x="4524968" y="-10760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703763" algn="l"/>
              </a:tabLst>
              <a:defRPr>
                <a:solidFill>
                  <a:schemeClr val="tx1"/>
                </a:solidFill>
                <a:latin typeface="Arial" panose="020B0604020202020204" pitchFamily="34" charset="0"/>
              </a:defRPr>
            </a:lvl1pPr>
            <a:lvl2pPr eaLnBrk="0" fontAlgn="base" hangingPunct="0">
              <a:spcBef>
                <a:spcPct val="0"/>
              </a:spcBef>
              <a:spcAft>
                <a:spcPct val="0"/>
              </a:spcAft>
              <a:tabLst>
                <a:tab pos="4703763" algn="l"/>
              </a:tabLst>
              <a:defRPr>
                <a:solidFill>
                  <a:schemeClr val="tx1"/>
                </a:solidFill>
                <a:latin typeface="Arial" panose="020B0604020202020204" pitchFamily="34" charset="0"/>
              </a:defRPr>
            </a:lvl2pPr>
            <a:lvl3pPr eaLnBrk="0" fontAlgn="base" hangingPunct="0">
              <a:spcBef>
                <a:spcPct val="0"/>
              </a:spcBef>
              <a:spcAft>
                <a:spcPct val="0"/>
              </a:spcAft>
              <a:tabLst>
                <a:tab pos="4703763" algn="l"/>
              </a:tabLst>
              <a:defRPr>
                <a:solidFill>
                  <a:schemeClr val="tx1"/>
                </a:solidFill>
                <a:latin typeface="Arial" panose="020B0604020202020204" pitchFamily="34" charset="0"/>
              </a:defRPr>
            </a:lvl3pPr>
            <a:lvl4pPr eaLnBrk="0" fontAlgn="base" hangingPunct="0">
              <a:spcBef>
                <a:spcPct val="0"/>
              </a:spcBef>
              <a:spcAft>
                <a:spcPct val="0"/>
              </a:spcAft>
              <a:tabLst>
                <a:tab pos="4703763" algn="l"/>
              </a:tabLst>
              <a:defRPr>
                <a:solidFill>
                  <a:schemeClr val="tx1"/>
                </a:solidFill>
                <a:latin typeface="Arial" panose="020B0604020202020204" pitchFamily="34" charset="0"/>
              </a:defRPr>
            </a:lvl4pPr>
            <a:lvl5pPr eaLnBrk="0" fontAlgn="base" hangingPunct="0">
              <a:spcBef>
                <a:spcPct val="0"/>
              </a:spcBef>
              <a:spcAft>
                <a:spcPct val="0"/>
              </a:spcAft>
              <a:tabLst>
                <a:tab pos="4703763" algn="l"/>
              </a:tabLst>
              <a:defRPr>
                <a:solidFill>
                  <a:schemeClr val="tx1"/>
                </a:solidFill>
                <a:latin typeface="Arial" panose="020B0604020202020204" pitchFamily="34" charset="0"/>
              </a:defRPr>
            </a:lvl5pPr>
            <a:lvl6pPr eaLnBrk="0" fontAlgn="base" hangingPunct="0">
              <a:spcBef>
                <a:spcPct val="0"/>
              </a:spcBef>
              <a:spcAft>
                <a:spcPct val="0"/>
              </a:spcAft>
              <a:tabLst>
                <a:tab pos="4703763" algn="l"/>
              </a:tabLst>
              <a:defRPr>
                <a:solidFill>
                  <a:schemeClr val="tx1"/>
                </a:solidFill>
                <a:latin typeface="Arial" panose="020B0604020202020204" pitchFamily="34" charset="0"/>
              </a:defRPr>
            </a:lvl6pPr>
            <a:lvl7pPr eaLnBrk="0" fontAlgn="base" hangingPunct="0">
              <a:spcBef>
                <a:spcPct val="0"/>
              </a:spcBef>
              <a:spcAft>
                <a:spcPct val="0"/>
              </a:spcAft>
              <a:tabLst>
                <a:tab pos="4703763" algn="l"/>
              </a:tabLst>
              <a:defRPr>
                <a:solidFill>
                  <a:schemeClr val="tx1"/>
                </a:solidFill>
                <a:latin typeface="Arial" panose="020B0604020202020204" pitchFamily="34" charset="0"/>
              </a:defRPr>
            </a:lvl7pPr>
            <a:lvl8pPr eaLnBrk="0" fontAlgn="base" hangingPunct="0">
              <a:spcBef>
                <a:spcPct val="0"/>
              </a:spcBef>
              <a:spcAft>
                <a:spcPct val="0"/>
              </a:spcAft>
              <a:tabLst>
                <a:tab pos="4703763" algn="l"/>
              </a:tabLst>
              <a:defRPr>
                <a:solidFill>
                  <a:schemeClr val="tx1"/>
                </a:solidFill>
                <a:latin typeface="Arial" panose="020B0604020202020204" pitchFamily="34" charset="0"/>
              </a:defRPr>
            </a:lvl8pPr>
            <a:lvl9pPr eaLnBrk="0" fontAlgn="base" hangingPunct="0">
              <a:spcBef>
                <a:spcPct val="0"/>
              </a:spcBef>
              <a:spcAft>
                <a:spcPct val="0"/>
              </a:spcAft>
              <a:tabLst>
                <a:tab pos="47037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703763" algn="l"/>
              </a:tabLst>
            </a:pPr>
            <a:r>
              <a:rPr kumimoji="0" lang="en-US" sz="11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703763" algn="l"/>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52" name="Rectangle 158"/>
          <p:cNvSpPr>
            <a:spLocks noChangeArrowheads="1"/>
          </p:cNvSpPr>
          <p:nvPr/>
        </p:nvSpPr>
        <p:spPr bwMode="auto">
          <a:xfrm>
            <a:off x="4524968" y="-10760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73" name="Rectangle 172"/>
          <p:cNvSpPr/>
          <p:nvPr/>
        </p:nvSpPr>
        <p:spPr>
          <a:xfrm>
            <a:off x="331593" y="277264"/>
            <a:ext cx="2632452" cy="1200329"/>
          </a:xfrm>
          <a:prstGeom prst="rect">
            <a:avLst/>
          </a:prstGeom>
        </p:spPr>
        <p:txBody>
          <a:bodyPr wrap="none">
            <a:spAutoFit/>
          </a:bodyPr>
          <a:lstStyle/>
          <a:p>
            <a:r>
              <a:rPr lang="en-US" sz="3600" b="1" dirty="0" smtClean="0">
                <a:latin typeface="+mj-lt"/>
                <a:ea typeface="Verdana" pitchFamily="34" charset="0"/>
              </a:rPr>
              <a:t>SEQUENCE</a:t>
            </a:r>
          </a:p>
          <a:p>
            <a:r>
              <a:rPr lang="en-US" sz="3600" b="1" dirty="0" smtClean="0">
                <a:latin typeface="+mj-lt"/>
                <a:ea typeface="Verdana" pitchFamily="34" charset="0"/>
              </a:rPr>
              <a:t>DIAGRAMS</a:t>
            </a:r>
            <a:endParaRPr lang="en-IN" sz="3600" dirty="0">
              <a:latin typeface="+mj-lt"/>
            </a:endParaRPr>
          </a:p>
        </p:txBody>
      </p:sp>
      <p:sp>
        <p:nvSpPr>
          <p:cNvPr id="67" name="Rectangle 66"/>
          <p:cNvSpPr/>
          <p:nvPr/>
        </p:nvSpPr>
        <p:spPr>
          <a:xfrm>
            <a:off x="331593" y="1701685"/>
            <a:ext cx="4256298" cy="3477875"/>
          </a:xfrm>
          <a:prstGeom prst="rect">
            <a:avLst/>
          </a:prstGeom>
        </p:spPr>
        <p:txBody>
          <a:bodyPr wrap="square">
            <a:spAutoFit/>
          </a:bodyPr>
          <a:lstStyle/>
          <a:p>
            <a:pPr marL="285750" indent="-285750">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this system the communication between the entity's is shown.</a:t>
            </a:r>
          </a:p>
          <a:p>
            <a:pPr marL="285750" indent="-285750">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system states the communication channel from the user to the service.</a:t>
            </a: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This system </a:t>
            </a:r>
            <a:r>
              <a:rPr lang="en-IN" sz="2000" dirty="0" smtClean="0">
                <a:latin typeface="Times New Roman" panose="02020603050405020304" pitchFamily="18" charset="0"/>
                <a:cs typeface="Times New Roman" panose="02020603050405020304" pitchFamily="18" charset="0"/>
              </a:rPr>
              <a:t>direct </a:t>
            </a:r>
            <a:r>
              <a:rPr lang="en-IN" sz="2000" dirty="0">
                <a:latin typeface="Times New Roman" panose="02020603050405020304" pitchFamily="18" charset="0"/>
                <a:cs typeface="Times New Roman" panose="02020603050405020304" pitchFamily="18" charset="0"/>
              </a:rPr>
              <a:t>the communication of the user, cloud, meta data server.</a:t>
            </a: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This system shows timeline or sequence of the user's every query session. </a:t>
            </a:r>
          </a:p>
        </p:txBody>
      </p:sp>
    </p:spTree>
    <p:extLst>
      <p:ext uri="{BB962C8B-B14F-4D97-AF65-F5344CB8AC3E}">
        <p14:creationId xmlns:p14="http://schemas.microsoft.com/office/powerpoint/2010/main" val="3735031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Rectangle 227"/>
          <p:cNvSpPr>
            <a:spLocks noChangeArrowheads="1"/>
          </p:cNvSpPr>
          <p:nvPr/>
        </p:nvSpPr>
        <p:spPr bwMode="auto">
          <a:xfrm>
            <a:off x="5240825"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223" name="Group 222"/>
          <p:cNvGrpSpPr>
            <a:grpSpLocks/>
          </p:cNvGrpSpPr>
          <p:nvPr/>
        </p:nvGrpSpPr>
        <p:grpSpPr bwMode="auto">
          <a:xfrm>
            <a:off x="6035845" y="65405"/>
            <a:ext cx="5770245" cy="6873240"/>
            <a:chOff x="1636" y="1440"/>
            <a:chExt cx="9087" cy="9486"/>
          </a:xfrm>
        </p:grpSpPr>
        <p:cxnSp>
          <p:nvCxnSpPr>
            <p:cNvPr id="224" name="AutoShape 3"/>
            <p:cNvCxnSpPr>
              <a:cxnSpLocks noChangeShapeType="1"/>
            </p:cNvCxnSpPr>
            <p:nvPr/>
          </p:nvCxnSpPr>
          <p:spPr bwMode="auto">
            <a:xfrm>
              <a:off x="3999" y="9665"/>
              <a:ext cx="4008"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5" name="AutoShape 4"/>
            <p:cNvCxnSpPr>
              <a:cxnSpLocks noChangeShapeType="1"/>
            </p:cNvCxnSpPr>
            <p:nvPr/>
          </p:nvCxnSpPr>
          <p:spPr bwMode="auto">
            <a:xfrm>
              <a:off x="1636" y="2925"/>
              <a:ext cx="379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226" name="Group 225"/>
            <p:cNvGrpSpPr>
              <a:grpSpLocks/>
            </p:cNvGrpSpPr>
            <p:nvPr/>
          </p:nvGrpSpPr>
          <p:grpSpPr bwMode="auto">
            <a:xfrm>
              <a:off x="1636" y="1440"/>
              <a:ext cx="9087" cy="8091"/>
              <a:chOff x="1636" y="1440"/>
              <a:chExt cx="9087" cy="8091"/>
            </a:xfrm>
          </p:grpSpPr>
          <p:sp>
            <p:nvSpPr>
              <p:cNvPr id="253" name="Text Box 10"/>
              <p:cNvSpPr txBox="1">
                <a:spLocks noChangeArrowheads="1"/>
              </p:cNvSpPr>
              <p:nvPr/>
            </p:nvSpPr>
            <p:spPr bwMode="auto">
              <a:xfrm>
                <a:off x="4408" y="8391"/>
                <a:ext cx="3261" cy="510"/>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Cloud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54" name="AutoShape 11"/>
              <p:cNvCxnSpPr>
                <a:cxnSpLocks noChangeShapeType="1"/>
              </p:cNvCxnSpPr>
              <p:nvPr/>
            </p:nvCxnSpPr>
            <p:spPr bwMode="auto">
              <a:xfrm>
                <a:off x="3999" y="8931"/>
                <a:ext cx="4008"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55" name="Text Box 12"/>
              <p:cNvSpPr txBox="1">
                <a:spLocks noChangeArrowheads="1"/>
              </p:cNvSpPr>
              <p:nvPr/>
            </p:nvSpPr>
            <p:spPr bwMode="auto">
              <a:xfrm>
                <a:off x="4500" y="9021"/>
                <a:ext cx="2428" cy="510"/>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Login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6" name="Rectangle 255"/>
              <p:cNvSpPr>
                <a:spLocks noChangeArrowheads="1"/>
              </p:cNvSpPr>
              <p:nvPr/>
            </p:nvSpPr>
            <p:spPr bwMode="auto">
              <a:xfrm>
                <a:off x="1636" y="1602"/>
                <a:ext cx="3795" cy="421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257" name="Text Box 14"/>
              <p:cNvSpPr txBox="1">
                <a:spLocks noChangeArrowheads="1"/>
              </p:cNvSpPr>
              <p:nvPr/>
            </p:nvSpPr>
            <p:spPr bwMode="auto">
              <a:xfrm>
                <a:off x="1796" y="3111"/>
                <a:ext cx="3305" cy="2285"/>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Upload Files ()</a:t>
                </a: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View Uploaded Files ()</a:t>
                </a: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View File Request by Users ()</a:t>
                </a: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Approve File Request ()</a:t>
                </a: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258" name="Text Box 15"/>
              <p:cNvSpPr txBox="1">
                <a:spLocks noChangeArrowheads="1"/>
              </p:cNvSpPr>
              <p:nvPr/>
            </p:nvSpPr>
            <p:spPr bwMode="auto">
              <a:xfrm>
                <a:off x="2605" y="1766"/>
                <a:ext cx="1831" cy="405"/>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Data Owner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9" name="Text Box 16"/>
              <p:cNvSpPr txBox="1">
                <a:spLocks noChangeArrowheads="1"/>
              </p:cNvSpPr>
              <p:nvPr/>
            </p:nvSpPr>
            <p:spPr bwMode="auto">
              <a:xfrm>
                <a:off x="2446" y="2310"/>
                <a:ext cx="2413" cy="565"/>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Login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60" name="AutoShape 17"/>
              <p:cNvCxnSpPr>
                <a:cxnSpLocks noChangeShapeType="1"/>
              </p:cNvCxnSpPr>
              <p:nvPr/>
            </p:nvCxnSpPr>
            <p:spPr bwMode="auto">
              <a:xfrm>
                <a:off x="1636" y="2310"/>
                <a:ext cx="379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61" name="Rectangle 260"/>
              <p:cNvSpPr>
                <a:spLocks noChangeArrowheads="1"/>
              </p:cNvSpPr>
              <p:nvPr/>
            </p:nvSpPr>
            <p:spPr bwMode="auto">
              <a:xfrm>
                <a:off x="6928" y="1440"/>
                <a:ext cx="3795" cy="426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262" name="Text Box 20"/>
              <p:cNvSpPr txBox="1">
                <a:spLocks noChangeArrowheads="1"/>
              </p:cNvSpPr>
              <p:nvPr/>
            </p:nvSpPr>
            <p:spPr bwMode="auto">
              <a:xfrm>
                <a:off x="7696" y="1602"/>
                <a:ext cx="2038" cy="497"/>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Data 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3" name="Text Box 21"/>
              <p:cNvSpPr txBox="1">
                <a:spLocks noChangeArrowheads="1"/>
              </p:cNvSpPr>
              <p:nvPr/>
            </p:nvSpPr>
            <p:spPr bwMode="auto">
              <a:xfrm>
                <a:off x="7669" y="2171"/>
                <a:ext cx="2394" cy="575"/>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Login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227" name="AutoShape 22"/>
            <p:cNvCxnSpPr>
              <a:cxnSpLocks noChangeShapeType="1"/>
            </p:cNvCxnSpPr>
            <p:nvPr/>
          </p:nvCxnSpPr>
          <p:spPr bwMode="auto">
            <a:xfrm>
              <a:off x="6928" y="2171"/>
              <a:ext cx="379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8" name="AutoShape 23"/>
            <p:cNvCxnSpPr>
              <a:cxnSpLocks noChangeShapeType="1"/>
            </p:cNvCxnSpPr>
            <p:nvPr/>
          </p:nvCxnSpPr>
          <p:spPr bwMode="auto">
            <a:xfrm>
              <a:off x="6928" y="2875"/>
              <a:ext cx="379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9" name="AutoShape 24"/>
            <p:cNvCxnSpPr>
              <a:cxnSpLocks noChangeShapeType="1"/>
            </p:cNvCxnSpPr>
            <p:nvPr/>
          </p:nvCxnSpPr>
          <p:spPr bwMode="auto">
            <a:xfrm>
              <a:off x="1636" y="2875"/>
              <a:ext cx="379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30" name="AutoShape 25"/>
            <p:cNvCxnSpPr>
              <a:cxnSpLocks noChangeShapeType="1"/>
            </p:cNvCxnSpPr>
            <p:nvPr/>
          </p:nvCxnSpPr>
          <p:spPr bwMode="auto">
            <a:xfrm>
              <a:off x="6928" y="2875"/>
              <a:ext cx="379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31" name="AutoShape 26"/>
            <p:cNvCxnSpPr>
              <a:cxnSpLocks noChangeShapeType="1"/>
            </p:cNvCxnSpPr>
            <p:nvPr/>
          </p:nvCxnSpPr>
          <p:spPr bwMode="auto">
            <a:xfrm>
              <a:off x="1636" y="2875"/>
              <a:ext cx="379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32" name="AutoShape 27"/>
            <p:cNvCxnSpPr>
              <a:cxnSpLocks noChangeShapeType="1"/>
            </p:cNvCxnSpPr>
            <p:nvPr/>
          </p:nvCxnSpPr>
          <p:spPr bwMode="auto">
            <a:xfrm>
              <a:off x="6928" y="2172"/>
              <a:ext cx="379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33" name="AutoShape 28"/>
            <p:cNvCxnSpPr>
              <a:cxnSpLocks noChangeShapeType="1"/>
            </p:cNvCxnSpPr>
            <p:nvPr/>
          </p:nvCxnSpPr>
          <p:spPr bwMode="auto">
            <a:xfrm>
              <a:off x="3365" y="5812"/>
              <a:ext cx="1648" cy="926"/>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34" name="AutoShape 29"/>
            <p:cNvCxnSpPr>
              <a:cxnSpLocks noChangeShapeType="1"/>
            </p:cNvCxnSpPr>
            <p:nvPr/>
          </p:nvCxnSpPr>
          <p:spPr bwMode="auto">
            <a:xfrm flipH="1">
              <a:off x="7217" y="5706"/>
              <a:ext cx="1787" cy="1032"/>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235" name="Rectangle 234"/>
            <p:cNvSpPr>
              <a:spLocks noChangeArrowheads="1"/>
            </p:cNvSpPr>
            <p:nvPr/>
          </p:nvSpPr>
          <p:spPr bwMode="auto">
            <a:xfrm>
              <a:off x="3957" y="6738"/>
              <a:ext cx="4008" cy="418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236" name="Text Box 31"/>
            <p:cNvSpPr txBox="1">
              <a:spLocks noChangeArrowheads="1"/>
            </p:cNvSpPr>
            <p:nvPr/>
          </p:nvSpPr>
          <p:spPr bwMode="auto">
            <a:xfrm>
              <a:off x="4408" y="8022"/>
              <a:ext cx="3372" cy="2740"/>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View User Details () </a:t>
              </a: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View Cloud Files ()</a:t>
              </a: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View Owners Details ()</a:t>
              </a: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Verify Hash Similarity ()</a:t>
              </a: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View Uploaded Files on Cloud</a:t>
              </a: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View Downloaded Details ()</a:t>
              </a: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Server()</a:t>
              </a:r>
            </a:p>
          </p:txBody>
        </p:sp>
        <p:sp>
          <p:nvSpPr>
            <p:cNvPr id="237" name="Text Box 32"/>
            <p:cNvSpPr txBox="1">
              <a:spLocks noChangeArrowheads="1"/>
            </p:cNvSpPr>
            <p:nvPr/>
          </p:nvSpPr>
          <p:spPr bwMode="auto">
            <a:xfrm>
              <a:off x="4297" y="6919"/>
              <a:ext cx="3261" cy="510"/>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               Cloud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38" name="AutoShape 33"/>
            <p:cNvCxnSpPr>
              <a:cxnSpLocks noChangeShapeType="1"/>
            </p:cNvCxnSpPr>
            <p:nvPr/>
          </p:nvCxnSpPr>
          <p:spPr bwMode="auto">
            <a:xfrm>
              <a:off x="3957" y="7429"/>
              <a:ext cx="4008"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39" name="Text Box 34"/>
            <p:cNvSpPr txBox="1">
              <a:spLocks noChangeArrowheads="1"/>
            </p:cNvSpPr>
            <p:nvPr/>
          </p:nvSpPr>
          <p:spPr bwMode="auto">
            <a:xfrm>
              <a:off x="4500" y="7549"/>
              <a:ext cx="2428" cy="510"/>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Login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0" name="Rectangle 239"/>
            <p:cNvSpPr>
              <a:spLocks noChangeArrowheads="1"/>
            </p:cNvSpPr>
            <p:nvPr/>
          </p:nvSpPr>
          <p:spPr bwMode="auto">
            <a:xfrm>
              <a:off x="1636" y="1602"/>
              <a:ext cx="3795" cy="421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241" name="Text Box 36"/>
            <p:cNvSpPr txBox="1">
              <a:spLocks noChangeArrowheads="1"/>
            </p:cNvSpPr>
            <p:nvPr/>
          </p:nvSpPr>
          <p:spPr bwMode="auto">
            <a:xfrm>
              <a:off x="1985" y="2956"/>
              <a:ext cx="3305" cy="2595"/>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Upload Files ()</a:t>
              </a: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View Uploaded Files ()</a:t>
              </a: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View File Request by Users ()</a:t>
              </a: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Approve File Request ()</a:t>
              </a: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Update File Parts ()</a:t>
              </a: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Download File ()</a:t>
              </a: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View Download Files ()</a:t>
              </a: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242" name="Text Box 37"/>
            <p:cNvSpPr txBox="1">
              <a:spLocks noChangeArrowheads="1"/>
            </p:cNvSpPr>
            <p:nvPr/>
          </p:nvSpPr>
          <p:spPr bwMode="auto">
            <a:xfrm>
              <a:off x="2605" y="1766"/>
              <a:ext cx="1831" cy="405"/>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Data Owner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3" name="Text Box 38"/>
            <p:cNvSpPr txBox="1">
              <a:spLocks noChangeArrowheads="1"/>
            </p:cNvSpPr>
            <p:nvPr/>
          </p:nvSpPr>
          <p:spPr bwMode="auto">
            <a:xfrm>
              <a:off x="2446" y="2310"/>
              <a:ext cx="2413" cy="565"/>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      Login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44" name="AutoShape 39"/>
            <p:cNvCxnSpPr>
              <a:cxnSpLocks noChangeShapeType="1"/>
            </p:cNvCxnSpPr>
            <p:nvPr/>
          </p:nvCxnSpPr>
          <p:spPr bwMode="auto">
            <a:xfrm>
              <a:off x="1636" y="2310"/>
              <a:ext cx="379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45" name="Rectangle 244"/>
            <p:cNvSpPr>
              <a:spLocks noChangeArrowheads="1"/>
            </p:cNvSpPr>
            <p:nvPr/>
          </p:nvSpPr>
          <p:spPr bwMode="auto">
            <a:xfrm>
              <a:off x="6928" y="1440"/>
              <a:ext cx="3795" cy="426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246" name="Text Box 41"/>
            <p:cNvSpPr txBox="1">
              <a:spLocks noChangeArrowheads="1"/>
            </p:cNvSpPr>
            <p:nvPr/>
          </p:nvSpPr>
          <p:spPr bwMode="auto">
            <a:xfrm>
              <a:off x="7088" y="2976"/>
              <a:ext cx="3412" cy="2420"/>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View Files uploaded by Data</a:t>
              </a: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Owners()</a:t>
              </a: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View Downloaded Details ()</a:t>
              </a: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Send File Request ()</a:t>
              </a: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Graph ()</a:t>
              </a: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Verify key Sent by data Owner ()</a:t>
              </a: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View requested File() </a:t>
              </a: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247" name="Text Box 42"/>
            <p:cNvSpPr txBox="1">
              <a:spLocks noChangeArrowheads="1"/>
            </p:cNvSpPr>
            <p:nvPr/>
          </p:nvSpPr>
          <p:spPr bwMode="auto">
            <a:xfrm>
              <a:off x="7696" y="1602"/>
              <a:ext cx="2038" cy="497"/>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Data 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8" name="Text Box 43"/>
            <p:cNvSpPr txBox="1">
              <a:spLocks noChangeArrowheads="1"/>
            </p:cNvSpPr>
            <p:nvPr/>
          </p:nvSpPr>
          <p:spPr bwMode="auto">
            <a:xfrm>
              <a:off x="7669" y="2171"/>
              <a:ext cx="2394" cy="575"/>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Login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49" name="AutoShape 44"/>
            <p:cNvCxnSpPr>
              <a:cxnSpLocks noChangeShapeType="1"/>
            </p:cNvCxnSpPr>
            <p:nvPr/>
          </p:nvCxnSpPr>
          <p:spPr bwMode="auto">
            <a:xfrm>
              <a:off x="1636" y="2875"/>
              <a:ext cx="379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50" name="AutoShape 45"/>
            <p:cNvCxnSpPr>
              <a:cxnSpLocks noChangeShapeType="1"/>
            </p:cNvCxnSpPr>
            <p:nvPr/>
          </p:nvCxnSpPr>
          <p:spPr bwMode="auto">
            <a:xfrm>
              <a:off x="6928" y="2099"/>
              <a:ext cx="379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51" name="AutoShape 46"/>
            <p:cNvCxnSpPr>
              <a:cxnSpLocks noChangeShapeType="1"/>
            </p:cNvCxnSpPr>
            <p:nvPr/>
          </p:nvCxnSpPr>
          <p:spPr bwMode="auto">
            <a:xfrm>
              <a:off x="6928" y="2746"/>
              <a:ext cx="379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52" name="AutoShape 47"/>
            <p:cNvCxnSpPr>
              <a:cxnSpLocks noChangeShapeType="1"/>
            </p:cNvCxnSpPr>
            <p:nvPr/>
          </p:nvCxnSpPr>
          <p:spPr bwMode="auto">
            <a:xfrm>
              <a:off x="3999" y="7977"/>
              <a:ext cx="4008"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264" name="Rectangle 263"/>
          <p:cNvSpPr/>
          <p:nvPr/>
        </p:nvSpPr>
        <p:spPr>
          <a:xfrm>
            <a:off x="435145" y="374571"/>
            <a:ext cx="6096000" cy="1200329"/>
          </a:xfrm>
          <a:prstGeom prst="rect">
            <a:avLst/>
          </a:prstGeom>
        </p:spPr>
        <p:txBody>
          <a:bodyPr>
            <a:spAutoFit/>
          </a:bodyPr>
          <a:lstStyle/>
          <a:p>
            <a:r>
              <a:rPr lang="en-US" sz="3600" b="1" dirty="0" smtClean="0">
                <a:ea typeface="Verdana" pitchFamily="34" charset="0"/>
              </a:rPr>
              <a:t>CLASS</a:t>
            </a:r>
          </a:p>
          <a:p>
            <a:r>
              <a:rPr lang="en-US" sz="3600" b="1" dirty="0" smtClean="0">
                <a:ea typeface="Verdana" pitchFamily="34" charset="0"/>
              </a:rPr>
              <a:t>DIAGRAMS</a:t>
            </a:r>
            <a:endParaRPr lang="en-IN" sz="3600" dirty="0"/>
          </a:p>
        </p:txBody>
      </p:sp>
      <p:sp>
        <p:nvSpPr>
          <p:cNvPr id="45" name="Rectangle 44"/>
          <p:cNvSpPr/>
          <p:nvPr/>
        </p:nvSpPr>
        <p:spPr>
          <a:xfrm>
            <a:off x="519397" y="2084429"/>
            <a:ext cx="5219700" cy="2246769"/>
          </a:xfrm>
          <a:prstGeom prst="rect">
            <a:avLst/>
          </a:prstGeom>
        </p:spPr>
        <p:txBody>
          <a:bodyPr wrap="square">
            <a:spAutoFit/>
          </a:bodyPr>
          <a:lstStyle/>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This </a:t>
            </a:r>
            <a:r>
              <a:rPr lang="en-IN" sz="2000" dirty="0" smtClean="0">
                <a:latin typeface="Times New Roman" panose="02020603050405020304" pitchFamily="18" charset="0"/>
                <a:cs typeface="Times New Roman" panose="02020603050405020304" pitchFamily="18" charset="0"/>
              </a:rPr>
              <a:t>system </a:t>
            </a:r>
            <a:r>
              <a:rPr lang="en-IN" sz="2000" dirty="0">
                <a:latin typeface="Times New Roman" panose="02020603050405020304" pitchFamily="18" charset="0"/>
                <a:cs typeface="Times New Roman" panose="02020603050405020304" pitchFamily="18" charset="0"/>
              </a:rPr>
              <a:t>shows the short term idea of each entity.</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This system shortly state the brief of the </a:t>
            </a:r>
            <a:r>
              <a:rPr lang="en-IN" sz="2000" dirty="0" smtClean="0">
                <a:latin typeface="Times New Roman" panose="02020603050405020304" pitchFamily="18" charset="0"/>
                <a:cs typeface="Times New Roman" panose="02020603050405020304" pitchFamily="18" charset="0"/>
              </a:rPr>
              <a:t>system </a:t>
            </a:r>
            <a:r>
              <a:rPr lang="en-IN" sz="2000" dirty="0">
                <a:latin typeface="Times New Roman" panose="02020603050405020304" pitchFamily="18" charset="0"/>
                <a:cs typeface="Times New Roman" panose="02020603050405020304" pitchFamily="18" charset="0"/>
              </a:rPr>
              <a:t>entities.</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This system shows operation, procedure, job role of the entities.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16265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8400" y="623054"/>
            <a:ext cx="2291012" cy="646331"/>
          </a:xfrm>
          <a:prstGeom prst="rect">
            <a:avLst/>
          </a:prstGeom>
        </p:spPr>
        <p:txBody>
          <a:bodyPr wrap="none">
            <a:spAutoFit/>
          </a:bodyPr>
          <a:lstStyle/>
          <a:p>
            <a:r>
              <a:rPr lang="en-US" sz="3600" b="1" dirty="0" smtClean="0">
                <a:latin typeface="+mj-lt"/>
                <a:ea typeface="Verdana" pitchFamily="34" charset="0"/>
              </a:rPr>
              <a:t>MODULES</a:t>
            </a:r>
            <a:endParaRPr lang="en-IN" sz="3600" dirty="0">
              <a:latin typeface="+mj-lt"/>
            </a:endParaRPr>
          </a:p>
        </p:txBody>
      </p:sp>
      <p:sp>
        <p:nvSpPr>
          <p:cNvPr id="3" name="Rectangle 2"/>
          <p:cNvSpPr/>
          <p:nvPr/>
        </p:nvSpPr>
        <p:spPr>
          <a:xfrm>
            <a:off x="1608399" y="1505718"/>
            <a:ext cx="10231503" cy="3170099"/>
          </a:xfrm>
          <a:prstGeom prst="rect">
            <a:avLst/>
          </a:prstGeom>
        </p:spPr>
        <p:txBody>
          <a:bodyPr wrap="square">
            <a:spAutoFit/>
          </a:bodyPr>
          <a:lstStyle/>
          <a:p>
            <a:pPr marL="457200" indent="-457200">
              <a:buAutoNum type="arabicPeriod"/>
            </a:pPr>
            <a:r>
              <a:rPr lang="en-IN" sz="2500" b="1" dirty="0" smtClean="0">
                <a:latin typeface="Times New Roman" panose="02020603050405020304" pitchFamily="18" charset="0"/>
                <a:cs typeface="Times New Roman" panose="02020603050405020304" pitchFamily="18" charset="0"/>
              </a:rPr>
              <a:t>Client:</a:t>
            </a:r>
          </a:p>
          <a:p>
            <a:pPr marL="342900" indent="-342900">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Client </a:t>
            </a:r>
            <a:r>
              <a:rPr lang="en-IN" sz="2500" dirty="0">
                <a:latin typeface="Times New Roman" panose="02020603050405020304" pitchFamily="18" charset="0"/>
                <a:cs typeface="Times New Roman" panose="02020603050405020304" pitchFamily="18" charset="0"/>
              </a:rPr>
              <a:t>is in charge of pre-processing the users’ data for the purpose of optimization</a:t>
            </a:r>
            <a:r>
              <a:rPr lang="en-IN" sz="2500" dirty="0" smtClean="0">
                <a:latin typeface="Times New Roman" panose="02020603050405020304" pitchFamily="18" charset="0"/>
                <a:cs typeface="Times New Roman" panose="02020603050405020304" pitchFamily="18" charset="0"/>
              </a:rPr>
              <a:t>, such </a:t>
            </a:r>
            <a:r>
              <a:rPr lang="en-IN" sz="2500" dirty="0">
                <a:latin typeface="Times New Roman" panose="02020603050405020304" pitchFamily="18" charset="0"/>
                <a:cs typeface="Times New Roman" panose="02020603050405020304" pitchFamily="18" charset="0"/>
              </a:rPr>
              <a:t>as chunking (i.e., dividing files into individual chunks of a maximum size data unit), </a:t>
            </a:r>
            <a:r>
              <a:rPr lang="en-IN" sz="2500" dirty="0" smtClean="0">
                <a:latin typeface="Times New Roman" panose="02020603050405020304" pitchFamily="18" charset="0"/>
                <a:cs typeface="Times New Roman" panose="02020603050405020304" pitchFamily="18" charset="0"/>
              </a:rPr>
              <a:t>duplication(i.e</a:t>
            </a:r>
            <a:r>
              <a:rPr lang="en-IN" sz="2500" dirty="0">
                <a:latin typeface="Times New Roman" panose="02020603050405020304" pitchFamily="18" charset="0"/>
                <a:cs typeface="Times New Roman" panose="02020603050405020304" pitchFamily="18" charset="0"/>
              </a:rPr>
              <a:t>., avoiding storing and re-transmitting the same content already available on </a:t>
            </a:r>
            <a:r>
              <a:rPr lang="en-IN" sz="2500" dirty="0" smtClean="0">
                <a:latin typeface="Times New Roman" panose="02020603050405020304" pitchFamily="18" charset="0"/>
                <a:cs typeface="Times New Roman" panose="02020603050405020304" pitchFamily="18" charset="0"/>
              </a:rPr>
              <a:t>the remote </a:t>
            </a:r>
            <a:r>
              <a:rPr lang="en-IN" sz="2500" dirty="0">
                <a:latin typeface="Times New Roman" panose="02020603050405020304" pitchFamily="18" charset="0"/>
                <a:cs typeface="Times New Roman" panose="02020603050405020304" pitchFamily="18" charset="0"/>
              </a:rPr>
              <a:t>servers), delta encoding (i.e., transmission of only modified portions of a file), bundling(i.e., the transmission of multiple small files as a single object) and </a:t>
            </a:r>
            <a:r>
              <a:rPr lang="en-IN" sz="2500" dirty="0" smtClean="0">
                <a:latin typeface="Times New Roman" panose="02020603050405020304" pitchFamily="18" charset="0"/>
                <a:cs typeface="Times New Roman" panose="02020603050405020304" pitchFamily="18" charset="0"/>
              </a:rPr>
              <a:t>encryption/decryption.</a:t>
            </a:r>
            <a:endParaRPr lang="en-IN" sz="2500" dirty="0">
              <a:latin typeface="Times New Roman" panose="02020603050405020304" pitchFamily="18" charset="0"/>
              <a:cs typeface="Times New Roman" panose="02020603050405020304" pitchFamily="18" charset="0"/>
            </a:endParaRPr>
          </a:p>
        </p:txBody>
      </p:sp>
      <p:sp>
        <p:nvSpPr>
          <p:cNvPr id="4" name="Rectangle 3"/>
          <p:cNvSpPr/>
          <p:nvPr/>
        </p:nvSpPr>
        <p:spPr>
          <a:xfrm>
            <a:off x="1608398" y="4675817"/>
            <a:ext cx="10231503" cy="1631216"/>
          </a:xfrm>
          <a:prstGeom prst="rect">
            <a:avLst/>
          </a:prstGeom>
        </p:spPr>
        <p:txBody>
          <a:bodyPr wrap="square">
            <a:spAutoFit/>
          </a:bodyPr>
          <a:lstStyle/>
          <a:p>
            <a:r>
              <a:rPr lang="en-IN" sz="2500" dirty="0">
                <a:latin typeface="Times New Roman" panose="02020603050405020304" pitchFamily="18" charset="0"/>
                <a:cs typeface="Times New Roman" panose="02020603050405020304" pitchFamily="18" charset="0"/>
              </a:rPr>
              <a:t>2</a:t>
            </a:r>
            <a:r>
              <a:rPr lang="en-IN" sz="2500" b="1" dirty="0">
                <a:latin typeface="Times New Roman" panose="02020603050405020304" pitchFamily="18" charset="0"/>
                <a:cs typeface="Times New Roman" panose="02020603050405020304" pitchFamily="18" charset="0"/>
              </a:rPr>
              <a:t>. Metadata </a:t>
            </a:r>
            <a:r>
              <a:rPr lang="en-IN" sz="2500" b="1" dirty="0" smtClean="0">
                <a:latin typeface="Times New Roman" panose="02020603050405020304" pitchFamily="18" charset="0"/>
                <a:cs typeface="Times New Roman" panose="02020603050405020304" pitchFamily="18" charset="0"/>
              </a:rPr>
              <a:t>server:</a:t>
            </a:r>
          </a:p>
          <a:p>
            <a:pPr marL="342900" indent="-342900">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Metadata </a:t>
            </a:r>
            <a:r>
              <a:rPr lang="en-IN" sz="2500" dirty="0">
                <a:latin typeface="Times New Roman" panose="02020603050405020304" pitchFamily="18" charset="0"/>
                <a:cs typeface="Times New Roman" panose="02020603050405020304" pitchFamily="18" charset="0"/>
              </a:rPr>
              <a:t>servers are used to store the metadata database about the information of files, CSPs and users, which usually are structured data representing the whole cloud file system;</a:t>
            </a:r>
          </a:p>
        </p:txBody>
      </p:sp>
    </p:spTree>
    <p:extLst>
      <p:ext uri="{BB962C8B-B14F-4D97-AF65-F5344CB8AC3E}">
        <p14:creationId xmlns:p14="http://schemas.microsoft.com/office/powerpoint/2010/main" val="28385252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8399" y="402336"/>
            <a:ext cx="2291012" cy="646331"/>
          </a:xfrm>
          <a:prstGeom prst="rect">
            <a:avLst/>
          </a:prstGeom>
        </p:spPr>
        <p:txBody>
          <a:bodyPr wrap="none">
            <a:spAutoFit/>
          </a:bodyPr>
          <a:lstStyle/>
          <a:p>
            <a:r>
              <a:rPr lang="en-US" sz="3600" b="1" dirty="0" smtClean="0">
                <a:latin typeface="+mj-lt"/>
                <a:ea typeface="Verdana" pitchFamily="34" charset="0"/>
              </a:rPr>
              <a:t>MODULES</a:t>
            </a:r>
            <a:endParaRPr lang="en-IN" sz="3600" dirty="0">
              <a:latin typeface="+mj-lt"/>
            </a:endParaRPr>
          </a:p>
        </p:txBody>
      </p:sp>
      <p:sp>
        <p:nvSpPr>
          <p:cNvPr id="3" name="Rectangle 2"/>
          <p:cNvSpPr/>
          <p:nvPr/>
        </p:nvSpPr>
        <p:spPr>
          <a:xfrm>
            <a:off x="1356150" y="975595"/>
            <a:ext cx="10231503" cy="1631216"/>
          </a:xfrm>
          <a:prstGeom prst="rect">
            <a:avLst/>
          </a:prstGeom>
        </p:spPr>
        <p:txBody>
          <a:bodyPr wrap="square">
            <a:spAutoFit/>
          </a:bodyPr>
          <a:lstStyle/>
          <a:p>
            <a:r>
              <a:rPr lang="en-US" sz="2500" b="1" dirty="0">
                <a:latin typeface="Times New Roman" panose="02020603050405020304" pitchFamily="18" charset="0"/>
                <a:cs typeface="Times New Roman" panose="02020603050405020304" pitchFamily="18" charset="0"/>
              </a:rPr>
              <a:t>3. Storage </a:t>
            </a:r>
            <a:r>
              <a:rPr lang="en-US" sz="2500" b="1" dirty="0" smtClean="0">
                <a:latin typeface="Times New Roman" panose="02020603050405020304" pitchFamily="18" charset="0"/>
                <a:cs typeface="Times New Roman" panose="02020603050405020304" pitchFamily="18" charset="0"/>
              </a:rPr>
              <a:t>server:</a:t>
            </a:r>
          </a:p>
          <a:p>
            <a:pPr marL="342900" indent="-342900">
              <a:buFont typeface="Wingdings" panose="05000000000000000000" pitchFamily="2" charset="2"/>
              <a:buChar char="§"/>
            </a:pPr>
            <a:r>
              <a:rPr lang="en-US" sz="2500" dirty="0" smtClean="0">
                <a:latin typeface="Times New Roman" panose="02020603050405020304" pitchFamily="18" charset="0"/>
                <a:cs typeface="Times New Roman" panose="02020603050405020304" pitchFamily="18" charset="0"/>
              </a:rPr>
              <a:t>Storage </a:t>
            </a:r>
            <a:r>
              <a:rPr lang="en-US" sz="2500" dirty="0">
                <a:latin typeface="Times New Roman" panose="02020603050405020304" pitchFamily="18" charset="0"/>
                <a:cs typeface="Times New Roman" panose="02020603050405020304" pitchFamily="18" charset="0"/>
              </a:rPr>
              <a:t>servers store the raw data blocks which can be both structured and unstructured data. </a:t>
            </a:r>
            <a:endParaRPr lang="en-US" sz="25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500" dirty="0" err="1" smtClean="0">
                <a:latin typeface="Times New Roman" panose="02020603050405020304" pitchFamily="18" charset="0"/>
                <a:cs typeface="Times New Roman" panose="02020603050405020304" pitchFamily="18" charset="0"/>
              </a:rPr>
              <a:t>DriveHQ</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cloud service provider is used for uploading the data in the Cloud</a:t>
            </a:r>
            <a:endParaRPr lang="en-IN" sz="2500" dirty="0">
              <a:latin typeface="Times New Roman" panose="02020603050405020304" pitchFamily="18" charset="0"/>
              <a:cs typeface="Times New Roman" panose="02020603050405020304" pitchFamily="18" charset="0"/>
            </a:endParaRPr>
          </a:p>
        </p:txBody>
      </p:sp>
      <p:sp>
        <p:nvSpPr>
          <p:cNvPr id="4" name="Rectangle 3"/>
          <p:cNvSpPr/>
          <p:nvPr/>
        </p:nvSpPr>
        <p:spPr>
          <a:xfrm>
            <a:off x="1356150" y="2533739"/>
            <a:ext cx="10835850" cy="4324261"/>
          </a:xfrm>
          <a:prstGeom prst="rect">
            <a:avLst/>
          </a:prstGeom>
        </p:spPr>
        <p:txBody>
          <a:bodyPr wrap="square">
            <a:spAutoFit/>
          </a:bodyPr>
          <a:lstStyle/>
          <a:p>
            <a:r>
              <a:rPr lang="en-US" sz="2500" b="1" dirty="0">
                <a:latin typeface="Times New Roman" panose="02020603050405020304" pitchFamily="18" charset="0"/>
                <a:cs typeface="Times New Roman" panose="02020603050405020304" pitchFamily="18" charset="0"/>
              </a:rPr>
              <a:t>4. Signature Generation</a:t>
            </a:r>
            <a:r>
              <a:rPr lang="en-US" sz="2500" b="1"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US" sz="2500" dirty="0" smtClean="0">
                <a:latin typeface="Times New Roman" panose="02020603050405020304" pitchFamily="18" charset="0"/>
                <a:cs typeface="Times New Roman" panose="02020603050405020304" pitchFamily="18" charset="0"/>
              </a:rPr>
              <a:t>The </a:t>
            </a:r>
            <a:r>
              <a:rPr lang="en-US" sz="2500" dirty="0">
                <a:latin typeface="Times New Roman" panose="02020603050405020304" pitchFamily="18" charset="0"/>
                <a:cs typeface="Times New Roman" panose="02020603050405020304" pitchFamily="18" charset="0"/>
              </a:rPr>
              <a:t>file’s contents can be uniquely identified by this list of hashes and call these hashes as signatures. </a:t>
            </a:r>
            <a:endParaRPr lang="en-US" sz="25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500" dirty="0" smtClean="0">
                <a:latin typeface="Times New Roman" panose="02020603050405020304" pitchFamily="18" charset="0"/>
                <a:cs typeface="Times New Roman" panose="02020603050405020304" pitchFamily="18" charset="0"/>
              </a:rPr>
              <a:t>To </a:t>
            </a:r>
            <a:r>
              <a:rPr lang="en-US" sz="2500" dirty="0">
                <a:latin typeface="Times New Roman" panose="02020603050405020304" pitchFamily="18" charset="0"/>
                <a:cs typeface="Times New Roman" panose="02020603050405020304" pitchFamily="18" charset="0"/>
              </a:rPr>
              <a:t>synchronize the updates to the cloud, the client will firstly send the signatures of current file to the metadata server. </a:t>
            </a:r>
            <a:endParaRPr lang="en-US" sz="25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500" dirty="0" smtClean="0">
                <a:latin typeface="Times New Roman" panose="02020603050405020304" pitchFamily="18" charset="0"/>
                <a:cs typeface="Times New Roman" panose="02020603050405020304" pitchFamily="18" charset="0"/>
              </a:rPr>
              <a:t>Then</a:t>
            </a:r>
            <a:r>
              <a:rPr lang="en-US" sz="2500" dirty="0">
                <a:latin typeface="Times New Roman" panose="02020603050405020304" pitchFamily="18" charset="0"/>
                <a:cs typeface="Times New Roman" panose="02020603050405020304" pitchFamily="18" charset="0"/>
              </a:rPr>
              <a:t>, the metadata server will detect these modified chunks by comparing current signatures with the signatures of last version and only returns the signatures of these changed chunks to the client. </a:t>
            </a:r>
            <a:endParaRPr lang="en-US" sz="25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500" dirty="0" smtClean="0">
                <a:latin typeface="Times New Roman" panose="02020603050405020304" pitchFamily="18" charset="0"/>
                <a:cs typeface="Times New Roman" panose="02020603050405020304" pitchFamily="18" charset="0"/>
              </a:rPr>
              <a:t>Finally</a:t>
            </a:r>
            <a:r>
              <a:rPr lang="en-US" sz="2500" dirty="0">
                <a:latin typeface="Times New Roman" panose="02020603050405020304" pitchFamily="18" charset="0"/>
                <a:cs typeface="Times New Roman" panose="02020603050405020304" pitchFamily="18" charset="0"/>
              </a:rPr>
              <a:t>, the client will only upload these chunks with changed signatures to the storage server. This design system is based on </a:t>
            </a:r>
            <a:r>
              <a:rPr lang="en-US" sz="2500" dirty="0" smtClean="0">
                <a:latin typeface="Times New Roman" panose="02020603050405020304" pitchFamily="18" charset="0"/>
                <a:cs typeface="Times New Roman" panose="02020603050405020304" pitchFamily="18" charset="0"/>
              </a:rPr>
              <a:t>sync-like </a:t>
            </a:r>
            <a:r>
              <a:rPr lang="en-US" sz="2500" dirty="0">
                <a:latin typeface="Times New Roman" panose="02020603050405020304" pitchFamily="18" charset="0"/>
                <a:cs typeface="Times New Roman" panose="02020603050405020304" pitchFamily="18" charset="0"/>
              </a:rPr>
              <a:t>protocols and further optimize the system in terms of information leakage.</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44317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8400" y="623054"/>
            <a:ext cx="5192447" cy="646331"/>
          </a:xfrm>
          <a:prstGeom prst="rect">
            <a:avLst/>
          </a:prstGeom>
        </p:spPr>
        <p:txBody>
          <a:bodyPr wrap="none">
            <a:spAutoFit/>
          </a:bodyPr>
          <a:lstStyle/>
          <a:p>
            <a:r>
              <a:rPr lang="en-US" sz="3600" b="1" dirty="0" smtClean="0">
                <a:latin typeface="+mj-lt"/>
                <a:ea typeface="Verdana" pitchFamily="34" charset="0"/>
              </a:rPr>
              <a:t>SYSTEM REQUIREMENTS</a:t>
            </a:r>
            <a:endParaRPr lang="en-IN" sz="3600" dirty="0">
              <a:latin typeface="+mj-lt"/>
            </a:endParaRPr>
          </a:p>
        </p:txBody>
      </p:sp>
      <p:sp>
        <p:nvSpPr>
          <p:cNvPr id="3" name="Rectangle 2"/>
          <p:cNvSpPr/>
          <p:nvPr/>
        </p:nvSpPr>
        <p:spPr>
          <a:xfrm>
            <a:off x="1608400" y="1502001"/>
            <a:ext cx="4689104" cy="553998"/>
          </a:xfrm>
          <a:prstGeom prst="rect">
            <a:avLst/>
          </a:prstGeom>
        </p:spPr>
        <p:txBody>
          <a:bodyPr wrap="none">
            <a:spAutoFit/>
          </a:bodyPr>
          <a:lstStyle/>
          <a:p>
            <a:r>
              <a:rPr lang="en-IN" sz="3000" dirty="0">
                <a:latin typeface="+mj-lt"/>
              </a:rPr>
              <a:t>Hardware Requirements</a:t>
            </a:r>
          </a:p>
        </p:txBody>
      </p:sp>
      <p:sp>
        <p:nvSpPr>
          <p:cNvPr id="4" name="Rectangle 3"/>
          <p:cNvSpPr/>
          <p:nvPr/>
        </p:nvSpPr>
        <p:spPr>
          <a:xfrm>
            <a:off x="1608400" y="2288616"/>
            <a:ext cx="6096000" cy="2977738"/>
          </a:xfrm>
          <a:prstGeom prst="rect">
            <a:avLst/>
          </a:prstGeom>
        </p:spPr>
        <p:txBody>
          <a:bodyPr>
            <a:spAutoFit/>
          </a:bodyPr>
          <a:lstStyle/>
          <a:p>
            <a:pPr marL="342900" indent="-342900">
              <a:lnSpc>
                <a:spcPct val="150000"/>
              </a:lnSpc>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System </a:t>
            </a:r>
            <a:r>
              <a:rPr lang="en-IN" sz="2500" dirty="0">
                <a:latin typeface="Times New Roman" panose="02020603050405020304" pitchFamily="18" charset="0"/>
                <a:cs typeface="Times New Roman" panose="02020603050405020304" pitchFamily="18" charset="0"/>
              </a:rPr>
              <a:t>: I</a:t>
            </a:r>
            <a:r>
              <a:rPr lang="en-IN" sz="2500" dirty="0" smtClean="0">
                <a:latin typeface="Times New Roman" panose="02020603050405020304" pitchFamily="18" charset="0"/>
                <a:cs typeface="Times New Roman" panose="02020603050405020304" pitchFamily="18" charset="0"/>
              </a:rPr>
              <a:t>ntel i3 2.4 </a:t>
            </a:r>
            <a:r>
              <a:rPr lang="en-IN" sz="2500" dirty="0">
                <a:latin typeface="Times New Roman" panose="02020603050405020304" pitchFamily="18" charset="0"/>
                <a:cs typeface="Times New Roman" panose="02020603050405020304" pitchFamily="18" charset="0"/>
              </a:rPr>
              <a:t>GHz.</a:t>
            </a:r>
          </a:p>
          <a:p>
            <a:pPr marL="342900" indent="-342900">
              <a:lnSpc>
                <a:spcPct val="150000"/>
              </a:lnSpc>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Hard </a:t>
            </a:r>
            <a:r>
              <a:rPr lang="en-IN" sz="2500" dirty="0">
                <a:latin typeface="Times New Roman" panose="02020603050405020304" pitchFamily="18" charset="0"/>
                <a:cs typeface="Times New Roman" panose="02020603050405020304" pitchFamily="18" charset="0"/>
              </a:rPr>
              <a:t>Disk : </a:t>
            </a:r>
            <a:r>
              <a:rPr lang="en-IN" sz="2500" dirty="0" smtClean="0">
                <a:latin typeface="Times New Roman" panose="02020603050405020304" pitchFamily="18" charset="0"/>
                <a:cs typeface="Times New Roman" panose="02020603050405020304" pitchFamily="18" charset="0"/>
              </a:rPr>
              <a:t>128GB.</a:t>
            </a:r>
            <a:endParaRPr lang="en-IN" sz="25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Monitor </a:t>
            </a:r>
            <a:r>
              <a:rPr lang="en-IN" sz="2500" dirty="0">
                <a:latin typeface="Times New Roman" panose="02020603050405020304" pitchFamily="18" charset="0"/>
                <a:cs typeface="Times New Roman" panose="02020603050405020304" pitchFamily="18" charset="0"/>
              </a:rPr>
              <a:t>: </a:t>
            </a:r>
            <a:r>
              <a:rPr lang="en-IN" sz="2500" dirty="0" smtClean="0">
                <a:latin typeface="Times New Roman" panose="02020603050405020304" pitchFamily="18" charset="0"/>
                <a:cs typeface="Times New Roman" panose="02020603050405020304" pitchFamily="18" charset="0"/>
              </a:rPr>
              <a:t>15” </a:t>
            </a:r>
            <a:r>
              <a:rPr lang="en-IN" sz="2500" dirty="0">
                <a:latin typeface="Times New Roman" panose="02020603050405020304" pitchFamily="18" charset="0"/>
                <a:cs typeface="Times New Roman" panose="02020603050405020304" pitchFamily="18" charset="0"/>
              </a:rPr>
              <a:t>VGA Colour.</a:t>
            </a:r>
          </a:p>
          <a:p>
            <a:pPr marL="342900" indent="-342900">
              <a:lnSpc>
                <a:spcPct val="150000"/>
              </a:lnSpc>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Mouse </a:t>
            </a:r>
            <a:r>
              <a:rPr lang="en-IN" sz="2500" dirty="0">
                <a:latin typeface="Times New Roman" panose="02020603050405020304" pitchFamily="18" charset="0"/>
                <a:cs typeface="Times New Roman" panose="02020603050405020304" pitchFamily="18" charset="0"/>
              </a:rPr>
              <a:t>: Logitech.</a:t>
            </a:r>
          </a:p>
          <a:p>
            <a:pPr marL="342900" indent="-342900">
              <a:lnSpc>
                <a:spcPct val="150000"/>
              </a:lnSpc>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RAM </a:t>
            </a:r>
            <a:r>
              <a:rPr lang="en-IN" sz="2500" dirty="0">
                <a:latin typeface="Times New Roman" panose="02020603050405020304" pitchFamily="18" charset="0"/>
                <a:cs typeface="Times New Roman" panose="02020603050405020304" pitchFamily="18" charset="0"/>
              </a:rPr>
              <a:t>: </a:t>
            </a:r>
            <a:r>
              <a:rPr lang="en-IN" sz="2500" dirty="0" smtClean="0">
                <a:latin typeface="Times New Roman" panose="02020603050405020304" pitchFamily="18" charset="0"/>
                <a:cs typeface="Times New Roman" panose="02020603050405020304" pitchFamily="18" charset="0"/>
              </a:rPr>
              <a:t>2GB.</a:t>
            </a:r>
            <a:endParaRPr lang="en-IN" sz="2500" dirty="0">
              <a:latin typeface="Times New Roman" panose="02020603050405020304" pitchFamily="18" charset="0"/>
              <a:cs typeface="Times New Roman" panose="02020603050405020304" pitchFamily="18" charset="0"/>
            </a:endParaRPr>
          </a:p>
        </p:txBody>
      </p:sp>
      <p:sp>
        <p:nvSpPr>
          <p:cNvPr id="5" name="Rectangle 4"/>
          <p:cNvSpPr/>
          <p:nvPr/>
        </p:nvSpPr>
        <p:spPr>
          <a:xfrm>
            <a:off x="6800847" y="1502001"/>
            <a:ext cx="4479111" cy="553998"/>
          </a:xfrm>
          <a:prstGeom prst="rect">
            <a:avLst/>
          </a:prstGeom>
        </p:spPr>
        <p:txBody>
          <a:bodyPr wrap="none">
            <a:spAutoFit/>
          </a:bodyPr>
          <a:lstStyle/>
          <a:p>
            <a:r>
              <a:rPr lang="en-IN" sz="3000" dirty="0" smtClean="0">
                <a:latin typeface="+mj-lt"/>
              </a:rPr>
              <a:t>Software </a:t>
            </a:r>
            <a:r>
              <a:rPr lang="en-IN" sz="3000" dirty="0">
                <a:latin typeface="+mj-lt"/>
              </a:rPr>
              <a:t>Requirements</a:t>
            </a:r>
          </a:p>
        </p:txBody>
      </p:sp>
      <p:sp>
        <p:nvSpPr>
          <p:cNvPr id="6" name="Rectangle 5"/>
          <p:cNvSpPr/>
          <p:nvPr/>
        </p:nvSpPr>
        <p:spPr>
          <a:xfrm>
            <a:off x="6800847" y="2346487"/>
            <a:ext cx="6096000" cy="2400657"/>
          </a:xfrm>
          <a:prstGeom prst="rect">
            <a:avLst/>
          </a:prstGeom>
        </p:spPr>
        <p:txBody>
          <a:bodyPr>
            <a:spAutoFit/>
          </a:bodyPr>
          <a:lstStyle/>
          <a:p>
            <a:pPr marL="342900" indent="-342900">
              <a:lnSpc>
                <a:spcPct val="150000"/>
              </a:lnSpc>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Operating </a:t>
            </a:r>
            <a:r>
              <a:rPr lang="en-IN" sz="2500" dirty="0">
                <a:latin typeface="Times New Roman" panose="02020603050405020304" pitchFamily="18" charset="0"/>
                <a:cs typeface="Times New Roman" panose="02020603050405020304" pitchFamily="18" charset="0"/>
              </a:rPr>
              <a:t>system : Windows 7</a:t>
            </a:r>
            <a:r>
              <a:rPr lang="en-IN" sz="2500" dirty="0" smtClean="0">
                <a:latin typeface="Times New Roman" panose="02020603050405020304" pitchFamily="18" charset="0"/>
                <a:cs typeface="Times New Roman" panose="02020603050405020304" pitchFamily="18" charset="0"/>
              </a:rPr>
              <a:t>.</a:t>
            </a:r>
            <a:endParaRPr lang="en-IN" sz="25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Coding </a:t>
            </a:r>
            <a:r>
              <a:rPr lang="en-IN" sz="2500" dirty="0">
                <a:latin typeface="Times New Roman" panose="02020603050405020304" pitchFamily="18" charset="0"/>
                <a:cs typeface="Times New Roman" panose="02020603050405020304" pitchFamily="18" charset="0"/>
              </a:rPr>
              <a:t>Language : </a:t>
            </a:r>
            <a:r>
              <a:rPr lang="en-IN" sz="2500" dirty="0" smtClean="0">
                <a:latin typeface="Times New Roman" panose="02020603050405020304" pitchFamily="18" charset="0"/>
                <a:cs typeface="Times New Roman" panose="02020603050405020304" pitchFamily="18" charset="0"/>
              </a:rPr>
              <a:t>JAVA</a:t>
            </a:r>
            <a:endParaRPr lang="en-IN" sz="25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Data </a:t>
            </a:r>
            <a:r>
              <a:rPr lang="en-IN" sz="2500" dirty="0">
                <a:latin typeface="Times New Roman" panose="02020603050405020304" pitchFamily="18" charset="0"/>
                <a:cs typeface="Times New Roman" panose="02020603050405020304" pitchFamily="18" charset="0"/>
              </a:rPr>
              <a:t>Base : </a:t>
            </a:r>
            <a:r>
              <a:rPr lang="en-IN" sz="2500" dirty="0" smtClean="0">
                <a:latin typeface="Times New Roman" panose="02020603050405020304" pitchFamily="18" charset="0"/>
                <a:cs typeface="Times New Roman" panose="02020603050405020304" pitchFamily="18" charset="0"/>
              </a:rPr>
              <a:t>MYSQL</a:t>
            </a:r>
          </a:p>
          <a:p>
            <a:pPr marL="342900" indent="-342900">
              <a:lnSpc>
                <a:spcPct val="150000"/>
              </a:lnSpc>
              <a:buFont typeface="Wingdings" panose="05000000000000000000" pitchFamily="2" charset="2"/>
              <a:buChar char="§"/>
            </a:pPr>
            <a:r>
              <a:rPr lang="en-US" sz="2500" dirty="0" smtClean="0">
                <a:latin typeface="Times New Roman" panose="02020603050405020304" pitchFamily="18" charset="0"/>
                <a:cs typeface="Times New Roman" panose="02020603050405020304" pitchFamily="18" charset="0"/>
              </a:rPr>
              <a:t>IDE: </a:t>
            </a:r>
            <a:r>
              <a:rPr lang="en-US" sz="2500" dirty="0" err="1" smtClean="0">
                <a:latin typeface="Times New Roman" panose="02020603050405020304" pitchFamily="18" charset="0"/>
                <a:cs typeface="Times New Roman" panose="02020603050405020304" pitchFamily="18" charset="0"/>
              </a:rPr>
              <a:t>NetBeans</a:t>
            </a:r>
            <a:r>
              <a:rPr lang="en-US" sz="2500" dirty="0" smtClean="0">
                <a:latin typeface="Times New Roman" panose="02020603050405020304" pitchFamily="18" charset="0"/>
                <a:cs typeface="Times New Roman" panose="02020603050405020304" pitchFamily="18" charset="0"/>
              </a:rPr>
              <a:t> 8.2</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51586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3760" y="695367"/>
            <a:ext cx="3233578" cy="646331"/>
          </a:xfrm>
          <a:prstGeom prst="rect">
            <a:avLst/>
          </a:prstGeom>
        </p:spPr>
        <p:txBody>
          <a:bodyPr wrap="none">
            <a:spAutoFit/>
          </a:bodyPr>
          <a:lstStyle/>
          <a:p>
            <a:r>
              <a:rPr lang="en-US" sz="3600" b="1" dirty="0" smtClean="0">
                <a:latin typeface="+mj-lt"/>
                <a:ea typeface="Verdana" pitchFamily="34" charset="0"/>
              </a:rPr>
              <a:t>CONCLUSION</a:t>
            </a:r>
            <a:endParaRPr lang="en-IN" sz="3600" dirty="0">
              <a:latin typeface="+mj-lt"/>
            </a:endParaRPr>
          </a:p>
        </p:txBody>
      </p:sp>
      <p:sp>
        <p:nvSpPr>
          <p:cNvPr id="4" name="Rectangle 3"/>
          <p:cNvSpPr/>
          <p:nvPr/>
        </p:nvSpPr>
        <p:spPr>
          <a:xfrm>
            <a:off x="1280160" y="1341698"/>
            <a:ext cx="10911840" cy="5478423"/>
          </a:xfrm>
          <a:prstGeom prst="rect">
            <a:avLst/>
          </a:prstGeom>
        </p:spPr>
        <p:txBody>
          <a:bodyPr wrap="square">
            <a:spAutoFit/>
          </a:bodyPr>
          <a:lstStyle/>
          <a:p>
            <a:pPr marL="342900" indent="-342900">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Most of the people are storing their data over the multiple clouds for security purpose. </a:t>
            </a:r>
          </a:p>
          <a:p>
            <a:pPr marL="342900" indent="-342900">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However, unplanned distribution of data over the multiple clouds may produce the probability to loss all data, which increase degree of information leakage in multi cloud.</a:t>
            </a:r>
          </a:p>
          <a:p>
            <a:pPr marL="342900" indent="-342900">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To optimize information leakage, this system provided </a:t>
            </a:r>
            <a:r>
              <a:rPr lang="en-IN" sz="2500" dirty="0" err="1" smtClean="0">
                <a:latin typeface="Times New Roman" panose="02020603050405020304" pitchFamily="18" charset="0"/>
                <a:cs typeface="Times New Roman" panose="02020603050405020304" pitchFamily="18" charset="0"/>
              </a:rPr>
              <a:t>StoreSim</a:t>
            </a:r>
            <a:r>
              <a:rPr lang="en-IN" sz="2500" dirty="0" smtClean="0">
                <a:latin typeface="Times New Roman" panose="02020603050405020304" pitchFamily="18" charset="0"/>
                <a:cs typeface="Times New Roman" panose="02020603050405020304" pitchFamily="18" charset="0"/>
              </a:rPr>
              <a:t> system, which is a storage </a:t>
            </a:r>
            <a:r>
              <a:rPr lang="en-US" sz="2500" dirty="0" smtClean="0">
                <a:latin typeface="Times New Roman" panose="02020603050405020304" pitchFamily="18" charset="0"/>
                <a:cs typeface="Times New Roman" panose="02020603050405020304" pitchFamily="18" charset="0"/>
              </a:rPr>
              <a:t>system, that aware information loss in multiple clouds and storing the similar data to same cloud. </a:t>
            </a:r>
          </a:p>
          <a:p>
            <a:pPr marL="342900" indent="-342900">
              <a:buFont typeface="Wingdings" panose="05000000000000000000" pitchFamily="2" charset="2"/>
              <a:buChar char="§"/>
            </a:pPr>
            <a:r>
              <a:rPr lang="en-US" sz="2500" dirty="0" smtClean="0">
                <a:latin typeface="Times New Roman" panose="02020603050405020304" pitchFamily="18" charset="0"/>
                <a:cs typeface="Times New Roman" panose="02020603050405020304" pitchFamily="18" charset="0"/>
              </a:rPr>
              <a:t>This system designed </a:t>
            </a:r>
            <a:r>
              <a:rPr lang="en-US" sz="2500" dirty="0" err="1" smtClean="0">
                <a:latin typeface="Times New Roman" panose="02020603050405020304" pitchFamily="18" charset="0"/>
                <a:cs typeface="Times New Roman" panose="02020603050405020304" pitchFamily="18" charset="0"/>
              </a:rPr>
              <a:t>MinHash</a:t>
            </a:r>
            <a:r>
              <a:rPr lang="en-US" sz="2500" dirty="0" smtClean="0">
                <a:latin typeface="Times New Roman" panose="02020603050405020304" pitchFamily="18" charset="0"/>
                <a:cs typeface="Times New Roman" panose="02020603050405020304" pitchFamily="18" charset="0"/>
              </a:rPr>
              <a:t> algorithm to efficiently generate similarity-preserving signatures for data chunks and designed a function to compute the information leakage based on these signatures which are hashed by fingerprint algorithms such as SHA-1, MD5. </a:t>
            </a:r>
          </a:p>
          <a:p>
            <a:pPr marL="342900" indent="-342900">
              <a:buFont typeface="Wingdings" panose="05000000000000000000" pitchFamily="2" charset="2"/>
              <a:buChar char="§"/>
            </a:pPr>
            <a:r>
              <a:rPr lang="en-US" sz="2500" dirty="0" smtClean="0">
                <a:latin typeface="Times New Roman" panose="02020603050405020304" pitchFamily="18" charset="0"/>
                <a:cs typeface="Times New Roman" panose="02020603050405020304" pitchFamily="18" charset="0"/>
              </a:rPr>
              <a:t>Finally, this system provided the optimal multi cloud storage providers which used to minimize information leakage efficiently.</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1614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8031" y="684014"/>
            <a:ext cx="2845651" cy="646331"/>
          </a:xfrm>
          <a:prstGeom prst="rect">
            <a:avLst/>
          </a:prstGeom>
        </p:spPr>
        <p:txBody>
          <a:bodyPr wrap="none">
            <a:spAutoFit/>
          </a:bodyPr>
          <a:lstStyle/>
          <a:p>
            <a:r>
              <a:rPr lang="en-US" sz="3600" b="1" dirty="0" smtClean="0">
                <a:latin typeface="+mj-lt"/>
                <a:ea typeface="Verdana" pitchFamily="34" charset="0"/>
              </a:rPr>
              <a:t>REFERENCES</a:t>
            </a:r>
            <a:endParaRPr lang="en-IN" sz="3600" dirty="0">
              <a:latin typeface="+mj-lt"/>
            </a:endParaRPr>
          </a:p>
        </p:txBody>
      </p:sp>
      <p:sp>
        <p:nvSpPr>
          <p:cNvPr id="3" name="Rectangle 2"/>
          <p:cNvSpPr/>
          <p:nvPr/>
        </p:nvSpPr>
        <p:spPr>
          <a:xfrm>
            <a:off x="1789951" y="1330345"/>
            <a:ext cx="10226039" cy="4708981"/>
          </a:xfrm>
          <a:prstGeom prst="rect">
            <a:avLst/>
          </a:prstGeom>
        </p:spPr>
        <p:txBody>
          <a:bodyPr wrap="square">
            <a:spAutoFit/>
          </a:bodyPr>
          <a:lstStyle/>
          <a:p>
            <a:pPr marL="342900" indent="-342900" algn="just">
              <a:buFont typeface="Wingdings" panose="05000000000000000000" pitchFamily="2" charset="2"/>
              <a:buChar char="§"/>
            </a:pPr>
            <a:r>
              <a:rPr lang="en-US" sz="2500" dirty="0" smtClean="0">
                <a:latin typeface="Times New Roman" panose="02020603050405020304" pitchFamily="18" charset="0"/>
                <a:cs typeface="Times New Roman" panose="02020603050405020304" pitchFamily="18" charset="0"/>
              </a:rPr>
              <a:t>J</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Crowcroft</a:t>
            </a:r>
            <a:r>
              <a:rPr lang="en-US" sz="2500" dirty="0">
                <a:latin typeface="Times New Roman" panose="02020603050405020304" pitchFamily="18" charset="0"/>
                <a:cs typeface="Times New Roman" panose="02020603050405020304" pitchFamily="18" charset="0"/>
              </a:rPr>
              <a:t>, “On the duality of resilience and privacy,” in Proceedings of the Royal </a:t>
            </a:r>
            <a:r>
              <a:rPr lang="en-US" sz="2500" dirty="0" smtClean="0">
                <a:latin typeface="Times New Roman" panose="02020603050405020304" pitchFamily="18" charset="0"/>
                <a:cs typeface="Times New Roman" panose="02020603050405020304" pitchFamily="18" charset="0"/>
              </a:rPr>
              <a:t>Society of </a:t>
            </a:r>
            <a:r>
              <a:rPr lang="en-US" sz="2500" dirty="0">
                <a:latin typeface="Times New Roman" panose="02020603050405020304" pitchFamily="18" charset="0"/>
                <a:cs typeface="Times New Roman" panose="02020603050405020304" pitchFamily="18" charset="0"/>
              </a:rPr>
              <a:t>London A: Mathematical, Physical and Engineering Sciences, vol. 471, no. 2175. The </a:t>
            </a:r>
            <a:r>
              <a:rPr lang="en-US" sz="2500" dirty="0" smtClean="0">
                <a:latin typeface="Times New Roman" panose="02020603050405020304" pitchFamily="18" charset="0"/>
                <a:cs typeface="Times New Roman" panose="02020603050405020304" pitchFamily="18" charset="0"/>
              </a:rPr>
              <a:t>Royal </a:t>
            </a:r>
            <a:r>
              <a:rPr lang="en-IN" sz="2500" dirty="0" smtClean="0">
                <a:latin typeface="Times New Roman" panose="02020603050405020304" pitchFamily="18" charset="0"/>
                <a:cs typeface="Times New Roman" panose="02020603050405020304" pitchFamily="18" charset="0"/>
              </a:rPr>
              <a:t>Society</a:t>
            </a:r>
            <a:r>
              <a:rPr lang="en-IN" sz="2500" dirty="0">
                <a:latin typeface="Times New Roman" panose="02020603050405020304" pitchFamily="18" charset="0"/>
                <a:cs typeface="Times New Roman" panose="02020603050405020304" pitchFamily="18" charset="0"/>
              </a:rPr>
              <a:t>, 2015, p. 20140862.</a:t>
            </a:r>
          </a:p>
          <a:p>
            <a:pPr marL="342900" indent="-342900" algn="just">
              <a:buFont typeface="Wingdings" panose="05000000000000000000" pitchFamily="2" charset="2"/>
              <a:buChar char="§"/>
            </a:pPr>
            <a:r>
              <a:rPr lang="pt-BR" sz="2500" dirty="0" smtClean="0">
                <a:latin typeface="Times New Roman" panose="02020603050405020304" pitchFamily="18" charset="0"/>
                <a:cs typeface="Times New Roman" panose="02020603050405020304" pitchFamily="18" charset="0"/>
              </a:rPr>
              <a:t>A</a:t>
            </a:r>
            <a:r>
              <a:rPr lang="pt-BR" sz="2500" dirty="0">
                <a:latin typeface="Times New Roman" panose="02020603050405020304" pitchFamily="18" charset="0"/>
                <a:cs typeface="Times New Roman" panose="02020603050405020304" pitchFamily="18" charset="0"/>
              </a:rPr>
              <a:t>. Bessani, M. Correia, B. Quaresma, F. Andr´e, and P. Sousa, “Depsky: dependable </a:t>
            </a:r>
            <a:r>
              <a:rPr lang="pt-BR" sz="2500" dirty="0" smtClean="0">
                <a:latin typeface="Times New Roman" panose="02020603050405020304" pitchFamily="18" charset="0"/>
                <a:cs typeface="Times New Roman" panose="02020603050405020304" pitchFamily="18" charset="0"/>
              </a:rPr>
              <a:t>and </a:t>
            </a:r>
            <a:r>
              <a:rPr lang="en-US" sz="2500" dirty="0" smtClean="0">
                <a:latin typeface="Times New Roman" panose="02020603050405020304" pitchFamily="18" charset="0"/>
                <a:cs typeface="Times New Roman" panose="02020603050405020304" pitchFamily="18" charset="0"/>
              </a:rPr>
              <a:t>secure </a:t>
            </a:r>
            <a:r>
              <a:rPr lang="en-US" sz="2500" dirty="0">
                <a:latin typeface="Times New Roman" panose="02020603050405020304" pitchFamily="18" charset="0"/>
                <a:cs typeface="Times New Roman" panose="02020603050405020304" pitchFamily="18" charset="0"/>
              </a:rPr>
              <a:t>storage in a cloud-of-clouds,” ACM Transactions on Storage (TOS), vol. 9, no. 4, p. </a:t>
            </a:r>
            <a:r>
              <a:rPr lang="en-US" sz="2500" dirty="0" smtClean="0">
                <a:latin typeface="Times New Roman" panose="02020603050405020304" pitchFamily="18" charset="0"/>
                <a:cs typeface="Times New Roman" panose="02020603050405020304" pitchFamily="18" charset="0"/>
              </a:rPr>
              <a:t>12,</a:t>
            </a:r>
            <a:r>
              <a:rPr lang="en-IN" sz="2500" dirty="0" smtClean="0">
                <a:latin typeface="Times New Roman" panose="02020603050405020304" pitchFamily="18" charset="0"/>
                <a:cs typeface="Times New Roman" panose="02020603050405020304" pitchFamily="18" charset="0"/>
              </a:rPr>
              <a:t>2013</a:t>
            </a:r>
            <a:r>
              <a:rPr lang="en-IN" sz="25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
            </a:pPr>
            <a:r>
              <a:rPr lang="en-US" sz="2500" dirty="0" smtClean="0">
                <a:latin typeface="Times New Roman" panose="02020603050405020304" pitchFamily="18" charset="0"/>
                <a:cs typeface="Times New Roman" panose="02020603050405020304" pitchFamily="18" charset="0"/>
              </a:rPr>
              <a:t>H</a:t>
            </a:r>
            <a:r>
              <a:rPr lang="en-US" sz="2500" dirty="0">
                <a:latin typeface="Times New Roman" panose="02020603050405020304" pitchFamily="18" charset="0"/>
                <a:cs typeface="Times New Roman" panose="02020603050405020304" pitchFamily="18" charset="0"/>
              </a:rPr>
              <a:t>. Chen, Y. Hu, P. Lee, and Y. Tang, “</a:t>
            </a:r>
            <a:r>
              <a:rPr lang="en-US" sz="2500" dirty="0" err="1">
                <a:latin typeface="Times New Roman" panose="02020603050405020304" pitchFamily="18" charset="0"/>
                <a:cs typeface="Times New Roman" panose="02020603050405020304" pitchFamily="18" charset="0"/>
              </a:rPr>
              <a:t>Nccloud</a:t>
            </a:r>
            <a:r>
              <a:rPr lang="en-US" sz="2500" dirty="0">
                <a:latin typeface="Times New Roman" panose="02020603050405020304" pitchFamily="18" charset="0"/>
                <a:cs typeface="Times New Roman" panose="02020603050405020304" pitchFamily="18" charset="0"/>
              </a:rPr>
              <a:t>: A network-coding-based storage system in </a:t>
            </a:r>
            <a:r>
              <a:rPr lang="en-US" sz="2500" dirty="0" smtClean="0">
                <a:latin typeface="Times New Roman" panose="02020603050405020304" pitchFamily="18" charset="0"/>
                <a:cs typeface="Times New Roman" panose="02020603050405020304" pitchFamily="18" charset="0"/>
              </a:rPr>
              <a:t>a </a:t>
            </a:r>
            <a:r>
              <a:rPr lang="en-IN" sz="2500" dirty="0" smtClean="0">
                <a:latin typeface="Times New Roman" panose="02020603050405020304" pitchFamily="18" charset="0"/>
                <a:cs typeface="Times New Roman" panose="02020603050405020304" pitchFamily="18" charset="0"/>
              </a:rPr>
              <a:t>cloud-of-clouds</a:t>
            </a:r>
            <a:r>
              <a:rPr lang="en-IN" sz="2500" dirty="0">
                <a:latin typeface="Times New Roman" panose="02020603050405020304" pitchFamily="18" charset="0"/>
                <a:cs typeface="Times New Roman" panose="02020603050405020304" pitchFamily="18" charset="0"/>
              </a:rPr>
              <a:t>,” 2013.</a:t>
            </a:r>
          </a:p>
          <a:p>
            <a:pPr marL="342900" indent="-342900" algn="just">
              <a:buFont typeface="Wingdings" panose="05000000000000000000" pitchFamily="2" charset="2"/>
              <a:buChar char="§"/>
            </a:pPr>
            <a:r>
              <a:rPr lang="en-US" sz="2500" dirty="0" smtClean="0">
                <a:latin typeface="Times New Roman" panose="02020603050405020304" pitchFamily="18" charset="0"/>
                <a:cs typeface="Times New Roman" panose="02020603050405020304" pitchFamily="18" charset="0"/>
              </a:rPr>
              <a:t>T</a:t>
            </a:r>
            <a:r>
              <a:rPr lang="en-US" sz="2500" dirty="0">
                <a:latin typeface="Times New Roman" panose="02020603050405020304" pitchFamily="18" charset="0"/>
                <a:cs typeface="Times New Roman" panose="02020603050405020304" pitchFamily="18" charset="0"/>
              </a:rPr>
              <a:t>. G. </a:t>
            </a:r>
            <a:r>
              <a:rPr lang="en-US" sz="2500" dirty="0" err="1">
                <a:latin typeface="Times New Roman" panose="02020603050405020304" pitchFamily="18" charset="0"/>
                <a:cs typeface="Times New Roman" panose="02020603050405020304" pitchFamily="18" charset="0"/>
              </a:rPr>
              <a:t>Papaioannou</a:t>
            </a:r>
            <a:r>
              <a:rPr lang="en-US" sz="2500" dirty="0">
                <a:latin typeface="Times New Roman" panose="02020603050405020304" pitchFamily="18" charset="0"/>
                <a:cs typeface="Times New Roman" panose="02020603050405020304" pitchFamily="18" charset="0"/>
              </a:rPr>
              <a:t>, N. </a:t>
            </a:r>
            <a:r>
              <a:rPr lang="en-US" sz="2500" dirty="0" err="1">
                <a:latin typeface="Times New Roman" panose="02020603050405020304" pitchFamily="18" charset="0"/>
                <a:cs typeface="Times New Roman" panose="02020603050405020304" pitchFamily="18" charset="0"/>
              </a:rPr>
              <a:t>Bonvin</a:t>
            </a:r>
            <a:r>
              <a:rPr lang="en-US" sz="2500" dirty="0">
                <a:latin typeface="Times New Roman" panose="02020603050405020304" pitchFamily="18" charset="0"/>
                <a:cs typeface="Times New Roman" panose="02020603050405020304" pitchFamily="18" charset="0"/>
              </a:rPr>
              <a:t>, and K. </a:t>
            </a:r>
            <a:r>
              <a:rPr lang="en-US" sz="2500" dirty="0" err="1">
                <a:latin typeface="Times New Roman" panose="02020603050405020304" pitchFamily="18" charset="0"/>
                <a:cs typeface="Times New Roman" panose="02020603050405020304" pitchFamily="18" charset="0"/>
              </a:rPr>
              <a:t>Aberer</a:t>
            </a:r>
            <a:r>
              <a:rPr lang="en-US" sz="2500" dirty="0">
                <a:latin typeface="Times New Roman" panose="02020603050405020304" pitchFamily="18" charset="0"/>
                <a:cs typeface="Times New Roman" panose="02020603050405020304" pitchFamily="18" charset="0"/>
              </a:rPr>
              <a:t>, “Scalia: an adaptive scheme for efficient </a:t>
            </a:r>
            <a:r>
              <a:rPr lang="en-US" sz="2500" dirty="0" err="1" smtClean="0">
                <a:latin typeface="Times New Roman" panose="02020603050405020304" pitchFamily="18" charset="0"/>
                <a:cs typeface="Times New Roman" panose="02020603050405020304" pitchFamily="18" charset="0"/>
              </a:rPr>
              <a:t>multicloud</a:t>
            </a:r>
            <a:r>
              <a:rPr lang="en-US" sz="2500" dirty="0" smtClean="0">
                <a:latin typeface="Times New Roman" panose="02020603050405020304" pitchFamily="18" charset="0"/>
                <a:cs typeface="Times New Roman" panose="02020603050405020304" pitchFamily="18" charset="0"/>
              </a:rPr>
              <a:t> storage</a:t>
            </a:r>
            <a:r>
              <a:rPr lang="en-US" sz="2500" dirty="0">
                <a:latin typeface="Times New Roman" panose="02020603050405020304" pitchFamily="18" charset="0"/>
                <a:cs typeface="Times New Roman" panose="02020603050405020304" pitchFamily="18" charset="0"/>
              </a:rPr>
              <a:t>,” in Proceedings of the International Conference on High Performance </a:t>
            </a:r>
            <a:r>
              <a:rPr lang="en-US" sz="2500" dirty="0" smtClean="0">
                <a:latin typeface="Times New Roman" panose="02020603050405020304" pitchFamily="18" charset="0"/>
                <a:cs typeface="Times New Roman" panose="02020603050405020304" pitchFamily="18" charset="0"/>
              </a:rPr>
              <a:t>Computing, Networking</a:t>
            </a:r>
            <a:r>
              <a:rPr lang="en-US" sz="2500" dirty="0">
                <a:latin typeface="Times New Roman" panose="02020603050405020304" pitchFamily="18" charset="0"/>
                <a:cs typeface="Times New Roman" panose="02020603050405020304" pitchFamily="18" charset="0"/>
              </a:rPr>
              <a:t>, Storage and Analysis. IEEE Computer Society Press, 2012, p. 20</a:t>
            </a:r>
            <a:r>
              <a:rPr lang="en-US"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41514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https://www.pinclipart.com/picdir/big/328-3284970_wahoo-clip-a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768" y="626341"/>
            <a:ext cx="8223142" cy="5601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738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8903" y="729734"/>
            <a:ext cx="4838184" cy="646331"/>
          </a:xfrm>
          <a:prstGeom prst="rect">
            <a:avLst/>
          </a:prstGeom>
        </p:spPr>
        <p:txBody>
          <a:bodyPr wrap="none">
            <a:spAutoFit/>
          </a:bodyPr>
          <a:lstStyle/>
          <a:p>
            <a:r>
              <a:rPr lang="en-US" sz="3600" b="1" dirty="0" smtClean="0">
                <a:latin typeface="+mj-lt"/>
                <a:ea typeface="Verdana" pitchFamily="34" charset="0"/>
                <a:cs typeface="Times New Roman" panose="02020603050405020304" pitchFamily="18" charset="0"/>
              </a:rPr>
              <a:t>PROBLEM STATEMENT</a:t>
            </a:r>
            <a:endParaRPr lang="en-US" sz="3600" b="1" dirty="0">
              <a:latin typeface="+mj-lt"/>
              <a:ea typeface="Verdana" pitchFamily="34" charset="0"/>
              <a:cs typeface="Times New Roman" panose="02020603050405020304" pitchFamily="18" charset="0"/>
            </a:endParaRPr>
          </a:p>
        </p:txBody>
      </p:sp>
      <p:sp>
        <p:nvSpPr>
          <p:cNvPr id="3" name="Rectangle 2"/>
          <p:cNvSpPr/>
          <p:nvPr/>
        </p:nvSpPr>
        <p:spPr>
          <a:xfrm>
            <a:off x="1888903" y="1376065"/>
            <a:ext cx="10059257" cy="4324261"/>
          </a:xfrm>
          <a:prstGeom prst="rect">
            <a:avLst/>
          </a:prstGeom>
        </p:spPr>
        <p:txBody>
          <a:bodyPr wrap="square">
            <a:spAutoFit/>
          </a:bodyPr>
          <a:lstStyle/>
          <a:p>
            <a:pPr marL="342900" indent="-342900" algn="jus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This information leakage problem caused by unplanned data distribution in </a:t>
            </a:r>
            <a:r>
              <a:rPr lang="en-US" sz="2500" dirty="0" smtClean="0">
                <a:latin typeface="Times New Roman" panose="02020603050405020304" pitchFamily="18" charset="0"/>
                <a:cs typeface="Times New Roman" panose="02020603050405020304" pitchFamily="18" charset="0"/>
              </a:rPr>
              <a:t>multi cloud </a:t>
            </a:r>
            <a:r>
              <a:rPr lang="en-US" sz="2500" dirty="0">
                <a:latin typeface="Times New Roman" panose="02020603050405020304" pitchFamily="18" charset="0"/>
                <a:cs typeface="Times New Roman" panose="02020603050405020304" pitchFamily="18" charset="0"/>
              </a:rPr>
              <a:t>storage services</a:t>
            </a:r>
            <a:r>
              <a:rPr lang="en-US" sz="25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
            </a:pPr>
            <a:r>
              <a:rPr lang="en-US" sz="2500" dirty="0" smtClean="0">
                <a:latin typeface="Times New Roman" panose="02020603050405020304" pitchFamily="18" charset="0"/>
                <a:cs typeface="Times New Roman" panose="02020603050405020304" pitchFamily="18" charset="0"/>
              </a:rPr>
              <a:t>Cloud security protects the data, services, virtualized IP, and applications by means of a wide group of technologies, controls, and policies. </a:t>
            </a:r>
          </a:p>
          <a:p>
            <a:pPr marL="342900" indent="-342900" algn="just">
              <a:buFont typeface="Wingdings" panose="05000000000000000000" pitchFamily="2" charset="2"/>
              <a:buChar char="§"/>
            </a:pPr>
            <a:r>
              <a:rPr lang="en-US" sz="2500" dirty="0" smtClean="0">
                <a:latin typeface="Times New Roman" panose="02020603050405020304" pitchFamily="18" charset="0"/>
                <a:cs typeface="Times New Roman" panose="02020603050405020304" pitchFamily="18" charset="0"/>
              </a:rPr>
              <a:t>But, it has various drawbacks such as loss of control, data loss, unsecured application programming interfaces, etc.</a:t>
            </a:r>
          </a:p>
          <a:p>
            <a:pPr marL="342900" indent="-342900" algn="jus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The problem statement of data leakage results sometimes </a:t>
            </a:r>
            <a:r>
              <a:rPr lang="en-US" sz="2500" dirty="0" smtClean="0">
                <a:latin typeface="Times New Roman" panose="02020603050405020304" pitchFamily="18" charset="0"/>
                <a:cs typeface="Times New Roman" panose="02020603050405020304" pitchFamily="18" charset="0"/>
              </a:rPr>
              <a:t>for huge </a:t>
            </a:r>
            <a:r>
              <a:rPr lang="en-US" sz="2500" dirty="0">
                <a:latin typeface="Times New Roman" panose="02020603050405020304" pitchFamily="18" charset="0"/>
                <a:cs typeface="Times New Roman" panose="02020603050405020304" pitchFamily="18" charset="0"/>
              </a:rPr>
              <a:t>monetary losses to the firm or organization. </a:t>
            </a:r>
            <a:endParaRPr lang="en-US" sz="25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500" dirty="0" smtClean="0">
                <a:latin typeface="Times New Roman" panose="02020603050405020304" pitchFamily="18" charset="0"/>
                <a:cs typeface="Times New Roman" panose="02020603050405020304" pitchFamily="18" charset="0"/>
              </a:rPr>
              <a:t>The problems </a:t>
            </a:r>
            <a:r>
              <a:rPr lang="en-US" sz="2500" dirty="0">
                <a:latin typeface="Times New Roman" panose="02020603050405020304" pitchFamily="18" charset="0"/>
                <a:cs typeface="Times New Roman" panose="02020603050405020304" pitchFamily="18" charset="0"/>
              </a:rPr>
              <a:t>might be handled when the leakage source is </a:t>
            </a:r>
            <a:r>
              <a:rPr lang="en-US" sz="2500" dirty="0" smtClean="0">
                <a:latin typeface="Times New Roman" panose="02020603050405020304" pitchFamily="18" charset="0"/>
                <a:cs typeface="Times New Roman" panose="02020603050405020304" pitchFamily="18" charset="0"/>
              </a:rPr>
              <a:t>within the </a:t>
            </a:r>
            <a:r>
              <a:rPr lang="en-US" sz="2500" dirty="0">
                <a:latin typeface="Times New Roman" panose="02020603050405020304" pitchFamily="18" charset="0"/>
                <a:cs typeface="Times New Roman" panose="02020603050405020304" pitchFamily="18" charset="0"/>
              </a:rPr>
              <a:t>walls of organization. But if the source is </a:t>
            </a:r>
            <a:r>
              <a:rPr lang="en-US" sz="2500" dirty="0" smtClean="0">
                <a:latin typeface="Times New Roman" panose="02020603050405020304" pitchFamily="18" charset="0"/>
                <a:cs typeface="Times New Roman" panose="02020603050405020304" pitchFamily="18" charset="0"/>
              </a:rPr>
              <a:t>somewhere outside </a:t>
            </a:r>
            <a:r>
              <a:rPr lang="en-US" sz="2500" dirty="0">
                <a:latin typeface="Times New Roman" panose="02020603050405020304" pitchFamily="18" charset="0"/>
                <a:cs typeface="Times New Roman" panose="02020603050405020304" pitchFamily="18" charset="0"/>
              </a:rPr>
              <a:t>the jurisdiction of the firm </a:t>
            </a:r>
            <a:r>
              <a:rPr lang="en-US" sz="2500" dirty="0" smtClean="0">
                <a:latin typeface="Times New Roman" panose="02020603050405020304" pitchFamily="18" charset="0"/>
                <a:cs typeface="Times New Roman" panose="02020603050405020304" pitchFamily="18" charset="0"/>
              </a:rPr>
              <a:t>then it </a:t>
            </a:r>
            <a:r>
              <a:rPr lang="en-US" sz="2500" dirty="0">
                <a:latin typeface="Times New Roman" panose="02020603050405020304" pitchFamily="18" charset="0"/>
                <a:cs typeface="Times New Roman" panose="02020603050405020304" pitchFamily="18" charset="0"/>
              </a:rPr>
              <a:t>can result as a great threat </a:t>
            </a:r>
            <a:r>
              <a:rPr lang="en-US" sz="2500" dirty="0" smtClean="0">
                <a:latin typeface="Times New Roman" panose="02020603050405020304" pitchFamily="18" charset="0"/>
                <a:cs typeface="Times New Roman" panose="02020603050405020304" pitchFamily="18" charset="0"/>
              </a:rPr>
              <a:t>to the </a:t>
            </a:r>
            <a:r>
              <a:rPr lang="en-US" sz="2500" dirty="0">
                <a:latin typeface="Times New Roman" panose="02020603050405020304" pitchFamily="18" charset="0"/>
                <a:cs typeface="Times New Roman" panose="02020603050405020304" pitchFamily="18" charset="0"/>
              </a:rPr>
              <a:t>firm.</a:t>
            </a:r>
            <a:endParaRPr lang="en-US"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567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2451" y="623054"/>
            <a:ext cx="3538148" cy="646331"/>
          </a:xfrm>
          <a:prstGeom prst="rect">
            <a:avLst/>
          </a:prstGeom>
        </p:spPr>
        <p:txBody>
          <a:bodyPr wrap="none">
            <a:spAutoFit/>
          </a:bodyPr>
          <a:lstStyle/>
          <a:p>
            <a:r>
              <a:rPr lang="en-US" sz="3600" b="1" dirty="0" smtClean="0">
                <a:latin typeface="+mj-lt"/>
                <a:ea typeface="Verdana" pitchFamily="34" charset="0"/>
                <a:cs typeface="Times New Roman" panose="02020603050405020304" pitchFamily="18" charset="0"/>
              </a:rPr>
              <a:t>INTRODUCTION</a:t>
            </a:r>
            <a:endParaRPr lang="en-US" sz="3600" b="1" dirty="0">
              <a:latin typeface="+mj-lt"/>
              <a:ea typeface="Verdana" pitchFamily="34" charset="0"/>
              <a:cs typeface="Times New Roman" panose="02020603050405020304" pitchFamily="18" charset="0"/>
            </a:endParaRPr>
          </a:p>
        </p:txBody>
      </p:sp>
      <p:sp>
        <p:nvSpPr>
          <p:cNvPr id="3" name="Rectangle 2"/>
          <p:cNvSpPr/>
          <p:nvPr/>
        </p:nvSpPr>
        <p:spPr>
          <a:xfrm>
            <a:off x="1732450" y="1269385"/>
            <a:ext cx="10459549" cy="5478423"/>
          </a:xfrm>
          <a:prstGeom prst="rect">
            <a:avLst/>
          </a:prstGeom>
        </p:spPr>
        <p:txBody>
          <a:bodyPr wrap="square">
            <a:spAutoFit/>
          </a:bodyPr>
          <a:lstStyle/>
          <a:p>
            <a:pPr marL="342900" indent="-342900">
              <a:buFont typeface="Wingdings" panose="05000000000000000000" pitchFamily="2" charset="2"/>
              <a:buChar char="§"/>
            </a:pPr>
            <a:r>
              <a:rPr lang="en-US" sz="2500" dirty="0" smtClean="0">
                <a:latin typeface="Times New Roman" panose="02020603050405020304" pitchFamily="18" charset="0"/>
                <a:cs typeface="Times New Roman" panose="02020603050405020304" pitchFamily="18" charset="0"/>
              </a:rPr>
              <a:t>Cloud </a:t>
            </a:r>
            <a:r>
              <a:rPr lang="en-US" sz="2500" dirty="0">
                <a:latin typeface="Times New Roman" panose="02020603050405020304" pitchFamily="18" charset="0"/>
                <a:cs typeface="Times New Roman" panose="02020603050405020304" pitchFamily="18" charset="0"/>
              </a:rPr>
              <a:t>computing is the use of computing resources (hardware and software) that are </a:t>
            </a:r>
            <a:r>
              <a:rPr lang="en-US" sz="2500" dirty="0" smtClean="0">
                <a:latin typeface="Times New Roman" panose="02020603050405020304" pitchFamily="18" charset="0"/>
                <a:cs typeface="Times New Roman" panose="02020603050405020304" pitchFamily="18" charset="0"/>
              </a:rPr>
              <a:t>delivered as </a:t>
            </a:r>
            <a:r>
              <a:rPr lang="en-US" sz="2500" dirty="0">
                <a:latin typeface="Times New Roman" panose="02020603050405020304" pitchFamily="18" charset="0"/>
                <a:cs typeface="Times New Roman" panose="02020603050405020304" pitchFamily="18" charset="0"/>
              </a:rPr>
              <a:t>a service over a network (typically the Internet</a:t>
            </a:r>
            <a:r>
              <a:rPr lang="en-US" sz="25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US" sz="2500" dirty="0" smtClean="0">
                <a:latin typeface="Times New Roman" panose="02020603050405020304" pitchFamily="18" charset="0"/>
                <a:cs typeface="Times New Roman" panose="02020603050405020304" pitchFamily="18" charset="0"/>
              </a:rPr>
              <a:t>Cloud </a:t>
            </a:r>
            <a:r>
              <a:rPr lang="en-US" sz="2500" dirty="0">
                <a:latin typeface="Times New Roman" panose="02020603050405020304" pitchFamily="18" charset="0"/>
                <a:cs typeface="Times New Roman" panose="02020603050405020304" pitchFamily="18" charset="0"/>
              </a:rPr>
              <a:t>computing consists of hardware and software resources made available on the Internet </a:t>
            </a:r>
            <a:r>
              <a:rPr lang="en-US" sz="2500" dirty="0" smtClean="0">
                <a:latin typeface="Times New Roman" panose="02020603050405020304" pitchFamily="18" charset="0"/>
                <a:cs typeface="Times New Roman" panose="02020603050405020304" pitchFamily="18" charset="0"/>
              </a:rPr>
              <a:t>as managed </a:t>
            </a:r>
            <a:r>
              <a:rPr lang="en-US" sz="2500" dirty="0">
                <a:latin typeface="Times New Roman" panose="02020603050405020304" pitchFamily="18" charset="0"/>
                <a:cs typeface="Times New Roman" panose="02020603050405020304" pitchFamily="18" charset="0"/>
              </a:rPr>
              <a:t>third-party services. These services typically provide access to advanced software </a:t>
            </a:r>
            <a:r>
              <a:rPr lang="en-US" sz="2500" dirty="0" smtClean="0">
                <a:latin typeface="Times New Roman" panose="02020603050405020304" pitchFamily="18" charset="0"/>
                <a:cs typeface="Times New Roman" panose="02020603050405020304" pitchFamily="18" charset="0"/>
              </a:rPr>
              <a:t>applications and </a:t>
            </a:r>
            <a:r>
              <a:rPr lang="en-US" sz="2500" dirty="0">
                <a:latin typeface="Times New Roman" panose="02020603050405020304" pitchFamily="18" charset="0"/>
                <a:cs typeface="Times New Roman" panose="02020603050405020304" pitchFamily="18" charset="0"/>
              </a:rPr>
              <a:t>high-end networks of server computers</a:t>
            </a:r>
            <a:r>
              <a:rPr lang="en-US" sz="25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The goal of cloud computing is to apply </a:t>
            </a:r>
            <a:r>
              <a:rPr lang="en-US" sz="2500" dirty="0" smtClean="0">
                <a:latin typeface="Times New Roman" panose="02020603050405020304" pitchFamily="18" charset="0"/>
                <a:cs typeface="Times New Roman" panose="02020603050405020304" pitchFamily="18" charset="0"/>
              </a:rPr>
              <a:t>traditional supercomputing, </a:t>
            </a:r>
            <a:r>
              <a:rPr lang="en-US" sz="2500" dirty="0">
                <a:latin typeface="Times New Roman" panose="02020603050405020304" pitchFamily="18" charset="0"/>
                <a:cs typeface="Times New Roman" panose="02020603050405020304" pitchFamily="18" charset="0"/>
              </a:rPr>
              <a:t>or </a:t>
            </a:r>
            <a:r>
              <a:rPr lang="en-US" sz="2500" dirty="0" smtClean="0">
                <a:latin typeface="Times New Roman" panose="02020603050405020304" pitchFamily="18" charset="0"/>
                <a:cs typeface="Times New Roman" panose="02020603050405020304" pitchFamily="18" charset="0"/>
              </a:rPr>
              <a:t>high performance, </a:t>
            </a:r>
            <a:r>
              <a:rPr lang="en-US" sz="2500" dirty="0">
                <a:latin typeface="Times New Roman" panose="02020603050405020304" pitchFamily="18" charset="0"/>
                <a:cs typeface="Times New Roman" panose="02020603050405020304" pitchFamily="18" charset="0"/>
              </a:rPr>
              <a:t>normally used by military and research facilities, to perform tens of trillions of computations per second, in consumer-oriented applications such as financial portfolios, to deliver personalized information, to provide data storage or to power large, immersive computer games</a:t>
            </a:r>
            <a:r>
              <a:rPr lang="en-US" sz="25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Cloud Computing comprises three different service models, namely Infrastructure-as-a-Service (</a:t>
            </a:r>
            <a:r>
              <a:rPr lang="en-US" sz="2500" dirty="0" err="1">
                <a:latin typeface="Times New Roman" panose="02020603050405020304" pitchFamily="18" charset="0"/>
                <a:cs typeface="Times New Roman" panose="02020603050405020304" pitchFamily="18" charset="0"/>
              </a:rPr>
              <a:t>IaaS</a:t>
            </a:r>
            <a:r>
              <a:rPr lang="en-US" sz="2500" dirty="0">
                <a:latin typeface="Times New Roman" panose="02020603050405020304" pitchFamily="18" charset="0"/>
                <a:cs typeface="Times New Roman" panose="02020603050405020304" pitchFamily="18" charset="0"/>
              </a:rPr>
              <a:t>), Platform-as-a-Service (</a:t>
            </a:r>
            <a:r>
              <a:rPr lang="en-US" sz="2500" dirty="0" err="1">
                <a:latin typeface="Times New Roman" panose="02020603050405020304" pitchFamily="18" charset="0"/>
                <a:cs typeface="Times New Roman" panose="02020603050405020304" pitchFamily="18" charset="0"/>
              </a:rPr>
              <a:t>PaaS</a:t>
            </a:r>
            <a:r>
              <a:rPr lang="en-US" sz="2500" dirty="0">
                <a:latin typeface="Times New Roman" panose="02020603050405020304" pitchFamily="18" charset="0"/>
                <a:cs typeface="Times New Roman" panose="02020603050405020304" pitchFamily="18" charset="0"/>
              </a:rPr>
              <a:t>), and Software-as-a-Service (</a:t>
            </a:r>
            <a:r>
              <a:rPr lang="en-US" sz="2500" dirty="0" err="1">
                <a:latin typeface="Times New Roman" panose="02020603050405020304" pitchFamily="18" charset="0"/>
                <a:cs typeface="Times New Roman" panose="02020603050405020304" pitchFamily="18" charset="0"/>
              </a:rPr>
              <a:t>SaaS</a:t>
            </a:r>
            <a:r>
              <a:rPr lang="en-US" sz="25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16153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6688" y="684014"/>
            <a:ext cx="2791149" cy="646331"/>
          </a:xfrm>
          <a:prstGeom prst="rect">
            <a:avLst/>
          </a:prstGeom>
        </p:spPr>
        <p:txBody>
          <a:bodyPr wrap="none">
            <a:spAutoFit/>
          </a:bodyPr>
          <a:lstStyle/>
          <a:p>
            <a:r>
              <a:rPr lang="en-US" sz="3600" b="1" dirty="0">
                <a:ea typeface="Verdana" pitchFamily="34" charset="0"/>
                <a:cs typeface="Times New Roman" panose="02020603050405020304" pitchFamily="18" charset="0"/>
              </a:rPr>
              <a:t>OBJECTIVES</a:t>
            </a:r>
          </a:p>
        </p:txBody>
      </p:sp>
      <p:sp>
        <p:nvSpPr>
          <p:cNvPr id="3" name="Rectangle 2"/>
          <p:cNvSpPr/>
          <p:nvPr/>
        </p:nvSpPr>
        <p:spPr>
          <a:xfrm>
            <a:off x="1786688" y="1330345"/>
            <a:ext cx="7768792" cy="2331536"/>
          </a:xfrm>
          <a:prstGeom prst="rect">
            <a:avLst/>
          </a:prstGeom>
        </p:spPr>
        <p:txBody>
          <a:bodyPr wrap="square">
            <a:spAutoFit/>
          </a:bodyPr>
          <a:lstStyle/>
          <a:p>
            <a:pPr marL="342900" indent="-342900">
              <a:lnSpc>
                <a:spcPct val="150000"/>
              </a:lnSpc>
              <a:buFont typeface="Wingdings" panose="05000000000000000000" pitchFamily="2" charset="2"/>
              <a:buChar char="§"/>
            </a:pPr>
            <a:r>
              <a:rPr lang="en-US" sz="2500" dirty="0" smtClean="0">
                <a:latin typeface="Times New Roman" panose="02020603050405020304" pitchFamily="18" charset="0"/>
                <a:cs typeface="Times New Roman" panose="02020603050405020304" pitchFamily="18" charset="0"/>
              </a:rPr>
              <a:t>To optimize the information leakage.</a:t>
            </a:r>
          </a:p>
          <a:p>
            <a:pPr marL="342900" indent="-342900">
              <a:lnSpc>
                <a:spcPct val="150000"/>
              </a:lnSpc>
              <a:buFont typeface="Wingdings" panose="05000000000000000000" pitchFamily="2" charset="2"/>
              <a:buChar char="§"/>
            </a:pPr>
            <a:r>
              <a:rPr lang="en-US" sz="2500" dirty="0" smtClean="0">
                <a:latin typeface="Times New Roman" panose="02020603050405020304" pitchFamily="18" charset="0"/>
                <a:cs typeface="Times New Roman" panose="02020603050405020304" pitchFamily="18" charset="0"/>
              </a:rPr>
              <a:t>To provide the strategy for optimize data loss.</a:t>
            </a:r>
          </a:p>
          <a:p>
            <a:pPr marL="342900" indent="-342900">
              <a:lnSpc>
                <a:spcPct val="150000"/>
              </a:lnSpc>
              <a:buFont typeface="Wingdings" panose="05000000000000000000" pitchFamily="2" charset="2"/>
              <a:buChar char="§"/>
            </a:pPr>
            <a:r>
              <a:rPr lang="en-US" sz="2500" dirty="0" smtClean="0">
                <a:latin typeface="Times New Roman" panose="02020603050405020304" pitchFamily="18" charset="0"/>
                <a:cs typeface="Times New Roman" panose="02020603050405020304" pitchFamily="18" charset="0"/>
              </a:rPr>
              <a:t>To protect data from being public.</a:t>
            </a:r>
          </a:p>
          <a:p>
            <a:pPr marL="342900" indent="-342900">
              <a:lnSpc>
                <a:spcPct val="150000"/>
              </a:lnSpc>
              <a:buFont typeface="Wingdings" panose="05000000000000000000" pitchFamily="2" charset="2"/>
              <a:buChar char="§"/>
            </a:pPr>
            <a:r>
              <a:rPr lang="en-US" sz="2500" dirty="0" smtClean="0">
                <a:latin typeface="Times New Roman" panose="02020603050405020304" pitchFamily="18" charset="0"/>
                <a:cs typeface="Times New Roman" panose="02020603050405020304" pitchFamily="18" charset="0"/>
              </a:rPr>
              <a:t>To enhance the existing optimize system.</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9874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6688" y="684014"/>
            <a:ext cx="2809359" cy="646331"/>
          </a:xfrm>
          <a:prstGeom prst="rect">
            <a:avLst/>
          </a:prstGeom>
        </p:spPr>
        <p:txBody>
          <a:bodyPr wrap="none">
            <a:spAutoFit/>
          </a:bodyPr>
          <a:lstStyle/>
          <a:p>
            <a:r>
              <a:rPr lang="en-US" sz="3600" b="1" dirty="0" smtClean="0">
                <a:ea typeface="Verdana" pitchFamily="34" charset="0"/>
                <a:cs typeface="Times New Roman" panose="02020603050405020304" pitchFamily="18" charset="0"/>
              </a:rPr>
              <a:t>MOTIVATION</a:t>
            </a:r>
            <a:endParaRPr lang="en-US" sz="3600" b="1" dirty="0">
              <a:ea typeface="Verdana" pitchFamily="34" charset="0"/>
              <a:cs typeface="Times New Roman" panose="02020603050405020304" pitchFamily="18" charset="0"/>
            </a:endParaRPr>
          </a:p>
        </p:txBody>
      </p:sp>
      <p:sp>
        <p:nvSpPr>
          <p:cNvPr id="3" name="Rectangle 2"/>
          <p:cNvSpPr/>
          <p:nvPr/>
        </p:nvSpPr>
        <p:spPr>
          <a:xfrm>
            <a:off x="1786687" y="1503513"/>
            <a:ext cx="9469891" cy="4324261"/>
          </a:xfrm>
          <a:prstGeom prst="rect">
            <a:avLst/>
          </a:prstGeom>
        </p:spPr>
        <p:txBody>
          <a:bodyPr wrap="square">
            <a:spAutoFit/>
          </a:bodyPr>
          <a:lstStyle/>
          <a:p>
            <a:pPr marL="342900" indent="-3429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The goal of cloud computing is to apply traditional supercomputing, or high-performance computing power, normally used by military and research facilities, to perform tens of trillions of computations per second, in consumer-oriented applications such as financial portfolios, to deliver personalized information, to provide data storage or to power large, immersive computer games. </a:t>
            </a:r>
            <a:endParaRPr lang="en-US" sz="25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500" dirty="0" smtClean="0">
                <a:latin typeface="Times New Roman" panose="02020603050405020304" pitchFamily="18" charset="0"/>
                <a:cs typeface="Times New Roman" panose="02020603050405020304" pitchFamily="18" charset="0"/>
              </a:rPr>
              <a:t>The </a:t>
            </a:r>
            <a:r>
              <a:rPr lang="en-US" sz="2500" dirty="0">
                <a:latin typeface="Times New Roman" panose="02020603050405020304" pitchFamily="18" charset="0"/>
                <a:cs typeface="Times New Roman" panose="02020603050405020304" pitchFamily="18" charset="0"/>
              </a:rPr>
              <a:t>cloud computing uses networks of large groups of servers typically running low-cost consumer PC technology with specialized connections to spread data-processing chores across them. </a:t>
            </a:r>
            <a:endParaRPr lang="en-US" sz="25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500" dirty="0" smtClean="0">
                <a:latin typeface="Times New Roman" panose="02020603050405020304" pitchFamily="18" charset="0"/>
                <a:cs typeface="Times New Roman" panose="02020603050405020304" pitchFamily="18" charset="0"/>
              </a:rPr>
              <a:t>This </a:t>
            </a:r>
            <a:r>
              <a:rPr lang="en-US" sz="2500" dirty="0">
                <a:latin typeface="Times New Roman" panose="02020603050405020304" pitchFamily="18" charset="0"/>
                <a:cs typeface="Times New Roman" panose="02020603050405020304" pitchFamily="18" charset="0"/>
              </a:rPr>
              <a:t>shared IT infrastructure contains large pools of systems that are linked together.</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53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9875" y="638294"/>
            <a:ext cx="4342856" cy="646331"/>
          </a:xfrm>
          <a:prstGeom prst="rect">
            <a:avLst/>
          </a:prstGeom>
        </p:spPr>
        <p:txBody>
          <a:bodyPr wrap="none">
            <a:spAutoFit/>
          </a:bodyPr>
          <a:lstStyle/>
          <a:p>
            <a:r>
              <a:rPr lang="en-US" sz="3600" b="1" dirty="0" smtClean="0">
                <a:latin typeface="+mj-lt"/>
                <a:ea typeface="Verdana" pitchFamily="34" charset="0"/>
                <a:cs typeface="Times New Roman" panose="02020603050405020304" pitchFamily="18" charset="0"/>
              </a:rPr>
              <a:t>LITERATURE SURVEY</a:t>
            </a:r>
            <a:endParaRPr lang="en-US" sz="3600" b="1" dirty="0">
              <a:latin typeface="+mj-lt"/>
              <a:ea typeface="Verdana" pitchFamily="34" charset="0"/>
              <a:cs typeface="Times New Roman" panose="02020603050405020304" pitchFamily="18" charset="0"/>
            </a:endParaRPr>
          </a:p>
        </p:txBody>
      </p:sp>
      <p:graphicFrame>
        <p:nvGraphicFramePr>
          <p:cNvPr id="3" name="Content Placeholder 3"/>
          <p:cNvGraphicFramePr>
            <a:graphicFrameLocks/>
          </p:cNvGraphicFramePr>
          <p:nvPr>
            <p:extLst>
              <p:ext uri="{D42A27DB-BD31-4B8C-83A1-F6EECF244321}">
                <p14:modId xmlns:p14="http://schemas.microsoft.com/office/powerpoint/2010/main" val="3609148016"/>
              </p:ext>
            </p:extLst>
          </p:nvPr>
        </p:nvGraphicFramePr>
        <p:xfrm>
          <a:off x="1669875" y="1284625"/>
          <a:ext cx="9977121" cy="4904196"/>
        </p:xfrm>
        <a:graphic>
          <a:graphicData uri="http://schemas.openxmlformats.org/drawingml/2006/table">
            <a:tbl>
              <a:tblPr firstRow="1" bandRow="1">
                <a:tableStyleId>{5C22544A-7EE6-4342-B048-85BDC9FD1C3A}</a:tableStyleId>
              </a:tblPr>
              <a:tblGrid>
                <a:gridCol w="639933">
                  <a:extLst>
                    <a:ext uri="{9D8B030D-6E8A-4147-A177-3AD203B41FA5}">
                      <a16:colId xmlns:a16="http://schemas.microsoft.com/office/drawing/2014/main" xmlns="" val="677971476"/>
                    </a:ext>
                  </a:extLst>
                </a:gridCol>
                <a:gridCol w="2094323"/>
                <a:gridCol w="1570742">
                  <a:extLst>
                    <a:ext uri="{9D8B030D-6E8A-4147-A177-3AD203B41FA5}">
                      <a16:colId xmlns:a16="http://schemas.microsoft.com/office/drawing/2014/main" xmlns="" val="3089929650"/>
                    </a:ext>
                  </a:extLst>
                </a:gridCol>
                <a:gridCol w="2879693">
                  <a:extLst>
                    <a:ext uri="{9D8B030D-6E8A-4147-A177-3AD203B41FA5}">
                      <a16:colId xmlns:a16="http://schemas.microsoft.com/office/drawing/2014/main" xmlns="" val="2935735281"/>
                    </a:ext>
                  </a:extLst>
                </a:gridCol>
                <a:gridCol w="2792430">
                  <a:extLst>
                    <a:ext uri="{9D8B030D-6E8A-4147-A177-3AD203B41FA5}">
                      <a16:colId xmlns:a16="http://schemas.microsoft.com/office/drawing/2014/main" xmlns="" val="2426152554"/>
                    </a:ext>
                  </a:extLst>
                </a:gridCol>
              </a:tblGrid>
              <a:tr h="576036">
                <a:tc>
                  <a:txBody>
                    <a:bodyPr/>
                    <a:lstStyle/>
                    <a:p>
                      <a:pPr algn="ctr"/>
                      <a:r>
                        <a:rPr lang="en-US" sz="1400" dirty="0" smtClean="0">
                          <a:latin typeface="Verdana" pitchFamily="34" charset="0"/>
                          <a:ea typeface="Verdana" pitchFamily="34" charset="0"/>
                        </a:rPr>
                        <a:t>Sr. No.</a:t>
                      </a:r>
                      <a:endParaRPr lang="en-US" sz="1400" dirty="0">
                        <a:latin typeface="Verdana" pitchFamily="34" charset="0"/>
                        <a:ea typeface="Verdana" pitchFamily="34" charset="0"/>
                      </a:endParaRPr>
                    </a:p>
                  </a:txBody>
                  <a:tcPr/>
                </a:tc>
                <a:tc>
                  <a:txBody>
                    <a:bodyPr/>
                    <a:lstStyle/>
                    <a:p>
                      <a:pPr algn="ctr"/>
                      <a:r>
                        <a:rPr lang="en-US" sz="1400" dirty="0" smtClean="0">
                          <a:latin typeface="Verdana" pitchFamily="34" charset="0"/>
                          <a:ea typeface="Verdana" pitchFamily="34" charset="0"/>
                        </a:rPr>
                        <a:t>Title</a:t>
                      </a:r>
                      <a:endParaRPr lang="en-US" sz="1400" dirty="0">
                        <a:latin typeface="Verdana" pitchFamily="34" charset="0"/>
                        <a:ea typeface="Verdana" pitchFamily="34" charset="0"/>
                      </a:endParaRPr>
                    </a:p>
                  </a:txBody>
                  <a:tcPr/>
                </a:tc>
                <a:tc>
                  <a:txBody>
                    <a:bodyPr/>
                    <a:lstStyle/>
                    <a:p>
                      <a:pPr algn="ctr"/>
                      <a:r>
                        <a:rPr lang="en-US" sz="1400" dirty="0" smtClean="0">
                          <a:latin typeface="Verdana" pitchFamily="34" charset="0"/>
                          <a:ea typeface="Verdana" pitchFamily="34" charset="0"/>
                        </a:rPr>
                        <a:t>Publication &amp; Year</a:t>
                      </a:r>
                      <a:endParaRPr lang="en-US" sz="1400" dirty="0">
                        <a:latin typeface="Verdana" pitchFamily="34" charset="0"/>
                        <a:ea typeface="Verdana" pitchFamily="34" charset="0"/>
                      </a:endParaRPr>
                    </a:p>
                  </a:txBody>
                  <a:tcPr/>
                </a:tc>
                <a:tc>
                  <a:txBody>
                    <a:bodyPr/>
                    <a:lstStyle/>
                    <a:p>
                      <a:pPr algn="ctr"/>
                      <a:r>
                        <a:rPr lang="en-US" sz="1400" dirty="0" smtClean="0">
                          <a:latin typeface="Verdana" pitchFamily="34" charset="0"/>
                          <a:ea typeface="Verdana" pitchFamily="34" charset="0"/>
                        </a:rPr>
                        <a:t>Authors</a:t>
                      </a:r>
                      <a:endParaRPr lang="en-US" sz="1400" dirty="0">
                        <a:latin typeface="Verdana" pitchFamily="34" charset="0"/>
                        <a:ea typeface="Verdana" pitchFamily="34" charset="0"/>
                      </a:endParaRPr>
                    </a:p>
                  </a:txBody>
                  <a:tcPr/>
                </a:tc>
                <a:tc>
                  <a:txBody>
                    <a:bodyPr/>
                    <a:lstStyle/>
                    <a:p>
                      <a:pPr algn="ctr"/>
                      <a:r>
                        <a:rPr lang="en-US" sz="1400" dirty="0" smtClean="0">
                          <a:latin typeface="Verdana" pitchFamily="34" charset="0"/>
                          <a:ea typeface="Verdana" pitchFamily="34" charset="0"/>
                        </a:rPr>
                        <a:t>Findings</a:t>
                      </a:r>
                      <a:endParaRPr lang="en-US" sz="1400" dirty="0">
                        <a:latin typeface="Verdana" pitchFamily="34" charset="0"/>
                        <a:ea typeface="Verdana" pitchFamily="34" charset="0"/>
                      </a:endParaRPr>
                    </a:p>
                  </a:txBody>
                  <a:tcPr/>
                </a:tc>
                <a:extLst>
                  <a:ext uri="{0D108BD9-81ED-4DB2-BD59-A6C34878D82A}">
                    <a16:rowId xmlns:a16="http://schemas.microsoft.com/office/drawing/2014/main" xmlns="" val="1583760469"/>
                  </a:ext>
                </a:extLst>
              </a:tr>
              <a:tr h="1185957">
                <a:tc>
                  <a:txBody>
                    <a:bodyPr/>
                    <a:lstStyle/>
                    <a:p>
                      <a:pPr algn="ctr"/>
                      <a:r>
                        <a:rPr lang="en-US" sz="1600" b="0" dirty="0" smtClean="0">
                          <a:latin typeface="Verdana" pitchFamily="34" charset="0"/>
                          <a:ea typeface="Verdana" pitchFamily="34" charset="0"/>
                        </a:rPr>
                        <a:t>01</a:t>
                      </a:r>
                      <a:endParaRPr lang="en-US" sz="1600" b="0" dirty="0">
                        <a:latin typeface="Verdana" pitchFamily="34" charset="0"/>
                        <a:ea typeface="Verdana" pitchFamily="34" charset="0"/>
                      </a:endParaRP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kern="1200" baseline="0" dirty="0" smtClean="0">
                          <a:solidFill>
                            <a:schemeClr val="dk1"/>
                          </a:solidFill>
                          <a:latin typeface="+mn-lt"/>
                          <a:ea typeface="+mn-ea"/>
                          <a:cs typeface="+mn-cs"/>
                        </a:rPr>
                        <a:t>ON THE DUALITY OF RESILIENCE AND PRIVACY</a:t>
                      </a:r>
                      <a:endParaRPr lang="en-US" sz="1600" b="0" dirty="0" smtClean="0">
                        <a:latin typeface="Verdana" pitchFamily="34" charset="0"/>
                        <a:ea typeface="Verdana" pitchFamily="34" charset="0"/>
                      </a:endParaRP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600" b="0" i="1" u="none" strike="noStrike" kern="1200" baseline="0" dirty="0" smtClean="0">
                          <a:solidFill>
                            <a:schemeClr val="dk1"/>
                          </a:solidFill>
                          <a:latin typeface="Verdana" pitchFamily="34" charset="0"/>
                          <a:ea typeface="Verdana" pitchFamily="34" charset="0"/>
                          <a:cs typeface="+mn-cs"/>
                        </a:rPr>
                        <a:t>IEEE ICASI 2018</a:t>
                      </a:r>
                      <a:endParaRPr lang="en-US" sz="1600" b="0" i="1" dirty="0" smtClean="0">
                        <a:latin typeface="Verdana" pitchFamily="34" charset="0"/>
                        <a:ea typeface="Verdana" pitchFamily="34" charset="0"/>
                      </a:endParaRPr>
                    </a:p>
                  </a:txBody>
                  <a:tcPr/>
                </a:tc>
                <a:tc>
                  <a:txBody>
                    <a:bodyPr/>
                    <a:lstStyle/>
                    <a:p>
                      <a:r>
                        <a:rPr lang="en-US" sz="1600" b="0" kern="1200" dirty="0" smtClean="0">
                          <a:solidFill>
                            <a:schemeClr val="dk1"/>
                          </a:solidFill>
                          <a:effectLst/>
                          <a:latin typeface="Verdana" pitchFamily="34" charset="0"/>
                          <a:ea typeface="Verdana" pitchFamily="34" charset="0"/>
                          <a:cs typeface="+mn-cs"/>
                        </a:rPr>
                        <a:t> </a:t>
                      </a:r>
                      <a:r>
                        <a:rPr lang="en-IN" sz="1600" b="0" i="0" u="none" strike="noStrike" kern="1200" baseline="0" dirty="0" smtClean="0">
                          <a:solidFill>
                            <a:schemeClr val="dk1"/>
                          </a:solidFill>
                          <a:latin typeface="+mn-lt"/>
                          <a:ea typeface="+mn-ea"/>
                          <a:cs typeface="+mn-cs"/>
                        </a:rPr>
                        <a:t>J. </a:t>
                      </a:r>
                      <a:r>
                        <a:rPr lang="en-IN" sz="1600" b="0" i="0" u="none" strike="noStrike" kern="1200" baseline="0" dirty="0" err="1" smtClean="0">
                          <a:solidFill>
                            <a:schemeClr val="dk1"/>
                          </a:solidFill>
                          <a:latin typeface="+mn-lt"/>
                          <a:ea typeface="+mn-ea"/>
                          <a:cs typeface="+mn-cs"/>
                        </a:rPr>
                        <a:t>Crowcroft</a:t>
                      </a:r>
                      <a:endParaRPr lang="en-US" sz="1600" b="0" i="1" dirty="0">
                        <a:latin typeface="Verdana" pitchFamily="34" charset="0"/>
                        <a:ea typeface="Verdana" pitchFamily="34" charset="0"/>
                      </a:endParaRPr>
                    </a:p>
                  </a:txBody>
                  <a:tcPr/>
                </a:tc>
                <a:tc>
                  <a:txBody>
                    <a:bodyPr/>
                    <a:lstStyle/>
                    <a:p>
                      <a:r>
                        <a:rPr lang="en-IN" sz="1600" b="0" i="0" u="none" strike="noStrike" kern="1200" baseline="0" dirty="0" smtClean="0">
                          <a:solidFill>
                            <a:schemeClr val="dk1"/>
                          </a:solidFill>
                          <a:latin typeface="+mn-lt"/>
                          <a:ea typeface="+mn-ea"/>
                          <a:cs typeface="+mn-cs"/>
                        </a:rPr>
                        <a:t>To consider the problems</a:t>
                      </a:r>
                    </a:p>
                    <a:p>
                      <a:r>
                        <a:rPr lang="en-US" sz="1600" b="0" i="0" u="none" strike="noStrike" kern="1200" baseline="0" dirty="0" smtClean="0">
                          <a:solidFill>
                            <a:schemeClr val="dk1"/>
                          </a:solidFill>
                          <a:latin typeface="+mn-lt"/>
                          <a:ea typeface="+mn-ea"/>
                          <a:cs typeface="+mn-cs"/>
                        </a:rPr>
                        <a:t>of providing resilience against loss, and against unacceptable access as a dual.</a:t>
                      </a:r>
                      <a:endParaRPr lang="en-US" sz="1600" b="0" dirty="0">
                        <a:latin typeface="Verdana" pitchFamily="34" charset="0"/>
                        <a:ea typeface="Verdana" pitchFamily="34" charset="0"/>
                      </a:endParaRPr>
                    </a:p>
                  </a:txBody>
                  <a:tcPr/>
                </a:tc>
                <a:extLst>
                  <a:ext uri="{0D108BD9-81ED-4DB2-BD59-A6C34878D82A}">
                    <a16:rowId xmlns:a16="http://schemas.microsoft.com/office/drawing/2014/main" xmlns="" val="3067168815"/>
                  </a:ext>
                </a:extLst>
              </a:tr>
              <a:tr h="1247091">
                <a:tc>
                  <a:txBody>
                    <a:bodyPr/>
                    <a:lstStyle/>
                    <a:p>
                      <a:pPr algn="ctr"/>
                      <a:r>
                        <a:rPr lang="en-US" sz="1600" b="0" dirty="0" smtClean="0">
                          <a:latin typeface="Verdana" pitchFamily="34" charset="0"/>
                          <a:ea typeface="Verdana" pitchFamily="34" charset="0"/>
                        </a:rPr>
                        <a:t>02</a:t>
                      </a:r>
                      <a:endParaRPr lang="en-US" sz="1600" b="0" dirty="0">
                        <a:latin typeface="Verdana" pitchFamily="34" charset="0"/>
                        <a:ea typeface="Verdana" pitchFamily="34" charset="0"/>
                      </a:endParaRP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kern="1200" baseline="0" dirty="0" smtClean="0">
                          <a:solidFill>
                            <a:schemeClr val="dk1"/>
                          </a:solidFill>
                          <a:latin typeface="+mn-lt"/>
                          <a:ea typeface="+mn-ea"/>
                          <a:cs typeface="+mn-cs"/>
                        </a:rPr>
                        <a:t>A DEPSKY: DEPENDABLE AND SECURE STORAGE IN A CLOUD-OFCLOUDS</a:t>
                      </a:r>
                      <a:endParaRPr lang="en-US" sz="1600" b="0" dirty="0" smtClean="0">
                        <a:latin typeface="Verdana" pitchFamily="34" charset="0"/>
                        <a:ea typeface="Verdana" pitchFamily="34" charset="0"/>
                      </a:endParaRPr>
                    </a:p>
                  </a:txBody>
                  <a:tcPr/>
                </a:tc>
                <a:tc>
                  <a:txBody>
                    <a:bodyPr/>
                    <a:lstStyle/>
                    <a:p>
                      <a:r>
                        <a:rPr lang="en-US" sz="1600" b="0" i="1" dirty="0" smtClean="0">
                          <a:latin typeface="Verdana" pitchFamily="34" charset="0"/>
                          <a:ea typeface="Verdana" pitchFamily="34" charset="0"/>
                        </a:rPr>
                        <a:t>IEEE 2019 </a:t>
                      </a:r>
                      <a:endParaRPr lang="en-US" sz="1600" b="0" dirty="0">
                        <a:latin typeface="Verdana" pitchFamily="34" charset="0"/>
                        <a:ea typeface="Verdana" pitchFamily="34" charset="0"/>
                      </a:endParaRP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pt-BR" sz="1600" b="0" i="0" u="none" strike="noStrike" kern="1200" baseline="0" dirty="0" smtClean="0">
                          <a:solidFill>
                            <a:schemeClr val="dk1"/>
                          </a:solidFill>
                          <a:latin typeface="+mn-lt"/>
                          <a:ea typeface="+mn-ea"/>
                          <a:cs typeface="+mn-cs"/>
                        </a:rPr>
                        <a:t>A. Bessani, M. Correia, B. Quaresma, F. Andr´e, and P. Sousa</a:t>
                      </a:r>
                      <a:endParaRPr lang="en-US" sz="1600" b="0" dirty="0" smtClean="0">
                        <a:latin typeface="Verdana" pitchFamily="34" charset="0"/>
                        <a:ea typeface="Verdana" pitchFamily="34" charset="0"/>
                      </a:endParaRPr>
                    </a:p>
                  </a:txBody>
                  <a:tcPr/>
                </a:tc>
                <a:tc>
                  <a:txBody>
                    <a:bodyPr/>
                    <a:lstStyle/>
                    <a:p>
                      <a:r>
                        <a:rPr lang="en-US" sz="1600" b="0" i="0" u="none" strike="noStrike" kern="1200" baseline="0" dirty="0" smtClean="0">
                          <a:solidFill>
                            <a:schemeClr val="dk1"/>
                          </a:solidFill>
                          <a:latin typeface="+mn-lt"/>
                          <a:ea typeface="+mn-ea"/>
                          <a:cs typeface="+mn-cs"/>
                        </a:rPr>
                        <a:t>To provide fault tolerance for cloud storage, recent studies propose to stripe data </a:t>
                      </a:r>
                      <a:r>
                        <a:rPr lang="en-IN" sz="1600" b="0" i="0" u="none" strike="noStrike" kern="1200" baseline="0" dirty="0" smtClean="0">
                          <a:solidFill>
                            <a:schemeClr val="dk1"/>
                          </a:solidFill>
                          <a:latin typeface="+mn-lt"/>
                          <a:ea typeface="+mn-ea"/>
                          <a:cs typeface="+mn-cs"/>
                        </a:rPr>
                        <a:t>across multiple cloud vendors.</a:t>
                      </a:r>
                      <a:endParaRPr lang="en-US" sz="1600" b="0" dirty="0">
                        <a:latin typeface="Verdana" pitchFamily="34" charset="0"/>
                        <a:ea typeface="Verdana" pitchFamily="34" charset="0"/>
                      </a:endParaRPr>
                    </a:p>
                  </a:txBody>
                  <a:tcPr/>
                </a:tc>
                <a:extLst>
                  <a:ext uri="{0D108BD9-81ED-4DB2-BD59-A6C34878D82A}">
                    <a16:rowId xmlns:a16="http://schemas.microsoft.com/office/drawing/2014/main" xmlns="" val="2960297951"/>
                  </a:ext>
                </a:extLst>
              </a:tr>
              <a:tr h="1706880">
                <a:tc>
                  <a:txBody>
                    <a:bodyPr/>
                    <a:lstStyle/>
                    <a:p>
                      <a:pPr algn="ctr"/>
                      <a:r>
                        <a:rPr lang="en-US" sz="1600" b="0" dirty="0" smtClean="0">
                          <a:latin typeface="Verdana" pitchFamily="34" charset="0"/>
                          <a:ea typeface="Verdana" pitchFamily="34" charset="0"/>
                        </a:rPr>
                        <a:t>03</a:t>
                      </a:r>
                      <a:endParaRPr lang="en-US" sz="1600" b="0" dirty="0">
                        <a:latin typeface="Verdana" pitchFamily="34" charset="0"/>
                        <a:ea typeface="Verdana" pitchFamily="34" charset="0"/>
                      </a:endParaRPr>
                    </a:p>
                  </a:txBody>
                  <a:tcPr/>
                </a:tc>
                <a:tc>
                  <a:txBody>
                    <a:bodyPr/>
                    <a:lstStyle/>
                    <a:p>
                      <a:r>
                        <a:rPr lang="en-US" sz="1600" b="0" i="0" u="none" strike="noStrike" kern="1200" baseline="0" dirty="0" smtClean="0">
                          <a:solidFill>
                            <a:schemeClr val="dk1"/>
                          </a:solidFill>
                          <a:latin typeface="+mn-lt"/>
                          <a:ea typeface="+mn-ea"/>
                          <a:cs typeface="+mn-cs"/>
                        </a:rPr>
                        <a:t>NCCLOUD: A NETWORK-CODING-BASED STORAGE SYSTEM IN A CLOUDOF-</a:t>
                      </a:r>
                    </a:p>
                    <a:p>
                      <a:r>
                        <a:rPr lang="en-IN" sz="1600" b="0" i="0" u="none" strike="noStrike" kern="1200" baseline="0" dirty="0" smtClean="0">
                          <a:solidFill>
                            <a:schemeClr val="dk1"/>
                          </a:solidFill>
                          <a:latin typeface="+mn-lt"/>
                          <a:ea typeface="+mn-ea"/>
                          <a:cs typeface="+mn-cs"/>
                        </a:rPr>
                        <a:t>CLOUDS</a:t>
                      </a:r>
                      <a:endParaRPr lang="en-US" sz="1600" b="0" dirty="0" smtClean="0">
                        <a:latin typeface="Verdana" pitchFamily="34" charset="0"/>
                        <a:ea typeface="Verdana" pitchFamily="34" charset="0"/>
                      </a:endParaRPr>
                    </a:p>
                  </a:txBody>
                  <a:tcPr/>
                </a:tc>
                <a:tc>
                  <a:txBody>
                    <a:bodyPr/>
                    <a:lstStyle/>
                    <a:p>
                      <a:r>
                        <a:rPr lang="en-US" sz="1600" b="0" i="1" dirty="0" smtClean="0">
                          <a:latin typeface="Verdana" pitchFamily="34" charset="0"/>
                          <a:ea typeface="Verdana" pitchFamily="34" charset="0"/>
                        </a:rPr>
                        <a:t>ITASEC 2017 </a:t>
                      </a:r>
                      <a:endParaRPr lang="en-US" sz="1600" b="0" dirty="0">
                        <a:latin typeface="Verdana" pitchFamily="34" charset="0"/>
                        <a:ea typeface="Verdana" pitchFamily="34" charset="0"/>
                      </a:endParaRP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kern="1200" baseline="0" dirty="0" smtClean="0">
                          <a:solidFill>
                            <a:schemeClr val="dk1"/>
                          </a:solidFill>
                          <a:latin typeface="+mn-lt"/>
                          <a:ea typeface="+mn-ea"/>
                          <a:cs typeface="+mn-cs"/>
                        </a:rPr>
                        <a:t>H. Chen, Y. Hu, P. Lee, and Y. Tang</a:t>
                      </a:r>
                      <a:endParaRPr lang="en-US" sz="1600" b="0" i="1" dirty="0">
                        <a:latin typeface="Verdana" pitchFamily="34" charset="0"/>
                        <a:ea typeface="Verdana" pitchFamily="34" charset="0"/>
                      </a:endParaRPr>
                    </a:p>
                  </a:txBody>
                  <a:tcPr/>
                </a:tc>
                <a:tc>
                  <a:txBody>
                    <a:bodyPr/>
                    <a:lstStyle/>
                    <a:p>
                      <a:r>
                        <a:rPr lang="en-US" sz="1600" b="0" i="0" u="none" strike="noStrike" kern="1200" baseline="0" dirty="0" smtClean="0">
                          <a:solidFill>
                            <a:schemeClr val="dk1"/>
                          </a:solidFill>
                          <a:latin typeface="+mn-lt"/>
                          <a:ea typeface="+mn-ea"/>
                          <a:cs typeface="+mn-cs"/>
                        </a:rPr>
                        <a:t>The increasing popularity of cloud storage services has lead companies that handle critical data to think about using these services for their storage needs.</a:t>
                      </a:r>
                      <a:endParaRPr lang="en-US" sz="1600" b="0" dirty="0">
                        <a:latin typeface="Verdana" pitchFamily="34" charset="0"/>
                        <a:ea typeface="Verdana" pitchFamily="34" charset="0"/>
                      </a:endParaRPr>
                    </a:p>
                  </a:txBody>
                  <a:tcPr/>
                </a:tc>
                <a:extLst>
                  <a:ext uri="{0D108BD9-81ED-4DB2-BD59-A6C34878D82A}">
                    <a16:rowId xmlns:a16="http://schemas.microsoft.com/office/drawing/2014/main" xmlns="" val="3497422520"/>
                  </a:ext>
                </a:extLst>
              </a:tr>
            </a:tbl>
          </a:graphicData>
        </a:graphic>
      </p:graphicFrame>
    </p:spTree>
    <p:extLst>
      <p:ext uri="{BB962C8B-B14F-4D97-AF65-F5344CB8AC3E}">
        <p14:creationId xmlns:p14="http://schemas.microsoft.com/office/powerpoint/2010/main" val="2873331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9875" y="638294"/>
            <a:ext cx="4342856" cy="646331"/>
          </a:xfrm>
          <a:prstGeom prst="rect">
            <a:avLst/>
          </a:prstGeom>
        </p:spPr>
        <p:txBody>
          <a:bodyPr wrap="none">
            <a:spAutoFit/>
          </a:bodyPr>
          <a:lstStyle/>
          <a:p>
            <a:r>
              <a:rPr lang="en-US" sz="3600" b="1" dirty="0" smtClean="0">
                <a:latin typeface="+mj-lt"/>
                <a:ea typeface="Verdana" pitchFamily="34" charset="0"/>
                <a:cs typeface="Times New Roman" panose="02020603050405020304" pitchFamily="18" charset="0"/>
              </a:rPr>
              <a:t>LITERATURE SURVEY</a:t>
            </a:r>
            <a:endParaRPr lang="en-US" sz="3600" b="1" dirty="0">
              <a:latin typeface="+mj-lt"/>
              <a:ea typeface="Verdana" pitchFamily="34" charset="0"/>
              <a:cs typeface="Times New Roman" panose="02020603050405020304" pitchFamily="18" charset="0"/>
            </a:endParaRPr>
          </a:p>
        </p:txBody>
      </p:sp>
      <p:graphicFrame>
        <p:nvGraphicFramePr>
          <p:cNvPr id="3" name="Content Placeholder 3"/>
          <p:cNvGraphicFramePr>
            <a:graphicFrameLocks/>
          </p:cNvGraphicFramePr>
          <p:nvPr>
            <p:extLst>
              <p:ext uri="{D42A27DB-BD31-4B8C-83A1-F6EECF244321}">
                <p14:modId xmlns:p14="http://schemas.microsoft.com/office/powerpoint/2010/main" val="3286943248"/>
              </p:ext>
            </p:extLst>
          </p:nvPr>
        </p:nvGraphicFramePr>
        <p:xfrm>
          <a:off x="1669875" y="1532436"/>
          <a:ext cx="9977121" cy="4416516"/>
        </p:xfrm>
        <a:graphic>
          <a:graphicData uri="http://schemas.openxmlformats.org/drawingml/2006/table">
            <a:tbl>
              <a:tblPr firstRow="1" bandRow="1">
                <a:tableStyleId>{5C22544A-7EE6-4342-B048-85BDC9FD1C3A}</a:tableStyleId>
              </a:tblPr>
              <a:tblGrid>
                <a:gridCol w="639933">
                  <a:extLst>
                    <a:ext uri="{9D8B030D-6E8A-4147-A177-3AD203B41FA5}">
                      <a16:colId xmlns:a16="http://schemas.microsoft.com/office/drawing/2014/main" xmlns="" val="677971476"/>
                    </a:ext>
                  </a:extLst>
                </a:gridCol>
                <a:gridCol w="2094323"/>
                <a:gridCol w="1570742">
                  <a:extLst>
                    <a:ext uri="{9D8B030D-6E8A-4147-A177-3AD203B41FA5}">
                      <a16:colId xmlns:a16="http://schemas.microsoft.com/office/drawing/2014/main" xmlns="" val="3089929650"/>
                    </a:ext>
                  </a:extLst>
                </a:gridCol>
                <a:gridCol w="2879693">
                  <a:extLst>
                    <a:ext uri="{9D8B030D-6E8A-4147-A177-3AD203B41FA5}">
                      <a16:colId xmlns:a16="http://schemas.microsoft.com/office/drawing/2014/main" xmlns="" val="2935735281"/>
                    </a:ext>
                  </a:extLst>
                </a:gridCol>
                <a:gridCol w="2792430">
                  <a:extLst>
                    <a:ext uri="{9D8B030D-6E8A-4147-A177-3AD203B41FA5}">
                      <a16:colId xmlns:a16="http://schemas.microsoft.com/office/drawing/2014/main" xmlns="" val="2426152554"/>
                    </a:ext>
                  </a:extLst>
                </a:gridCol>
              </a:tblGrid>
              <a:tr h="576036">
                <a:tc>
                  <a:txBody>
                    <a:bodyPr/>
                    <a:lstStyle/>
                    <a:p>
                      <a:pPr algn="ctr"/>
                      <a:r>
                        <a:rPr lang="en-US" sz="1400" dirty="0" smtClean="0">
                          <a:latin typeface="Verdana" pitchFamily="34" charset="0"/>
                          <a:ea typeface="Verdana" pitchFamily="34" charset="0"/>
                        </a:rPr>
                        <a:t>Sr. No.</a:t>
                      </a:r>
                      <a:endParaRPr lang="en-US" sz="1400" dirty="0">
                        <a:latin typeface="Verdana" pitchFamily="34" charset="0"/>
                        <a:ea typeface="Verdana" pitchFamily="34" charset="0"/>
                      </a:endParaRPr>
                    </a:p>
                  </a:txBody>
                  <a:tcPr/>
                </a:tc>
                <a:tc>
                  <a:txBody>
                    <a:bodyPr/>
                    <a:lstStyle/>
                    <a:p>
                      <a:pPr algn="ctr"/>
                      <a:r>
                        <a:rPr lang="en-US" sz="1400" dirty="0" smtClean="0">
                          <a:latin typeface="Verdana" pitchFamily="34" charset="0"/>
                          <a:ea typeface="Verdana" pitchFamily="34" charset="0"/>
                        </a:rPr>
                        <a:t>Title</a:t>
                      </a:r>
                      <a:endParaRPr lang="en-US" sz="1400" dirty="0">
                        <a:latin typeface="Verdana" pitchFamily="34" charset="0"/>
                        <a:ea typeface="Verdana" pitchFamily="34" charset="0"/>
                      </a:endParaRPr>
                    </a:p>
                  </a:txBody>
                  <a:tcPr/>
                </a:tc>
                <a:tc>
                  <a:txBody>
                    <a:bodyPr/>
                    <a:lstStyle/>
                    <a:p>
                      <a:pPr algn="ctr"/>
                      <a:r>
                        <a:rPr lang="en-US" sz="1400" dirty="0" smtClean="0">
                          <a:latin typeface="Verdana" pitchFamily="34" charset="0"/>
                          <a:ea typeface="Verdana" pitchFamily="34" charset="0"/>
                        </a:rPr>
                        <a:t>Publication &amp; Year</a:t>
                      </a:r>
                      <a:endParaRPr lang="en-US" sz="1400" dirty="0">
                        <a:latin typeface="Verdana" pitchFamily="34" charset="0"/>
                        <a:ea typeface="Verdana" pitchFamily="34" charset="0"/>
                      </a:endParaRPr>
                    </a:p>
                  </a:txBody>
                  <a:tcPr/>
                </a:tc>
                <a:tc>
                  <a:txBody>
                    <a:bodyPr/>
                    <a:lstStyle/>
                    <a:p>
                      <a:pPr algn="ctr"/>
                      <a:r>
                        <a:rPr lang="en-US" sz="1400" dirty="0" smtClean="0">
                          <a:latin typeface="Verdana" pitchFamily="34" charset="0"/>
                          <a:ea typeface="Verdana" pitchFamily="34" charset="0"/>
                        </a:rPr>
                        <a:t>Authors</a:t>
                      </a:r>
                      <a:endParaRPr lang="en-US" sz="1400" dirty="0">
                        <a:latin typeface="Verdana" pitchFamily="34" charset="0"/>
                        <a:ea typeface="Verdana" pitchFamily="34" charset="0"/>
                      </a:endParaRPr>
                    </a:p>
                  </a:txBody>
                  <a:tcPr/>
                </a:tc>
                <a:tc>
                  <a:txBody>
                    <a:bodyPr/>
                    <a:lstStyle/>
                    <a:p>
                      <a:pPr algn="ctr"/>
                      <a:r>
                        <a:rPr lang="en-US" sz="1400" dirty="0" smtClean="0">
                          <a:latin typeface="Verdana" pitchFamily="34" charset="0"/>
                          <a:ea typeface="Verdana" pitchFamily="34" charset="0"/>
                        </a:rPr>
                        <a:t>Findings</a:t>
                      </a:r>
                      <a:endParaRPr lang="en-US" sz="1400" dirty="0">
                        <a:latin typeface="Verdana" pitchFamily="34" charset="0"/>
                        <a:ea typeface="Verdana" pitchFamily="34" charset="0"/>
                      </a:endParaRPr>
                    </a:p>
                  </a:txBody>
                  <a:tcPr/>
                </a:tc>
                <a:extLst>
                  <a:ext uri="{0D108BD9-81ED-4DB2-BD59-A6C34878D82A}">
                    <a16:rowId xmlns:a16="http://schemas.microsoft.com/office/drawing/2014/main" xmlns="" val="1583760469"/>
                  </a:ext>
                </a:extLst>
              </a:tr>
              <a:tr h="1185957">
                <a:tc>
                  <a:txBody>
                    <a:bodyPr/>
                    <a:lstStyle/>
                    <a:p>
                      <a:pPr algn="ctr"/>
                      <a:r>
                        <a:rPr lang="en-US" sz="1600" b="0" dirty="0" smtClean="0">
                          <a:latin typeface="Verdana" pitchFamily="34" charset="0"/>
                          <a:ea typeface="Verdana" pitchFamily="34" charset="0"/>
                        </a:rPr>
                        <a:t>04</a:t>
                      </a:r>
                      <a:endParaRPr lang="en-US" sz="1600" b="0" dirty="0">
                        <a:latin typeface="Verdana" pitchFamily="34" charset="0"/>
                        <a:ea typeface="Verdana" pitchFamily="34" charset="0"/>
                      </a:endParaRP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kern="1200" baseline="0" dirty="0" smtClean="0">
                          <a:solidFill>
                            <a:schemeClr val="dk1"/>
                          </a:solidFill>
                          <a:latin typeface="+mn-lt"/>
                          <a:ea typeface="+mn-ea"/>
                          <a:cs typeface="+mn-cs"/>
                        </a:rPr>
                        <a:t>SCALIA: AN ADAPTIVE SCHEME FOR EFFICIENT MULTI-CLOUD STORAGE</a:t>
                      </a:r>
                      <a:endParaRPr lang="en-US" sz="1600" b="0" dirty="0" smtClean="0">
                        <a:latin typeface="Verdana" pitchFamily="34" charset="0"/>
                        <a:ea typeface="Verdana" pitchFamily="34" charset="0"/>
                      </a:endParaRP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600" b="0" i="1" u="none" strike="noStrike" kern="1200" baseline="0" dirty="0" smtClean="0">
                          <a:solidFill>
                            <a:schemeClr val="dk1"/>
                          </a:solidFill>
                          <a:latin typeface="Verdana" pitchFamily="34" charset="0"/>
                          <a:ea typeface="Verdana" pitchFamily="34" charset="0"/>
                          <a:cs typeface="+mn-cs"/>
                        </a:rPr>
                        <a:t>IEEE ICASI 2018</a:t>
                      </a:r>
                      <a:endParaRPr lang="en-US" sz="1600" b="0" i="1" dirty="0" smtClean="0">
                        <a:latin typeface="Verdana" pitchFamily="34" charset="0"/>
                        <a:ea typeface="Verdana" pitchFamily="34" charset="0"/>
                      </a:endParaRPr>
                    </a:p>
                  </a:txBody>
                  <a:tcPr/>
                </a:tc>
                <a:tc>
                  <a:txBody>
                    <a:bodyPr/>
                    <a:lstStyle/>
                    <a:p>
                      <a:r>
                        <a:rPr lang="en-US" sz="1600" b="0" i="0" u="none" strike="noStrike" kern="1200" baseline="0" dirty="0" smtClean="0">
                          <a:solidFill>
                            <a:schemeClr val="dk1"/>
                          </a:solidFill>
                          <a:latin typeface="+mn-lt"/>
                          <a:ea typeface="+mn-ea"/>
                          <a:cs typeface="+mn-cs"/>
                        </a:rPr>
                        <a:t>T. G. </a:t>
                      </a:r>
                      <a:r>
                        <a:rPr lang="en-US" sz="1600" b="0" i="0" u="none" strike="noStrike" kern="1200" baseline="0" dirty="0" err="1" smtClean="0">
                          <a:solidFill>
                            <a:schemeClr val="dk1"/>
                          </a:solidFill>
                          <a:latin typeface="+mn-lt"/>
                          <a:ea typeface="+mn-ea"/>
                          <a:cs typeface="+mn-cs"/>
                        </a:rPr>
                        <a:t>Papaioannou</a:t>
                      </a:r>
                      <a:r>
                        <a:rPr lang="en-US" sz="1600" b="0" i="0" u="none" strike="noStrike" kern="1200" baseline="0" dirty="0" smtClean="0">
                          <a:solidFill>
                            <a:schemeClr val="dk1"/>
                          </a:solidFill>
                          <a:latin typeface="+mn-lt"/>
                          <a:ea typeface="+mn-ea"/>
                          <a:cs typeface="+mn-cs"/>
                        </a:rPr>
                        <a:t>, N. </a:t>
                      </a:r>
                      <a:r>
                        <a:rPr lang="en-US" sz="1600" b="0" i="0" u="none" strike="noStrike" kern="1200" baseline="0" dirty="0" err="1" smtClean="0">
                          <a:solidFill>
                            <a:schemeClr val="dk1"/>
                          </a:solidFill>
                          <a:latin typeface="+mn-lt"/>
                          <a:ea typeface="+mn-ea"/>
                          <a:cs typeface="+mn-cs"/>
                        </a:rPr>
                        <a:t>Bonvin</a:t>
                      </a:r>
                      <a:r>
                        <a:rPr lang="en-US" sz="1600" b="0" i="0" u="none" strike="noStrike" kern="1200" baseline="0" dirty="0" smtClean="0">
                          <a:solidFill>
                            <a:schemeClr val="dk1"/>
                          </a:solidFill>
                          <a:latin typeface="+mn-lt"/>
                          <a:ea typeface="+mn-ea"/>
                          <a:cs typeface="+mn-cs"/>
                        </a:rPr>
                        <a:t>, and K. </a:t>
                      </a:r>
                      <a:r>
                        <a:rPr lang="en-US" sz="1600" b="0" i="0" u="none" strike="noStrike" kern="1200" baseline="0" dirty="0" err="1" smtClean="0">
                          <a:solidFill>
                            <a:schemeClr val="dk1"/>
                          </a:solidFill>
                          <a:latin typeface="+mn-lt"/>
                          <a:ea typeface="+mn-ea"/>
                          <a:cs typeface="+mn-cs"/>
                        </a:rPr>
                        <a:t>Aberer</a:t>
                      </a:r>
                      <a:endParaRPr lang="en-US" sz="1600" b="0" i="0" u="none" strike="noStrike" kern="1200" baseline="0" dirty="0" smtClean="0">
                        <a:solidFill>
                          <a:schemeClr val="dk1"/>
                        </a:solidFill>
                        <a:latin typeface="+mn-lt"/>
                        <a:ea typeface="+mn-ea"/>
                        <a:cs typeface="+mn-cs"/>
                      </a:endParaRPr>
                    </a:p>
                  </a:txBody>
                  <a:tcPr/>
                </a:tc>
                <a:tc>
                  <a:txBody>
                    <a:bodyPr/>
                    <a:lstStyle/>
                    <a:p>
                      <a:r>
                        <a:rPr lang="en-US" sz="1600" b="0" i="0" u="none" strike="noStrike" kern="1200" baseline="0" dirty="0" smtClean="0">
                          <a:solidFill>
                            <a:schemeClr val="dk1"/>
                          </a:solidFill>
                          <a:latin typeface="+mn-lt"/>
                          <a:ea typeface="+mn-ea"/>
                          <a:cs typeface="+mn-cs"/>
                        </a:rPr>
                        <a:t>In this system, we introduce Scalia, a cloud storage brokerage solution that continuously</a:t>
                      </a:r>
                    </a:p>
                    <a:p>
                      <a:r>
                        <a:rPr lang="en-US" sz="1600" b="0" i="0" u="none" strike="noStrike" kern="1200" baseline="0" dirty="0" smtClean="0">
                          <a:solidFill>
                            <a:schemeClr val="dk1"/>
                          </a:solidFill>
                          <a:latin typeface="+mn-lt"/>
                          <a:ea typeface="+mn-ea"/>
                          <a:cs typeface="+mn-cs"/>
                        </a:rPr>
                        <a:t>adapts the placement of data based on its access pattern and subject to optimization objectives,</a:t>
                      </a:r>
                    </a:p>
                    <a:p>
                      <a:r>
                        <a:rPr lang="en-IN" sz="1600" b="0" i="0" u="none" strike="noStrike" kern="1200" baseline="0" dirty="0" smtClean="0">
                          <a:solidFill>
                            <a:schemeClr val="dk1"/>
                          </a:solidFill>
                          <a:latin typeface="+mn-lt"/>
                          <a:ea typeface="+mn-ea"/>
                          <a:cs typeface="+mn-cs"/>
                        </a:rPr>
                        <a:t>such as storage costs.</a:t>
                      </a:r>
                      <a:endParaRPr lang="en-US" sz="1600" b="0" dirty="0">
                        <a:latin typeface="Verdana" pitchFamily="34" charset="0"/>
                        <a:ea typeface="Verdana" pitchFamily="34" charset="0"/>
                      </a:endParaRPr>
                    </a:p>
                  </a:txBody>
                  <a:tcPr/>
                </a:tc>
                <a:extLst>
                  <a:ext uri="{0D108BD9-81ED-4DB2-BD59-A6C34878D82A}">
                    <a16:rowId xmlns:a16="http://schemas.microsoft.com/office/drawing/2014/main" xmlns="" val="3067168815"/>
                  </a:ext>
                </a:extLst>
              </a:tr>
              <a:tr h="1247091">
                <a:tc>
                  <a:txBody>
                    <a:bodyPr/>
                    <a:lstStyle/>
                    <a:p>
                      <a:pPr algn="ctr"/>
                      <a:r>
                        <a:rPr lang="en-US" sz="1600" b="0" dirty="0" smtClean="0">
                          <a:latin typeface="Verdana" pitchFamily="34" charset="0"/>
                          <a:ea typeface="Verdana" pitchFamily="34" charset="0"/>
                        </a:rPr>
                        <a:t>05</a:t>
                      </a:r>
                      <a:endParaRPr lang="en-US" sz="1600" b="0" dirty="0">
                        <a:latin typeface="Verdana" pitchFamily="34" charset="0"/>
                        <a:ea typeface="Verdana" pitchFamily="34" charset="0"/>
                      </a:endParaRPr>
                    </a:p>
                  </a:txBody>
                  <a:tcPr/>
                </a:tc>
                <a:tc>
                  <a:txBody>
                    <a:bodyPr/>
                    <a:lstStyle/>
                    <a:p>
                      <a:r>
                        <a:rPr lang="en-US" sz="1600" b="0" i="0" u="none" strike="noStrike" kern="1200" baseline="0" dirty="0" smtClean="0">
                          <a:solidFill>
                            <a:schemeClr val="dk1"/>
                          </a:solidFill>
                          <a:latin typeface="+mn-lt"/>
                          <a:ea typeface="+mn-ea"/>
                          <a:cs typeface="+mn-cs"/>
                        </a:rPr>
                        <a:t>SPANSTORE: COST-EFFECTIVE GEO-REPLICATED STORAGE SPANNING</a:t>
                      </a:r>
                    </a:p>
                    <a:p>
                      <a:r>
                        <a:rPr lang="en-IN" sz="1600" b="0" i="0" u="none" strike="noStrike" kern="1200" baseline="0" dirty="0" smtClean="0">
                          <a:solidFill>
                            <a:schemeClr val="dk1"/>
                          </a:solidFill>
                          <a:latin typeface="+mn-lt"/>
                          <a:ea typeface="+mn-ea"/>
                          <a:cs typeface="+mn-cs"/>
                        </a:rPr>
                        <a:t>MULTIPLE CLOUD SERVICES</a:t>
                      </a:r>
                      <a:endParaRPr lang="en-US" sz="1600" b="0" dirty="0" smtClean="0">
                        <a:latin typeface="Verdana" pitchFamily="34" charset="0"/>
                        <a:ea typeface="Verdana" pitchFamily="34" charset="0"/>
                      </a:endParaRPr>
                    </a:p>
                  </a:txBody>
                  <a:tcPr/>
                </a:tc>
                <a:tc>
                  <a:txBody>
                    <a:bodyPr/>
                    <a:lstStyle/>
                    <a:p>
                      <a:r>
                        <a:rPr lang="en-US" sz="1600" b="0" i="1" dirty="0" smtClean="0">
                          <a:latin typeface="Verdana" pitchFamily="34" charset="0"/>
                          <a:ea typeface="Verdana" pitchFamily="34" charset="0"/>
                        </a:rPr>
                        <a:t>IEEE 2019 </a:t>
                      </a:r>
                      <a:endParaRPr lang="en-US" sz="1600" b="0" dirty="0">
                        <a:latin typeface="Verdana" pitchFamily="34" charset="0"/>
                        <a:ea typeface="Verdana" pitchFamily="34" charset="0"/>
                      </a:endParaRP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kern="1200" baseline="0" dirty="0" smtClean="0">
                          <a:solidFill>
                            <a:schemeClr val="dk1"/>
                          </a:solidFill>
                          <a:latin typeface="+mn-lt"/>
                          <a:ea typeface="+mn-ea"/>
                          <a:cs typeface="+mn-cs"/>
                        </a:rPr>
                        <a:t>Z. Wu, M. </a:t>
                      </a:r>
                      <a:r>
                        <a:rPr lang="en-IN" sz="1600" b="0" i="0" u="none" strike="noStrike" kern="1200" baseline="0" dirty="0" err="1" smtClean="0">
                          <a:solidFill>
                            <a:schemeClr val="dk1"/>
                          </a:solidFill>
                          <a:latin typeface="+mn-lt"/>
                          <a:ea typeface="+mn-ea"/>
                          <a:cs typeface="+mn-cs"/>
                        </a:rPr>
                        <a:t>Butkiewicz</a:t>
                      </a:r>
                      <a:r>
                        <a:rPr lang="en-IN" sz="1600" b="0" i="0" u="none" strike="noStrike" kern="1200" baseline="0" dirty="0" smtClean="0">
                          <a:solidFill>
                            <a:schemeClr val="dk1"/>
                          </a:solidFill>
                          <a:latin typeface="+mn-lt"/>
                          <a:ea typeface="+mn-ea"/>
                          <a:cs typeface="+mn-cs"/>
                        </a:rPr>
                        <a:t>, D. Perkins, E. Katz-Bassett, and H. V. </a:t>
                      </a:r>
                      <a:r>
                        <a:rPr lang="en-IN" sz="1600" b="0" i="0" u="none" strike="noStrike" kern="1200" baseline="0" dirty="0" err="1" smtClean="0">
                          <a:solidFill>
                            <a:schemeClr val="dk1"/>
                          </a:solidFill>
                          <a:latin typeface="+mn-lt"/>
                          <a:ea typeface="+mn-ea"/>
                          <a:cs typeface="+mn-cs"/>
                        </a:rPr>
                        <a:t>Madhyastha</a:t>
                      </a:r>
                      <a:endParaRPr lang="en-US" sz="1600" b="0" dirty="0" smtClean="0">
                        <a:latin typeface="Verdana" pitchFamily="34" charset="0"/>
                        <a:ea typeface="Verdana" pitchFamily="34" charset="0"/>
                      </a:endParaRPr>
                    </a:p>
                  </a:txBody>
                  <a:tcPr/>
                </a:tc>
                <a:tc>
                  <a:txBody>
                    <a:bodyPr/>
                    <a:lstStyle/>
                    <a:p>
                      <a:r>
                        <a:rPr lang="en-US" sz="1600" b="0" i="0" u="none" strike="noStrike" kern="1200" baseline="0" dirty="0" smtClean="0">
                          <a:solidFill>
                            <a:schemeClr val="dk1"/>
                          </a:solidFill>
                          <a:latin typeface="+mn-lt"/>
                          <a:ea typeface="+mn-ea"/>
                          <a:cs typeface="+mn-cs"/>
                        </a:rPr>
                        <a:t>In this system, we present </a:t>
                      </a:r>
                      <a:r>
                        <a:rPr lang="en-US" sz="1600" b="0" i="0" u="none" strike="noStrike" kern="1200" baseline="0" dirty="0" err="1" smtClean="0">
                          <a:solidFill>
                            <a:schemeClr val="dk1"/>
                          </a:solidFill>
                          <a:latin typeface="+mn-lt"/>
                          <a:ea typeface="+mn-ea"/>
                          <a:cs typeface="+mn-cs"/>
                        </a:rPr>
                        <a:t>SPANStore</a:t>
                      </a:r>
                      <a:r>
                        <a:rPr lang="en-US" sz="1600" b="0" i="0" u="none" strike="noStrike" kern="1200" baseline="0" dirty="0" smtClean="0">
                          <a:solidFill>
                            <a:schemeClr val="dk1"/>
                          </a:solidFill>
                          <a:latin typeface="+mn-lt"/>
                          <a:ea typeface="+mn-ea"/>
                          <a:cs typeface="+mn-cs"/>
                        </a:rPr>
                        <a:t>, a key-value store that exports a unified view of storage services in geographically distributed data centers.</a:t>
                      </a:r>
                      <a:endParaRPr lang="en-US" sz="1600" b="0" dirty="0">
                        <a:latin typeface="Verdana" pitchFamily="34" charset="0"/>
                        <a:ea typeface="Verdana" pitchFamily="34" charset="0"/>
                      </a:endParaRPr>
                    </a:p>
                  </a:txBody>
                  <a:tcPr/>
                </a:tc>
                <a:extLst>
                  <a:ext uri="{0D108BD9-81ED-4DB2-BD59-A6C34878D82A}">
                    <a16:rowId xmlns:a16="http://schemas.microsoft.com/office/drawing/2014/main" xmlns="" val="2960297951"/>
                  </a:ext>
                </a:extLst>
              </a:tr>
            </a:tbl>
          </a:graphicData>
        </a:graphic>
      </p:graphicFrame>
    </p:spTree>
    <p:extLst>
      <p:ext uri="{BB962C8B-B14F-4D97-AF65-F5344CB8AC3E}">
        <p14:creationId xmlns:p14="http://schemas.microsoft.com/office/powerpoint/2010/main" val="1654951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3151" y="437862"/>
            <a:ext cx="7475123" cy="646331"/>
          </a:xfrm>
          <a:prstGeom prst="rect">
            <a:avLst/>
          </a:prstGeom>
        </p:spPr>
        <p:txBody>
          <a:bodyPr wrap="none">
            <a:spAutoFit/>
          </a:bodyPr>
          <a:lstStyle/>
          <a:p>
            <a:r>
              <a:rPr lang="en-US" sz="3600" b="1" dirty="0" smtClean="0">
                <a:latin typeface="+mj-lt"/>
                <a:ea typeface="Verdana" pitchFamily="34" charset="0"/>
              </a:rPr>
              <a:t>SYSTEM ARCHITECTURE DIAGRAM</a:t>
            </a:r>
            <a:endParaRPr lang="en-IN" sz="3600" dirty="0">
              <a:latin typeface="+mj-lt"/>
            </a:endParaRPr>
          </a:p>
        </p:txBody>
      </p:sp>
      <p:pic>
        <p:nvPicPr>
          <p:cNvPr id="3" name="Picture 2"/>
          <p:cNvPicPr>
            <a:picLocks noChangeAspect="1"/>
          </p:cNvPicPr>
          <p:nvPr/>
        </p:nvPicPr>
        <p:blipFill>
          <a:blip r:embed="rId2"/>
          <a:stretch>
            <a:fillRect/>
          </a:stretch>
        </p:blipFill>
        <p:spPr>
          <a:xfrm>
            <a:off x="1633151" y="1084193"/>
            <a:ext cx="7690461" cy="5286417"/>
          </a:xfrm>
          <a:prstGeom prst="rect">
            <a:avLst/>
          </a:prstGeom>
          <a:solidFill>
            <a:schemeClr val="bg1"/>
          </a:solidFill>
          <a:ln>
            <a:noFill/>
          </a:ln>
        </p:spPr>
      </p:pic>
    </p:spTree>
    <p:extLst>
      <p:ext uri="{BB962C8B-B14F-4D97-AF65-F5344CB8AC3E}">
        <p14:creationId xmlns:p14="http://schemas.microsoft.com/office/powerpoint/2010/main" val="99253594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TM03457496[[fn=Parallax]]</Template>
  <TotalTime>4558</TotalTime>
  <Words>2757</Words>
  <Application>Microsoft Office PowerPoint</Application>
  <PresentationFormat>Widescreen</PresentationFormat>
  <Paragraphs>408</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Cambria Math</vt:lpstr>
      <vt:lpstr>Mangal</vt:lpstr>
      <vt:lpstr>Times New Roman</vt:lpstr>
      <vt:lpstr>Trebuchet MS</vt:lpstr>
      <vt:lpstr>Verdana</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85</cp:revision>
  <dcterms:created xsi:type="dcterms:W3CDTF">2022-11-21T08:57:39Z</dcterms:created>
  <dcterms:modified xsi:type="dcterms:W3CDTF">2023-06-04T10:01:16Z</dcterms:modified>
</cp:coreProperties>
</file>