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6" r:id="rId3"/>
    <p:sldId id="257" r:id="rId4"/>
    <p:sldId id="259" r:id="rId5"/>
    <p:sldId id="258" r:id="rId6"/>
    <p:sldId id="261" r:id="rId7"/>
    <p:sldId id="260" r:id="rId8"/>
    <p:sldId id="262" r:id="rId9"/>
    <p:sldId id="263" r:id="rId10"/>
    <p:sldId id="264" r:id="rId11"/>
    <p:sldId id="265"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E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89" d="100"/>
          <a:sy n="89" d="100"/>
        </p:scale>
        <p:origin x="49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24291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2158F-9B40-4D53-B7D0-C02BF12ED0C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6333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921255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143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528846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936024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342782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8452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360536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23096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395631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02158F-9B40-4D53-B7D0-C02BF12ED0C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330538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02158F-9B40-4D53-B7D0-C02BF12ED0C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82511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142035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31380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C02158F-9B40-4D53-B7D0-C02BF12ED0C0}" type="datetimeFigureOut">
              <a:rPr lang="en-US" smtClean="0"/>
              <a:t>12/7/2016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4997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2158F-9B40-4D53-B7D0-C02BF12ED0C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4EF1C-36D0-444E-8CC1-76FBBA29843E}" type="slidenum">
              <a:rPr lang="en-US" smtClean="0"/>
              <a:t>‹#›</a:t>
            </a:fld>
            <a:endParaRPr lang="en-US"/>
          </a:p>
        </p:txBody>
      </p:sp>
    </p:spTree>
    <p:extLst>
      <p:ext uri="{BB962C8B-B14F-4D97-AF65-F5344CB8AC3E}">
        <p14:creationId xmlns:p14="http://schemas.microsoft.com/office/powerpoint/2010/main" val="428625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02158F-9B40-4D53-B7D0-C02BF12ED0C0}" type="datetimeFigureOut">
              <a:rPr lang="en-US" smtClean="0"/>
              <a:t>12/7/2016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24EF1C-36D0-444E-8CC1-76FBBA29843E}" type="slidenum">
              <a:rPr lang="en-US" smtClean="0"/>
              <a:t>‹#›</a:t>
            </a:fld>
            <a:endParaRPr lang="en-US"/>
          </a:p>
        </p:txBody>
      </p:sp>
    </p:spTree>
    <p:extLst>
      <p:ext uri="{BB962C8B-B14F-4D97-AF65-F5344CB8AC3E}">
        <p14:creationId xmlns:p14="http://schemas.microsoft.com/office/powerpoint/2010/main" val="41596404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Dockers &amp; Containers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7120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348932" cy="36286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90" y="3993777"/>
            <a:ext cx="8881602" cy="2434932"/>
          </a:xfrm>
          <a:prstGeom prst="rect">
            <a:avLst/>
          </a:prstGeom>
        </p:spPr>
      </p:pic>
    </p:spTree>
    <p:extLst>
      <p:ext uri="{BB962C8B-B14F-4D97-AF65-F5344CB8AC3E}">
        <p14:creationId xmlns:p14="http://schemas.microsoft.com/office/powerpoint/2010/main" val="2771138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83" y="132213"/>
            <a:ext cx="7520796" cy="443151"/>
          </a:xfrm>
        </p:spPr>
        <p:txBody>
          <a:bodyPr>
            <a:noAutofit/>
          </a:bodyPr>
          <a:lstStyle/>
          <a:p>
            <a:r>
              <a:rPr lang="en-US" sz="3200" dirty="0" smtClean="0"/>
              <a:t>Security concerns in containers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738" y="618488"/>
            <a:ext cx="4287329" cy="6272562"/>
          </a:xfrm>
        </p:spPr>
      </p:pic>
    </p:spTree>
    <p:extLst>
      <p:ext uri="{BB962C8B-B14F-4D97-AF65-F5344CB8AC3E}">
        <p14:creationId xmlns:p14="http://schemas.microsoft.com/office/powerpoint/2010/main" val="1598286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Using Docker</a:t>
            </a:r>
            <a:endParaRPr lang="en-US" dirty="0"/>
          </a:p>
        </p:txBody>
      </p:sp>
      <p:sp>
        <p:nvSpPr>
          <p:cNvPr id="5" name="Subtitle 4"/>
          <p:cNvSpPr>
            <a:spLocks noGrp="1"/>
          </p:cNvSpPr>
          <p:nvPr>
            <p:ph type="subTitle" idx="1"/>
          </p:nvPr>
        </p:nvSpPr>
        <p:spPr/>
        <p:txBody>
          <a:bodyPr/>
          <a:lstStyle/>
          <a:p>
            <a:r>
              <a:rPr lang="en-US" dirty="0"/>
              <a:t>Adrian </a:t>
            </a:r>
            <a:r>
              <a:rPr lang="en-US" dirty="0" err="1"/>
              <a:t>Mouat</a:t>
            </a:r>
            <a:endParaRPr lang="en-US" dirty="0"/>
          </a:p>
        </p:txBody>
      </p:sp>
    </p:spTree>
    <p:extLst>
      <p:ext uri="{BB962C8B-B14F-4D97-AF65-F5344CB8AC3E}">
        <p14:creationId xmlns:p14="http://schemas.microsoft.com/office/powerpoint/2010/main" val="3599374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2382" y="180691"/>
            <a:ext cx="6616460" cy="6411565"/>
          </a:xfrm>
        </p:spPr>
      </p:pic>
    </p:spTree>
    <p:extLst>
      <p:ext uri="{BB962C8B-B14F-4D97-AF65-F5344CB8AC3E}">
        <p14:creationId xmlns:p14="http://schemas.microsoft.com/office/powerpoint/2010/main" val="2319436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Installation</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8007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For Linux:</a:t>
            </a:r>
          </a:p>
          <a:p>
            <a:r>
              <a:rPr lang="en-US" dirty="0"/>
              <a:t>curl -</a:t>
            </a:r>
            <a:r>
              <a:rPr lang="en-US" dirty="0" err="1"/>
              <a:t>sSL</a:t>
            </a:r>
            <a:r>
              <a:rPr lang="en-US" dirty="0"/>
              <a:t> https://get.docker.com/ | </a:t>
            </a:r>
            <a:r>
              <a:rPr lang="en-US" dirty="0" err="1" smtClean="0"/>
              <a:t>sh</a:t>
            </a:r>
            <a:endParaRPr lang="en-US" dirty="0" smtClean="0"/>
          </a:p>
          <a:p>
            <a:pPr marL="0" indent="0">
              <a:buNone/>
            </a:pPr>
            <a:r>
              <a:rPr lang="en-US" dirty="0" smtClean="0"/>
              <a:t>Or </a:t>
            </a:r>
          </a:p>
          <a:p>
            <a:r>
              <a:rPr lang="en-US" dirty="0" err="1"/>
              <a:t>wget</a:t>
            </a:r>
            <a:r>
              <a:rPr lang="en-US" dirty="0"/>
              <a:t> -</a:t>
            </a:r>
            <a:r>
              <a:rPr lang="en-US" dirty="0" err="1"/>
              <a:t>qO</a:t>
            </a:r>
            <a:r>
              <a:rPr lang="en-US" dirty="0"/>
              <a:t>- https://get.docker.com/ | </a:t>
            </a:r>
            <a:r>
              <a:rPr lang="en-US" dirty="0" err="1"/>
              <a:t>sh</a:t>
            </a:r>
            <a:endParaRPr lang="en-US" dirty="0"/>
          </a:p>
        </p:txBody>
      </p:sp>
    </p:spTree>
    <p:extLst>
      <p:ext uri="{BB962C8B-B14F-4D97-AF65-F5344CB8AC3E}">
        <p14:creationId xmlns:p14="http://schemas.microsoft.com/office/powerpoint/2010/main" val="2752398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574" y="709669"/>
            <a:ext cx="10649914" cy="4853126"/>
          </a:xfrm>
        </p:spPr>
      </p:pic>
    </p:spTree>
    <p:extLst>
      <p:ext uri="{BB962C8B-B14F-4D97-AF65-F5344CB8AC3E}">
        <p14:creationId xmlns:p14="http://schemas.microsoft.com/office/powerpoint/2010/main" val="3892198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Mac OS/Windows:</a:t>
            </a:r>
            <a:endParaRPr lang="en-US" dirty="0"/>
          </a:p>
        </p:txBody>
      </p:sp>
      <p:sp>
        <p:nvSpPr>
          <p:cNvPr id="3" name="Content Placeholder 2"/>
          <p:cNvSpPr>
            <a:spLocks noGrp="1"/>
          </p:cNvSpPr>
          <p:nvPr>
            <p:ph idx="1"/>
          </p:nvPr>
        </p:nvSpPr>
        <p:spPr/>
        <p:txBody>
          <a:bodyPr/>
          <a:lstStyle/>
          <a:p>
            <a:r>
              <a:rPr lang="en-US" dirty="0"/>
              <a:t>If you are using Windows or Mac OS, you will need some form of virtualization in order to run </a:t>
            </a:r>
            <a:r>
              <a:rPr lang="en-US" dirty="0" smtClean="0"/>
              <a:t>Docker.</a:t>
            </a:r>
          </a:p>
          <a:p>
            <a:r>
              <a:rPr lang="en-US" dirty="0"/>
              <a:t>Choice 1: </a:t>
            </a:r>
            <a:r>
              <a:rPr lang="en-US" dirty="0" smtClean="0"/>
              <a:t>You </a:t>
            </a:r>
            <a:r>
              <a:rPr lang="en-US" dirty="0"/>
              <a:t>can </a:t>
            </a:r>
            <a:r>
              <a:rPr lang="en-US" dirty="0" smtClean="0"/>
              <a:t>download </a:t>
            </a:r>
            <a:r>
              <a:rPr lang="en-US" dirty="0"/>
              <a:t>a full VM solution and follow the Linux instructions to install </a:t>
            </a:r>
            <a:r>
              <a:rPr lang="en-US" dirty="0" smtClean="0"/>
              <a:t>Docker.</a:t>
            </a:r>
          </a:p>
          <a:p>
            <a:r>
              <a:rPr lang="en-US" dirty="0" smtClean="0"/>
              <a:t>Choice </a:t>
            </a:r>
            <a:r>
              <a:rPr lang="en-US" dirty="0"/>
              <a:t>2: </a:t>
            </a:r>
            <a:r>
              <a:rPr lang="en-US" dirty="0" smtClean="0"/>
              <a:t>Install </a:t>
            </a:r>
            <a:r>
              <a:rPr lang="en-US" dirty="0"/>
              <a:t>the Docker Toolbox, which includes the minimal boot2docker VM as well as other Docker </a:t>
            </a:r>
            <a:r>
              <a:rPr lang="en-US" dirty="0" smtClean="0"/>
              <a:t>tools </a:t>
            </a:r>
            <a:r>
              <a:rPr lang="en-US" dirty="0"/>
              <a:t>such as Compose and Swarm</a:t>
            </a:r>
            <a:r>
              <a:rPr lang="en-US" dirty="0" smtClean="0"/>
              <a:t>. (Recommended)</a:t>
            </a:r>
          </a:p>
          <a:p>
            <a:r>
              <a:rPr lang="en-US" dirty="0"/>
              <a:t>Once the Toolbox is installed, you can access Docker by opening the Docker quick‐ start terminal</a:t>
            </a:r>
            <a:r>
              <a:rPr lang="en-US" dirty="0" smtClean="0"/>
              <a:t>.</a:t>
            </a:r>
            <a:endParaRPr lang="en-US" dirty="0"/>
          </a:p>
        </p:txBody>
      </p:sp>
    </p:spTree>
    <p:extLst>
      <p:ext uri="{BB962C8B-B14F-4D97-AF65-F5344CB8AC3E}">
        <p14:creationId xmlns:p14="http://schemas.microsoft.com/office/powerpoint/2010/main" val="1811575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8119"/>
          </a:xfrm>
        </p:spPr>
        <p:txBody>
          <a:bodyPr>
            <a:noAutofit/>
          </a:bodyPr>
          <a:lstStyle/>
          <a:p>
            <a:pPr algn="ctr"/>
            <a:r>
              <a:rPr lang="en-US" sz="2800" dirty="0" smtClean="0"/>
              <a:t>Beware of following while running Docker Toolbox</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5172" y="830356"/>
            <a:ext cx="6996023" cy="6047555"/>
          </a:xfrm>
        </p:spPr>
      </p:pic>
    </p:spTree>
    <p:extLst>
      <p:ext uri="{BB962C8B-B14F-4D97-AF65-F5344CB8AC3E}">
        <p14:creationId xmlns:p14="http://schemas.microsoft.com/office/powerpoint/2010/main" val="34820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Check</a:t>
            </a:r>
            <a:endParaRPr lang="en-US" dirty="0"/>
          </a:p>
        </p:txBody>
      </p:sp>
      <p:sp>
        <p:nvSpPr>
          <p:cNvPr id="3" name="Content Placeholder 2"/>
          <p:cNvSpPr>
            <a:spLocks noGrp="1"/>
          </p:cNvSpPr>
          <p:nvPr>
            <p:ph sz="half" idx="1"/>
          </p:nvPr>
        </p:nvSpPr>
        <p:spPr/>
        <p:txBody>
          <a:bodyPr/>
          <a:lstStyle/>
          <a:p>
            <a:r>
              <a:rPr lang="en-US" dirty="0" smtClean="0">
                <a:solidFill>
                  <a:srgbClr val="0A9E0A"/>
                </a:solidFill>
              </a:rPr>
              <a:t>Correct                                                        </a:t>
            </a:r>
            <a:endParaRPr lang="en-US" dirty="0"/>
          </a:p>
          <a:p>
            <a:endParaRPr lang="en-US" dirty="0"/>
          </a:p>
        </p:txBody>
      </p:sp>
      <p:sp>
        <p:nvSpPr>
          <p:cNvPr id="6" name="Content Placeholder 5"/>
          <p:cNvSpPr>
            <a:spLocks noGrp="1"/>
          </p:cNvSpPr>
          <p:nvPr>
            <p:ph sz="half" idx="2"/>
          </p:nvPr>
        </p:nvSpPr>
        <p:spPr/>
        <p:txBody>
          <a:bodyPr/>
          <a:lstStyle/>
          <a:p>
            <a:r>
              <a:rPr lang="en-US" dirty="0" smtClean="0">
                <a:solidFill>
                  <a:srgbClr val="FF0000"/>
                </a:solidFill>
              </a:rPr>
              <a:t>Incorrect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95" y="2528715"/>
            <a:ext cx="3937588" cy="34760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695" y="2712714"/>
            <a:ext cx="5771115" cy="2195716"/>
          </a:xfrm>
          <a:prstGeom prst="rect">
            <a:avLst/>
          </a:prstGeom>
        </p:spPr>
      </p:pic>
    </p:spTree>
    <p:extLst>
      <p:ext uri="{BB962C8B-B14F-4D97-AF65-F5344CB8AC3E}">
        <p14:creationId xmlns:p14="http://schemas.microsoft.com/office/powerpoint/2010/main" val="62580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11906" cy="954717"/>
          </a:xfrm>
        </p:spPr>
        <p:txBody>
          <a:bodyPr/>
          <a:lstStyle/>
          <a:p>
            <a:r>
              <a:rPr lang="en-US" dirty="0" smtClean="0"/>
              <a:t>Containers vs. VMs</a:t>
            </a:r>
            <a:endParaRPr lang="en-US" dirty="0"/>
          </a:p>
        </p:txBody>
      </p:sp>
      <p:sp>
        <p:nvSpPr>
          <p:cNvPr id="3" name="Content Placeholder 2"/>
          <p:cNvSpPr>
            <a:spLocks noGrp="1"/>
          </p:cNvSpPr>
          <p:nvPr>
            <p:ph idx="1"/>
          </p:nvPr>
        </p:nvSpPr>
        <p:spPr>
          <a:xfrm>
            <a:off x="776377" y="1423358"/>
            <a:ext cx="10808898" cy="5063706"/>
          </a:xfrm>
        </p:spPr>
        <p:txBody>
          <a:bodyPr>
            <a:normAutofit fontScale="85000" lnSpcReduction="10000"/>
          </a:bodyPr>
          <a:lstStyle/>
          <a:p>
            <a:pPr>
              <a:lnSpc>
                <a:spcPct val="120000"/>
              </a:lnSpc>
            </a:pPr>
            <a:r>
              <a:rPr lang="en-US" dirty="0"/>
              <a:t>Containers share resources with the host OS, which makes them an order of magnitude more efficient. Containers can be started and stopped in a fraction of a second. Applications running in containers incur little to no overhead </a:t>
            </a:r>
            <a:r>
              <a:rPr lang="en-US" dirty="0" smtClean="0"/>
              <a:t>compared </a:t>
            </a:r>
            <a:r>
              <a:rPr lang="en-US" dirty="0"/>
              <a:t>to applications running natively on the host OS</a:t>
            </a:r>
            <a:r>
              <a:rPr lang="en-US" dirty="0" smtClean="0"/>
              <a:t>.</a:t>
            </a:r>
          </a:p>
          <a:p>
            <a:pPr>
              <a:lnSpc>
                <a:spcPct val="120000"/>
              </a:lnSpc>
            </a:pPr>
            <a:r>
              <a:rPr lang="en-US" dirty="0"/>
              <a:t>The portability of containers has the potential to eliminate a whole class of bugs caused by subtle changes in the running environment—it could even put an end to the age-old developer refrain of “but it works on my machine</a:t>
            </a:r>
            <a:r>
              <a:rPr lang="en-US" dirty="0" smtClean="0"/>
              <a:t>!”</a:t>
            </a:r>
          </a:p>
          <a:p>
            <a:pPr>
              <a:lnSpc>
                <a:spcPct val="120000"/>
              </a:lnSpc>
            </a:pPr>
            <a:r>
              <a:rPr lang="en-US" dirty="0"/>
              <a:t>The lightweight nature of containers means developers can run dozens of </a:t>
            </a:r>
            <a:r>
              <a:rPr lang="en-US" dirty="0" smtClean="0"/>
              <a:t>containers </a:t>
            </a:r>
            <a:r>
              <a:rPr lang="en-US" dirty="0"/>
              <a:t>at the same time, making it possible to emulate a production-ready </a:t>
            </a:r>
            <a:r>
              <a:rPr lang="en-US" dirty="0" smtClean="0"/>
              <a:t>distributed </a:t>
            </a:r>
            <a:r>
              <a:rPr lang="en-US" dirty="0"/>
              <a:t>system. Operations engineers can run many more containers on a single host machine than using VMs alone</a:t>
            </a:r>
            <a:r>
              <a:rPr lang="en-US" dirty="0" smtClean="0"/>
              <a:t>.</a:t>
            </a:r>
          </a:p>
          <a:p>
            <a:pPr>
              <a:lnSpc>
                <a:spcPct val="120000"/>
              </a:lnSpc>
            </a:pPr>
            <a:r>
              <a:rPr lang="en-US" dirty="0"/>
              <a:t>Containers also have advantages for end users and developers outside of </a:t>
            </a:r>
            <a:r>
              <a:rPr lang="en-US" dirty="0" smtClean="0"/>
              <a:t>deploying </a:t>
            </a:r>
            <a:r>
              <a:rPr lang="en-US" dirty="0"/>
              <a:t>to the cloud. Users can download and run complex applications without needing to spend hours on configuration and installation issues or worrying about the changes required to their system. In turn, the developers of such </a:t>
            </a:r>
            <a:r>
              <a:rPr lang="en-US" dirty="0" err="1"/>
              <a:t>appli</a:t>
            </a:r>
            <a:r>
              <a:rPr lang="en-US" dirty="0"/>
              <a:t>‐ cations can avoid worrying about differences in user environments and the avail‐ ability of dependencies.  </a:t>
            </a:r>
          </a:p>
        </p:txBody>
      </p:sp>
    </p:spTree>
    <p:extLst>
      <p:ext uri="{BB962C8B-B14F-4D97-AF65-F5344CB8AC3E}">
        <p14:creationId xmlns:p14="http://schemas.microsoft.com/office/powerpoint/2010/main" val="3779146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First Steps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9468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727" y="2096220"/>
            <a:ext cx="4505221" cy="1360067"/>
          </a:xfrm>
          <a:prstGeom prst="rect">
            <a:avLst/>
          </a:prstGeom>
        </p:spPr>
      </p:pic>
      <p:sp>
        <p:nvSpPr>
          <p:cNvPr id="2" name="Title 1"/>
          <p:cNvSpPr>
            <a:spLocks noGrp="1"/>
          </p:cNvSpPr>
          <p:nvPr>
            <p:ph type="title"/>
          </p:nvPr>
        </p:nvSpPr>
        <p:spPr/>
        <p:txBody>
          <a:bodyPr/>
          <a:lstStyle/>
          <a:p>
            <a:r>
              <a:rPr lang="en-US" dirty="0" smtClean="0"/>
              <a:t>Running your first image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157193" cy="440037"/>
          </a:xfrm>
        </p:spPr>
      </p:pic>
    </p:spTree>
    <p:extLst>
      <p:ext uri="{BB962C8B-B14F-4D97-AF65-F5344CB8AC3E}">
        <p14:creationId xmlns:p14="http://schemas.microsoft.com/office/powerpoint/2010/main" val="329927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803"/>
            <a:ext cx="6428117" cy="517496"/>
          </a:xfrm>
        </p:spPr>
        <p:txBody>
          <a:bodyPr>
            <a:normAutofit fontScale="90000"/>
          </a:bodyPr>
          <a:lstStyle/>
          <a:p>
            <a:r>
              <a:rPr lang="en-US" dirty="0" smtClean="0"/>
              <a:t>What happened?</a:t>
            </a:r>
            <a:endParaRPr lang="en-US" dirty="0"/>
          </a:p>
        </p:txBody>
      </p:sp>
      <p:sp>
        <p:nvSpPr>
          <p:cNvPr id="3" name="Content Placeholder 2"/>
          <p:cNvSpPr>
            <a:spLocks noGrp="1"/>
          </p:cNvSpPr>
          <p:nvPr>
            <p:ph idx="1"/>
          </p:nvPr>
        </p:nvSpPr>
        <p:spPr>
          <a:xfrm>
            <a:off x="838200" y="1380227"/>
            <a:ext cx="9654396" cy="4356789"/>
          </a:xfrm>
        </p:spPr>
        <p:txBody>
          <a:bodyPr>
            <a:normAutofit/>
          </a:bodyPr>
          <a:lstStyle/>
          <a:p>
            <a:pPr marL="0" indent="0">
              <a:lnSpc>
                <a:spcPct val="100000"/>
              </a:lnSpc>
              <a:buNone/>
            </a:pPr>
            <a:r>
              <a:rPr lang="en-US" sz="2400" dirty="0"/>
              <a:t>We’ve called the </a:t>
            </a:r>
            <a:r>
              <a:rPr lang="en-US" sz="2400" dirty="0" err="1"/>
              <a:t>docker</a:t>
            </a:r>
            <a:r>
              <a:rPr lang="en-US" sz="2400" dirty="0"/>
              <a:t> run command, which is </a:t>
            </a:r>
            <a:r>
              <a:rPr lang="en-US" sz="2400" dirty="0" smtClean="0"/>
              <a:t>responsible </a:t>
            </a:r>
            <a:r>
              <a:rPr lang="en-US" sz="2400" dirty="0"/>
              <a:t>for launching containers. The argument </a:t>
            </a:r>
            <a:r>
              <a:rPr lang="en-US" sz="2400" dirty="0" err="1"/>
              <a:t>debian</a:t>
            </a:r>
            <a:r>
              <a:rPr lang="en-US" sz="2400" dirty="0"/>
              <a:t> is the name of the </a:t>
            </a:r>
            <a:r>
              <a:rPr lang="en-US" sz="2400" dirty="0" smtClean="0"/>
              <a:t>image </a:t>
            </a:r>
            <a:r>
              <a:rPr lang="en-US" sz="2400" dirty="0"/>
              <a:t>we want to use—in this case, a stripped-down version of the </a:t>
            </a:r>
            <a:r>
              <a:rPr lang="en-US" sz="2400" dirty="0" err="1"/>
              <a:t>Debian</a:t>
            </a:r>
            <a:r>
              <a:rPr lang="en-US" sz="2400" dirty="0"/>
              <a:t> Linux distribution. The first line of the output tells us we don’t have a local copy of the </a:t>
            </a:r>
            <a:r>
              <a:rPr lang="en-US" sz="2400" dirty="0" err="1"/>
              <a:t>Debian</a:t>
            </a:r>
            <a:r>
              <a:rPr lang="en-US" sz="2400" dirty="0"/>
              <a:t> image. Docker then checks online at the Docker Hub and downloads the newest version of the </a:t>
            </a:r>
            <a:r>
              <a:rPr lang="en-US" sz="2400" dirty="0" err="1"/>
              <a:t>Debian</a:t>
            </a:r>
            <a:r>
              <a:rPr lang="en-US" sz="2400" dirty="0"/>
              <a:t> image. Once the image has been downloaded, Docker turns the image into a running container and executes the command we specified—echo "Hello World"— inside it. The result of running this command is shown in the last line of the output.</a:t>
            </a:r>
          </a:p>
        </p:txBody>
      </p:sp>
    </p:spTree>
    <p:extLst>
      <p:ext uri="{BB962C8B-B14F-4D97-AF65-F5344CB8AC3E}">
        <p14:creationId xmlns:p14="http://schemas.microsoft.com/office/powerpoint/2010/main" val="3219348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15423" cy="661418"/>
          </a:xfrm>
        </p:spPr>
        <p:txBody>
          <a:bodyPr>
            <a:normAutofit fontScale="90000"/>
          </a:bodyPr>
          <a:lstStyle/>
          <a:p>
            <a:r>
              <a:rPr lang="en-US" dirty="0" smtClean="0"/>
              <a:t>Invoking command prompt</a:t>
            </a:r>
            <a:endParaRPr lang="en-US" dirty="0"/>
          </a:p>
        </p:txBody>
      </p:sp>
      <p:sp>
        <p:nvSpPr>
          <p:cNvPr id="3" name="Content Placeholder 2"/>
          <p:cNvSpPr>
            <a:spLocks noGrp="1"/>
          </p:cNvSpPr>
          <p:nvPr>
            <p:ph idx="1"/>
          </p:nvPr>
        </p:nvSpPr>
        <p:spPr>
          <a:xfrm>
            <a:off x="838200" y="1264908"/>
            <a:ext cx="10515600" cy="4351338"/>
          </a:xfrm>
        </p:spPr>
        <p:txBody>
          <a:bodyPr>
            <a:normAutofit/>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This </a:t>
            </a:r>
            <a:r>
              <a:rPr lang="en-US" sz="2400" dirty="0"/>
              <a:t>will give you a new command prompt inside the container, very similar to </a:t>
            </a:r>
            <a:r>
              <a:rPr lang="en-US" sz="2400" dirty="0" err="1"/>
              <a:t>ssh’ing</a:t>
            </a:r>
            <a:r>
              <a:rPr lang="en-US" sz="2400" dirty="0"/>
              <a:t> into a remote machine. In this case, the flags -</a:t>
            </a:r>
            <a:r>
              <a:rPr lang="en-US" sz="2400" dirty="0" err="1"/>
              <a:t>i</a:t>
            </a:r>
            <a:r>
              <a:rPr lang="en-US" sz="2400" dirty="0"/>
              <a:t> and -t tell Docker we want an interactive session with a </a:t>
            </a:r>
            <a:r>
              <a:rPr lang="en-US" sz="2400" dirty="0" err="1"/>
              <a:t>tty</a:t>
            </a:r>
            <a:r>
              <a:rPr lang="en-US" sz="2400" dirty="0"/>
              <a:t> attached. The command /bin/bash gives us a bash shell. When you exit the shell, the container will stop—containers only run as long as their main process.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6893"/>
            <a:ext cx="6806571" cy="1602351"/>
          </a:xfrm>
          <a:prstGeom prst="rect">
            <a:avLst/>
          </a:prstGeom>
        </p:spPr>
      </p:pic>
    </p:spTree>
    <p:extLst>
      <p:ext uri="{BB962C8B-B14F-4D97-AF65-F5344CB8AC3E}">
        <p14:creationId xmlns:p14="http://schemas.microsoft.com/office/powerpoint/2010/main" val="3400987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Commands</a:t>
            </a:r>
            <a:endParaRPr lang="en-US" dirty="0"/>
          </a:p>
        </p:txBody>
      </p:sp>
    </p:spTree>
    <p:extLst>
      <p:ext uri="{BB962C8B-B14F-4D97-AF65-F5344CB8AC3E}">
        <p14:creationId xmlns:p14="http://schemas.microsoft.com/office/powerpoint/2010/main" val="3334825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519" y="68857"/>
            <a:ext cx="10663107" cy="6331954"/>
          </a:xfrm>
        </p:spPr>
        <p:txBody>
          <a:bodyPr/>
          <a:lstStyle/>
          <a:p>
            <a:r>
              <a:rPr lang="en-US" dirty="0"/>
              <a:t>First, let’s launch a new container; but this time, we’ll give it a new hostname with the -h flag: </a:t>
            </a:r>
            <a:endParaRPr lang="en-US" dirty="0" smtClean="0"/>
          </a:p>
          <a:p>
            <a:endParaRPr lang="en-US" dirty="0" smtClean="0"/>
          </a:p>
          <a:p>
            <a:r>
              <a:rPr lang="en-US" dirty="0" smtClean="0"/>
              <a:t>Let’s break the container:</a:t>
            </a:r>
          </a:p>
          <a:p>
            <a:endParaRPr lang="en-US" dirty="0"/>
          </a:p>
          <a:p>
            <a:r>
              <a:rPr lang="en-US" dirty="0" smtClean="0"/>
              <a:t>Running “</a:t>
            </a:r>
            <a:r>
              <a:rPr lang="en-US" dirty="0" err="1" smtClean="0">
                <a:solidFill>
                  <a:srgbClr val="FFFF00"/>
                </a:solidFill>
              </a:rPr>
              <a:t>docker</a:t>
            </a:r>
            <a:r>
              <a:rPr lang="en-US" dirty="0" smtClean="0">
                <a:solidFill>
                  <a:srgbClr val="FFFF00"/>
                </a:solidFill>
              </a:rPr>
              <a:t> </a:t>
            </a:r>
            <a:r>
              <a:rPr lang="en-US" dirty="0" err="1" smtClean="0">
                <a:solidFill>
                  <a:srgbClr val="FFFF00"/>
                </a:solidFill>
              </a:rPr>
              <a:t>ps</a:t>
            </a:r>
            <a:r>
              <a:rPr lang="en-US" dirty="0" smtClean="0"/>
              <a:t>”:</a:t>
            </a:r>
          </a:p>
          <a:p>
            <a:endParaRPr lang="en-US" dirty="0"/>
          </a:p>
          <a:p>
            <a:r>
              <a:rPr lang="en-US" dirty="0" smtClean="0"/>
              <a:t>Inspect &amp; Diff:</a:t>
            </a:r>
          </a:p>
          <a:p>
            <a:endParaRPr lang="en-US" dirty="0"/>
          </a:p>
          <a:p>
            <a:endParaRPr lang="en-US" dirty="0" smtClean="0"/>
          </a:p>
          <a:p>
            <a:endParaRPr lang="en-US" dirty="0"/>
          </a:p>
          <a:p>
            <a:r>
              <a:rPr lang="en-US" dirty="0" smtClean="0"/>
              <a:t>Exiting:</a:t>
            </a:r>
          </a:p>
          <a:p>
            <a:endParaRPr lang="en-US" dirty="0" smtClean="0"/>
          </a:p>
          <a:p>
            <a:r>
              <a:rPr lang="en-US" dirty="0" smtClean="0"/>
              <a:t>Removing a container:</a:t>
            </a:r>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410" y="769544"/>
            <a:ext cx="3799295" cy="4612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411" y="1625531"/>
            <a:ext cx="3436986" cy="5584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410" y="2507531"/>
            <a:ext cx="3799295" cy="4801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5410" y="3302087"/>
            <a:ext cx="4377265" cy="13733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0040" y="3214475"/>
            <a:ext cx="1954950" cy="146099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5410" y="5058893"/>
            <a:ext cx="1530537" cy="54102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5410" y="6009350"/>
            <a:ext cx="2095682" cy="365792"/>
          </a:xfrm>
          <a:prstGeom prst="rect">
            <a:avLst/>
          </a:prstGeom>
        </p:spPr>
      </p:pic>
    </p:spTree>
    <p:extLst>
      <p:ext uri="{BB962C8B-B14F-4D97-AF65-F5344CB8AC3E}">
        <p14:creationId xmlns:p14="http://schemas.microsoft.com/office/powerpoint/2010/main" val="3694212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94" y="1152983"/>
            <a:ext cx="7748736" cy="4783516"/>
          </a:xfrm>
        </p:spPr>
      </p:pic>
    </p:spTree>
    <p:extLst>
      <p:ext uri="{BB962C8B-B14F-4D97-AF65-F5344CB8AC3E}">
        <p14:creationId xmlns:p14="http://schemas.microsoft.com/office/powerpoint/2010/main" val="354112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585" y="353684"/>
            <a:ext cx="9532269" cy="5894716"/>
          </a:xfrm>
        </p:spPr>
        <p:txBody>
          <a:bodyPr/>
          <a:lstStyle/>
          <a:p>
            <a:r>
              <a:rPr lang="en-US" sz="1800" dirty="0" smtClean="0"/>
              <a:t>Creating another </a:t>
            </a:r>
            <a:r>
              <a:rPr lang="en-US" sz="1800" dirty="0" err="1" smtClean="0"/>
              <a:t>docker</a:t>
            </a:r>
            <a:r>
              <a:rPr lang="en-US" sz="1800" dirty="0" smtClean="0"/>
              <a:t> container and running “</a:t>
            </a:r>
            <a:r>
              <a:rPr lang="en-US" sz="1800" dirty="0" err="1" smtClean="0"/>
              <a:t>cowsay</a:t>
            </a:r>
            <a:r>
              <a:rPr lang="en-US" sz="1800" dirty="0" smtClean="0"/>
              <a:t>” application in it:</a:t>
            </a:r>
          </a:p>
          <a:p>
            <a:endParaRPr lang="en-US" dirty="0" smtClean="0"/>
          </a:p>
          <a:p>
            <a:endParaRPr lang="en-US" dirty="0"/>
          </a:p>
          <a:p>
            <a:endParaRPr lang="en-US" dirty="0" smtClean="0"/>
          </a:p>
          <a:p>
            <a:endParaRPr lang="en-US" dirty="0"/>
          </a:p>
          <a:p>
            <a:endParaRPr lang="en-US" dirty="0" smtClean="0"/>
          </a:p>
          <a:p>
            <a:r>
              <a:rPr lang="en-US" sz="1600" dirty="0" smtClean="0"/>
              <a:t>To </a:t>
            </a:r>
            <a:r>
              <a:rPr lang="en-US" sz="1600" dirty="0"/>
              <a:t>turn it into an image, we can just use the </a:t>
            </a:r>
            <a:r>
              <a:rPr lang="en-US" sz="1600" dirty="0" err="1"/>
              <a:t>docker</a:t>
            </a:r>
            <a:r>
              <a:rPr lang="en-US" sz="1600" dirty="0"/>
              <a:t> commit command. It doesn’t matter if the container is running or stopped. To do this, we need to give the command the name of the container (“</a:t>
            </a:r>
            <a:r>
              <a:rPr lang="en-US" sz="1600" dirty="0" err="1"/>
              <a:t>cowsay</a:t>
            </a:r>
            <a:r>
              <a:rPr lang="en-US" sz="1600" dirty="0"/>
              <a:t>”) a name for the image (“</a:t>
            </a:r>
            <a:r>
              <a:rPr lang="en-US" sz="1600" dirty="0" err="1"/>
              <a:t>cowsayimage</a:t>
            </a:r>
            <a:r>
              <a:rPr lang="en-US" sz="1600" dirty="0"/>
              <a:t>”) and the name of the repository to </a:t>
            </a:r>
            <a:r>
              <a:rPr lang="en-US" sz="1600" dirty="0" smtClean="0"/>
              <a:t>store </a:t>
            </a:r>
            <a:r>
              <a:rPr lang="en-US" sz="1600" dirty="0"/>
              <a:t>it in (“test</a:t>
            </a:r>
            <a:r>
              <a:rPr lang="en-US" sz="1600" dirty="0" smtClean="0"/>
              <a:t>”):</a:t>
            </a:r>
          </a:p>
          <a:p>
            <a:endParaRPr lang="en-US" sz="1600" dirty="0"/>
          </a:p>
          <a:p>
            <a:endParaRPr lang="en-US" sz="1600" dirty="0" smtClean="0"/>
          </a:p>
          <a:p>
            <a:r>
              <a:rPr lang="en-US" sz="1600" dirty="0"/>
              <a:t>Now we have an image with cow‐ say installed that we can run</a:t>
            </a:r>
            <a:r>
              <a:rPr lang="en-US" sz="1600" dirty="0" smtClean="0"/>
              <a:t>:</a:t>
            </a:r>
          </a:p>
          <a:p>
            <a:endParaRPr lang="en-US" sz="1600" dirty="0" smtClean="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142" y="827013"/>
            <a:ext cx="4229467" cy="10287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924" y="827013"/>
            <a:ext cx="2957491" cy="19248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142" y="4022539"/>
            <a:ext cx="4427604" cy="6934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142" y="5111337"/>
            <a:ext cx="3549594" cy="1454752"/>
          </a:xfrm>
          <a:prstGeom prst="rect">
            <a:avLst/>
          </a:prstGeom>
        </p:spPr>
      </p:pic>
    </p:spTree>
    <p:extLst>
      <p:ext uri="{BB962C8B-B14F-4D97-AF65-F5344CB8AC3E}">
        <p14:creationId xmlns:p14="http://schemas.microsoft.com/office/powerpoint/2010/main" val="4154565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Building Images from </a:t>
            </a:r>
            <a:r>
              <a:rPr lang="en-US" dirty="0" err="1" smtClean="0"/>
              <a:t>Dockerfiles</a:t>
            </a:r>
            <a:endParaRPr lang="en-US" dirty="0"/>
          </a:p>
        </p:txBody>
      </p:sp>
    </p:spTree>
    <p:extLst>
      <p:ext uri="{BB962C8B-B14F-4D97-AF65-F5344CB8AC3E}">
        <p14:creationId xmlns:p14="http://schemas.microsoft.com/office/powerpoint/2010/main" val="158824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94354" y="603680"/>
            <a:ext cx="10128280" cy="5857505"/>
          </a:xfrm>
        </p:spPr>
        <p:txBody>
          <a:bodyPr>
            <a:normAutofit/>
          </a:bodyPr>
          <a:lstStyle/>
          <a:p>
            <a:r>
              <a:rPr lang="en-US" sz="1800" dirty="0">
                <a:latin typeface="Arial" panose="020B0604020202020204" pitchFamily="34" charset="0"/>
                <a:cs typeface="Arial" panose="020B0604020202020204" pitchFamily="34" charset="0"/>
              </a:rPr>
              <a:t>A </a:t>
            </a:r>
            <a:r>
              <a:rPr lang="en-US" sz="1800" dirty="0" err="1">
                <a:latin typeface="Arial" panose="020B0604020202020204" pitchFamily="34" charset="0"/>
                <a:cs typeface="Arial" panose="020B0604020202020204" pitchFamily="34" charset="0"/>
              </a:rPr>
              <a:t>Dockerfile</a:t>
            </a:r>
            <a:r>
              <a:rPr lang="en-US" sz="1800" dirty="0">
                <a:latin typeface="Arial" panose="020B0604020202020204" pitchFamily="34" charset="0"/>
                <a:cs typeface="Arial" panose="020B0604020202020204" pitchFamily="34" charset="0"/>
              </a:rPr>
              <a:t> is simply a text file that contains a set of steps that can be used to create a Docker image</a:t>
            </a:r>
            <a:r>
              <a:rPr lang="en-US" sz="1800" dirty="0" smtClean="0">
                <a:latin typeface="Arial" panose="020B0604020202020204" pitchFamily="34" charset="0"/>
                <a:cs typeface="Arial" panose="020B0604020202020204" pitchFamily="34" charset="0"/>
              </a:rPr>
              <a:t>.</a:t>
            </a:r>
          </a:p>
          <a:p>
            <a:endParaRPr lang="en-US" dirty="0"/>
          </a:p>
          <a:p>
            <a:r>
              <a:rPr lang="en-US" sz="1800" dirty="0" smtClean="0">
                <a:latin typeface="Arial" panose="020B0604020202020204" pitchFamily="34" charset="0"/>
                <a:cs typeface="Arial" panose="020B0604020202020204" pitchFamily="34" charset="0"/>
              </a:rPr>
              <a:t>Insert the following in </a:t>
            </a:r>
            <a:r>
              <a:rPr lang="en-US" sz="1800" dirty="0" err="1" smtClean="0">
                <a:latin typeface="Arial" panose="020B0604020202020204" pitchFamily="34" charset="0"/>
                <a:cs typeface="Arial" panose="020B0604020202020204" pitchFamily="34" charset="0"/>
              </a:rPr>
              <a:t>Dockerfile</a:t>
            </a:r>
            <a:r>
              <a:rPr lang="en-US" sz="1800" dirty="0" smtClean="0">
                <a:latin typeface="Arial" panose="020B0604020202020204" pitchFamily="34" charset="0"/>
                <a:cs typeface="Arial" panose="020B0604020202020204" pitchFamily="34" charset="0"/>
              </a:rPr>
              <a:t>:</a:t>
            </a:r>
          </a:p>
          <a:p>
            <a:endParaRPr lang="en-US" sz="1800" dirty="0"/>
          </a:p>
          <a:p>
            <a:endParaRPr lang="en-US" sz="1800" dirty="0" smtClean="0"/>
          </a:p>
          <a:p>
            <a:r>
              <a:rPr lang="en-US" sz="1800" dirty="0">
                <a:latin typeface="Arial" panose="020B0604020202020204" pitchFamily="34" charset="0"/>
                <a:cs typeface="Arial" panose="020B0604020202020204" pitchFamily="34" charset="0"/>
              </a:rPr>
              <a:t>The FROM instruction specifies the base image to use (</a:t>
            </a:r>
            <a:r>
              <a:rPr lang="en-US" sz="1800" dirty="0" err="1">
                <a:latin typeface="Arial" panose="020B0604020202020204" pitchFamily="34" charset="0"/>
                <a:cs typeface="Arial" panose="020B0604020202020204" pitchFamily="34" charset="0"/>
              </a:rPr>
              <a:t>debian</a:t>
            </a:r>
            <a:r>
              <a:rPr lang="en-US" sz="1800" dirty="0">
                <a:latin typeface="Arial" panose="020B0604020202020204" pitchFamily="34" charset="0"/>
                <a:cs typeface="Arial" panose="020B0604020202020204" pitchFamily="34" charset="0"/>
              </a:rPr>
              <a:t>, as before; but this time, we have specified that we want to use the version tagged “wheezy”). All </a:t>
            </a:r>
            <a:r>
              <a:rPr lang="en-US" sz="1800" dirty="0" err="1" smtClean="0">
                <a:latin typeface="Arial" panose="020B0604020202020204" pitchFamily="34" charset="0"/>
                <a:cs typeface="Arial" panose="020B0604020202020204" pitchFamily="34" charset="0"/>
              </a:rPr>
              <a:t>Dockerfiles</a:t>
            </a:r>
            <a:r>
              <a:rPr lang="en-US" sz="1800" dirty="0">
                <a:latin typeface="Arial" panose="020B0604020202020204" pitchFamily="34" charset="0"/>
                <a:cs typeface="Arial" panose="020B0604020202020204" pitchFamily="34" charset="0"/>
              </a:rPr>
              <a:t> must have a FROM instruction as the first </a:t>
            </a:r>
            <a:r>
              <a:rPr lang="en-US" sz="1800" dirty="0" err="1">
                <a:latin typeface="Arial" panose="020B0604020202020204" pitchFamily="34" charset="0"/>
                <a:cs typeface="Arial" panose="020B0604020202020204" pitchFamily="34" charset="0"/>
              </a:rPr>
              <a:t>noncomment</a:t>
            </a:r>
            <a:r>
              <a:rPr lang="en-US" sz="1800" dirty="0">
                <a:latin typeface="Arial" panose="020B0604020202020204" pitchFamily="34" charset="0"/>
                <a:cs typeface="Arial" panose="020B0604020202020204" pitchFamily="34" charset="0"/>
              </a:rPr>
              <a:t> instruction. RUN instructions specify a shell command to execute inside the image. In this case, we are just </a:t>
            </a:r>
            <a:r>
              <a:rPr lang="en-US" sz="1800" dirty="0" smtClean="0">
                <a:latin typeface="Arial" panose="020B0604020202020204" pitchFamily="34" charset="0"/>
                <a:cs typeface="Arial" panose="020B0604020202020204" pitchFamily="34" charset="0"/>
              </a:rPr>
              <a:t>installing </a:t>
            </a:r>
            <a:r>
              <a:rPr lang="en-US" sz="1800" dirty="0" err="1">
                <a:latin typeface="Arial" panose="020B0604020202020204" pitchFamily="34" charset="0"/>
                <a:cs typeface="Arial" panose="020B0604020202020204" pitchFamily="34" charset="0"/>
              </a:rPr>
              <a:t>cowsay</a:t>
            </a:r>
            <a:r>
              <a:rPr lang="en-US" sz="1800" dirty="0">
                <a:latin typeface="Arial" panose="020B0604020202020204" pitchFamily="34" charset="0"/>
                <a:cs typeface="Arial" panose="020B0604020202020204" pitchFamily="34" charset="0"/>
              </a:rPr>
              <a:t> and fortune in the same way as we did before</a:t>
            </a:r>
            <a:r>
              <a:rPr lang="en-US" sz="1800" dirty="0" smtClean="0">
                <a:latin typeface="Arial" panose="020B0604020202020204" pitchFamily="34" charset="0"/>
                <a:cs typeface="Arial" panose="020B0604020202020204" pitchFamily="34" charset="0"/>
              </a:rPr>
              <a:t>.</a:t>
            </a:r>
          </a:p>
          <a:p>
            <a:r>
              <a:rPr lang="en-US" sz="1800" dirty="0" smtClean="0">
                <a:latin typeface="Arial" panose="020B0604020202020204" pitchFamily="34" charset="0"/>
                <a:cs typeface="Arial" panose="020B0604020202020204" pitchFamily="34" charset="0"/>
              </a:rPr>
              <a:t>Build the image: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Run the image:</a:t>
            </a:r>
          </a:p>
          <a:p>
            <a:endParaRPr lang="en-US" sz="1800" dirty="0" smtClean="0">
              <a:latin typeface="Arial" panose="020B0604020202020204" pitchFamily="34" charset="0"/>
              <a:cs typeface="Arial" panose="020B0604020202020204" pitchFamily="34" charset="0"/>
            </a:endParaRPr>
          </a:p>
          <a:p>
            <a:endParaRPr lang="en-US" dirty="0" smtClean="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783" y="1227997"/>
            <a:ext cx="1299849" cy="5542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783" y="2091478"/>
            <a:ext cx="3856054" cy="57917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3496" y="4514925"/>
            <a:ext cx="4583640" cy="19462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783" y="6001083"/>
            <a:ext cx="4115157" cy="304826"/>
          </a:xfrm>
          <a:prstGeom prst="rect">
            <a:avLst/>
          </a:prstGeom>
        </p:spPr>
      </p:pic>
    </p:spTree>
    <p:extLst>
      <p:ext uri="{BB962C8B-B14F-4D97-AF65-F5344CB8AC3E}">
        <p14:creationId xmlns:p14="http://schemas.microsoft.com/office/powerpoint/2010/main" val="226237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Containers/Dockers vs. VMs.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9955" y="1902174"/>
            <a:ext cx="6792968" cy="425619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686" y="4208059"/>
            <a:ext cx="2414576" cy="1872668"/>
          </a:xfrm>
          <a:prstGeom prst="rect">
            <a:avLst/>
          </a:prstGeom>
        </p:spPr>
      </p:pic>
    </p:spTree>
    <p:extLst>
      <p:ext uri="{BB962C8B-B14F-4D97-AF65-F5344CB8AC3E}">
        <p14:creationId xmlns:p14="http://schemas.microsoft.com/office/powerpoint/2010/main" val="1803396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31954"/>
            <a:ext cx="8791187" cy="703222"/>
          </a:xfrm>
        </p:spPr>
        <p:txBody>
          <a:bodyPr/>
          <a:lstStyle/>
          <a:p>
            <a:r>
              <a:rPr lang="en-US" sz="3600" dirty="0" smtClean="0"/>
              <a:t>Introducing </a:t>
            </a:r>
            <a:r>
              <a:rPr lang="en-US" sz="3600" dirty="0" smtClean="0">
                <a:solidFill>
                  <a:schemeClr val="accent3">
                    <a:lumMod val="60000"/>
                    <a:lumOff val="40000"/>
                  </a:schemeClr>
                </a:solidFill>
              </a:rPr>
              <a:t>ENTRYPOINT</a:t>
            </a:r>
            <a:endParaRPr lang="en-US" sz="3600" dirty="0">
              <a:solidFill>
                <a:schemeClr val="accent3">
                  <a:lumMod val="60000"/>
                  <a:lumOff val="40000"/>
                </a:schemeClr>
              </a:solidFill>
            </a:endParaRPr>
          </a:p>
        </p:txBody>
      </p:sp>
      <p:sp>
        <p:nvSpPr>
          <p:cNvPr id="3" name="Content Placeholder 2"/>
          <p:cNvSpPr>
            <a:spLocks noGrp="1"/>
          </p:cNvSpPr>
          <p:nvPr>
            <p:ph idx="1"/>
          </p:nvPr>
        </p:nvSpPr>
        <p:spPr>
          <a:xfrm>
            <a:off x="646111" y="1043796"/>
            <a:ext cx="9722839" cy="5693434"/>
          </a:xfrm>
        </p:spPr>
        <p:txBody>
          <a:bodyPr>
            <a:normAutofit/>
          </a:bodyPr>
          <a:lstStyle/>
          <a:p>
            <a:r>
              <a:rPr lang="en-US" dirty="0">
                <a:latin typeface="Arial" panose="020B0604020202020204" pitchFamily="34" charset="0"/>
                <a:cs typeface="Arial" panose="020B0604020202020204" pitchFamily="34" charset="0"/>
              </a:rPr>
              <a:t>The ENTRYPOINT instruction lets us specify an executable that is used to handle any arguments passed to </a:t>
            </a:r>
            <a:r>
              <a:rPr lang="en-US" dirty="0" err="1">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run</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Add the following to  the </a:t>
            </a:r>
            <a:r>
              <a:rPr lang="en-US" dirty="0" err="1" smtClean="0">
                <a:latin typeface="Arial" panose="020B0604020202020204" pitchFamily="34" charset="0"/>
                <a:cs typeface="Arial" panose="020B0604020202020204" pitchFamily="34" charset="0"/>
              </a:rPr>
              <a:t>Dockerfile</a:t>
            </a:r>
            <a:r>
              <a:rPr lang="en-US" dirty="0" smtClean="0">
                <a:latin typeface="Arial" panose="020B0604020202020204" pitchFamily="34" charset="0"/>
                <a:cs typeface="Arial" panose="020B0604020202020204" pitchFamily="34" charset="0"/>
              </a:rPr>
              <a:t>:</a:t>
            </a:r>
          </a:p>
          <a:p>
            <a:endParaRPr lang="en-US" dirty="0">
              <a:solidFill>
                <a:srgbClr val="FFFF00"/>
              </a:solidFill>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Rebuild &amp; run:</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be able to get the generic o/p and specific o/p from </a:t>
            </a:r>
            <a:r>
              <a:rPr lang="en-US" dirty="0" err="1" smtClean="0">
                <a:latin typeface="Arial" panose="020B0604020202020204" pitchFamily="34" charset="0"/>
                <a:cs typeface="Arial" panose="020B0604020202020204" pitchFamily="34" charset="0"/>
              </a:rPr>
              <a:t>cowsay</a:t>
            </a:r>
            <a:r>
              <a:rPr lang="en-US" dirty="0" smtClean="0">
                <a:latin typeface="Arial" panose="020B0604020202020204" pitchFamily="34" charset="0"/>
                <a:cs typeface="Arial" panose="020B0604020202020204" pitchFamily="34" charset="0"/>
              </a:rPr>
              <a:t> application:</a:t>
            </a:r>
          </a:p>
          <a:p>
            <a:r>
              <a:rPr lang="en-US" sz="1800" dirty="0">
                <a:latin typeface="Arial" panose="020B0604020202020204" pitchFamily="34" charset="0"/>
                <a:cs typeface="Arial" panose="020B0604020202020204" pitchFamily="34" charset="0"/>
              </a:rPr>
              <a:t>Create a file entrypoint.sh with the following contents and save it in the same directory as the </a:t>
            </a:r>
            <a:r>
              <a:rPr lang="en-US" sz="1800" dirty="0" err="1" smtClean="0">
                <a:latin typeface="Arial" panose="020B0604020202020204" pitchFamily="34" charset="0"/>
                <a:cs typeface="Arial" panose="020B0604020202020204" pitchFamily="34" charset="0"/>
              </a:rPr>
              <a:t>Dockerfile</a:t>
            </a:r>
            <a:r>
              <a:rPr lang="en-US" sz="1800" dirty="0" smtClean="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endParaRPr lang="en-US" sz="1800" dirty="0" smtClean="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Set the file </a:t>
            </a:r>
            <a:r>
              <a:rPr lang="en-US" sz="1800" dirty="0" smtClean="0">
                <a:latin typeface="Arial" panose="020B0604020202020204" pitchFamily="34" charset="0"/>
                <a:cs typeface="Arial" panose="020B0604020202020204" pitchFamily="34" charset="0"/>
              </a:rPr>
              <a:t>to </a:t>
            </a:r>
            <a:r>
              <a:rPr lang="en-US" sz="1800" dirty="0">
                <a:latin typeface="Arial" panose="020B0604020202020204" pitchFamily="34" charset="0"/>
                <a:cs typeface="Arial" panose="020B0604020202020204" pitchFamily="34" charset="0"/>
              </a:rPr>
              <a:t>be executable with </a:t>
            </a:r>
            <a:r>
              <a:rPr lang="en-US" sz="1800" dirty="0" err="1">
                <a:solidFill>
                  <a:srgbClr val="FFFF00"/>
                </a:solidFill>
                <a:latin typeface="Arial" panose="020B0604020202020204" pitchFamily="34" charset="0"/>
                <a:cs typeface="Arial" panose="020B0604020202020204" pitchFamily="34" charset="0"/>
              </a:rPr>
              <a:t>chmod</a:t>
            </a:r>
            <a:r>
              <a:rPr lang="en-US" sz="1800" dirty="0">
                <a:solidFill>
                  <a:srgbClr val="FFFF00"/>
                </a:solidFill>
                <a:latin typeface="Arial" panose="020B0604020202020204" pitchFamily="34" charset="0"/>
                <a:cs typeface="Arial" panose="020B0604020202020204" pitchFamily="34" charset="0"/>
              </a:rPr>
              <a:t> +x entrypoint.sh</a:t>
            </a:r>
            <a:r>
              <a:rPr lang="en-US" sz="1800" dirty="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26" y="2226977"/>
            <a:ext cx="2316681" cy="281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26" y="3130213"/>
            <a:ext cx="3040643" cy="7011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026" y="5072383"/>
            <a:ext cx="3071126" cy="1089754"/>
          </a:xfrm>
          <a:prstGeom prst="rect">
            <a:avLst/>
          </a:prstGeom>
        </p:spPr>
      </p:pic>
    </p:spTree>
    <p:extLst>
      <p:ext uri="{BB962C8B-B14F-4D97-AF65-F5344CB8AC3E}">
        <p14:creationId xmlns:p14="http://schemas.microsoft.com/office/powerpoint/2010/main" val="2043790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221" y="163738"/>
            <a:ext cx="9826355" cy="6142176"/>
          </a:xfrm>
        </p:spPr>
        <p:txBody>
          <a:bodyPr/>
          <a:lstStyle/>
          <a:p>
            <a:r>
              <a:rPr lang="en-US" dirty="0">
                <a:latin typeface="Arial" panose="020B0604020202020204" pitchFamily="34" charset="0"/>
                <a:cs typeface="Arial" panose="020B0604020202020204" pitchFamily="34" charset="0"/>
              </a:rPr>
              <a:t>We next need to modify the </a:t>
            </a:r>
            <a:r>
              <a:rPr lang="en-US" dirty="0" err="1">
                <a:latin typeface="Arial" panose="020B0604020202020204" pitchFamily="34" charset="0"/>
                <a:cs typeface="Arial" panose="020B0604020202020204" pitchFamily="34" charset="0"/>
              </a:rPr>
              <a:t>Dockerfile</a:t>
            </a:r>
            <a:r>
              <a:rPr lang="en-US" dirty="0">
                <a:latin typeface="Arial" panose="020B0604020202020204" pitchFamily="34" charset="0"/>
                <a:cs typeface="Arial" panose="020B0604020202020204" pitchFamily="34" charset="0"/>
              </a:rPr>
              <a:t> to add the script into the image and call it with the </a:t>
            </a:r>
            <a:r>
              <a:rPr lang="en-US" dirty="0" smtClean="0">
                <a:latin typeface="Arial" panose="020B0604020202020204" pitchFamily="34" charset="0"/>
                <a:cs typeface="Arial" panose="020B0604020202020204" pitchFamily="34" charset="0"/>
              </a:rPr>
              <a:t>ENTRYPOINT </a:t>
            </a:r>
            <a:r>
              <a:rPr lang="en-US" dirty="0">
                <a:latin typeface="Arial" panose="020B0604020202020204" pitchFamily="34" charset="0"/>
                <a:cs typeface="Arial" panose="020B0604020202020204" pitchFamily="34" charset="0"/>
              </a:rPr>
              <a:t>instruction. Edit the </a:t>
            </a:r>
            <a:r>
              <a:rPr lang="en-US" dirty="0" err="1">
                <a:latin typeface="Arial" panose="020B0604020202020204" pitchFamily="34" charset="0"/>
                <a:cs typeface="Arial" panose="020B0604020202020204" pitchFamily="34" charset="0"/>
              </a:rPr>
              <a:t>Dockerfile</a:t>
            </a:r>
            <a:r>
              <a:rPr lang="en-US" dirty="0">
                <a:latin typeface="Arial" panose="020B0604020202020204" pitchFamily="34" charset="0"/>
                <a:cs typeface="Arial" panose="020B0604020202020204" pitchFamily="34" charset="0"/>
              </a:rPr>
              <a:t> so that it looks like: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Testing it out with and without arguments:</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298" y="906667"/>
            <a:ext cx="3764606" cy="10592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98" y="2224652"/>
            <a:ext cx="5875529" cy="7696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299" y="3537237"/>
            <a:ext cx="2445894" cy="3073498"/>
          </a:xfrm>
          <a:prstGeom prst="rect">
            <a:avLst/>
          </a:prstGeom>
        </p:spPr>
      </p:pic>
    </p:spTree>
    <p:extLst>
      <p:ext uri="{BB962C8B-B14F-4D97-AF65-F5344CB8AC3E}">
        <p14:creationId xmlns:p14="http://schemas.microsoft.com/office/powerpoint/2010/main" val="1338508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Working with </a:t>
            </a:r>
            <a:r>
              <a:rPr lang="en-US" dirty="0" err="1" smtClean="0"/>
              <a:t>registeries</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19919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60717" y="86264"/>
            <a:ext cx="10843404" cy="6590581"/>
          </a:xfrm>
        </p:spPr>
        <p:txBody>
          <a:bodyPr>
            <a:normAutofit lnSpcReduction="10000"/>
          </a:bodyPr>
          <a:lstStyle/>
          <a:p>
            <a:r>
              <a:rPr lang="en-US" dirty="0">
                <a:latin typeface="Arial" panose="020B0604020202020204" pitchFamily="34" charset="0"/>
                <a:cs typeface="Arial" panose="020B0604020202020204" pitchFamily="34" charset="0"/>
              </a:rPr>
              <a:t>In order to upload our </a:t>
            </a:r>
            <a:r>
              <a:rPr lang="en-US" dirty="0" err="1">
                <a:latin typeface="Arial" panose="020B0604020202020204" pitchFamily="34" charset="0"/>
                <a:cs typeface="Arial" panose="020B0604020202020204" pitchFamily="34" charset="0"/>
              </a:rPr>
              <a:t>cowsay</a:t>
            </a:r>
            <a:r>
              <a:rPr lang="en-US" dirty="0">
                <a:latin typeface="Arial" panose="020B0604020202020204" pitchFamily="34" charset="0"/>
                <a:cs typeface="Arial" panose="020B0604020202020204" pitchFamily="34" charset="0"/>
              </a:rPr>
              <a:t> image, you will need to sign up for an account with the Docker Hub (either online or using the </a:t>
            </a:r>
            <a:r>
              <a:rPr lang="en-US" dirty="0" err="1">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login command). After you have done this, all we need to do is tag the image into an appropriately named repository and use the </a:t>
            </a:r>
            <a:r>
              <a:rPr lang="en-US" dirty="0" err="1">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push command to upload it to the Docker </a:t>
            </a:r>
            <a:r>
              <a:rPr lang="en-US" dirty="0" smtClean="0">
                <a:latin typeface="Arial" panose="020B0604020202020204" pitchFamily="34" charset="0"/>
                <a:cs typeface="Arial" panose="020B0604020202020204" pitchFamily="34" charset="0"/>
              </a:rPr>
              <a:t>Hub. </a:t>
            </a:r>
          </a:p>
          <a:p>
            <a:r>
              <a:rPr lang="en-US" dirty="0">
                <a:latin typeface="Arial" panose="020B0604020202020204" pitchFamily="34" charset="0"/>
                <a:cs typeface="Arial" panose="020B0604020202020204" pitchFamily="34" charset="0"/>
              </a:rPr>
              <a:t>F</a:t>
            </a:r>
            <a:r>
              <a:rPr lang="en-US" dirty="0" smtClean="0">
                <a:latin typeface="Arial" panose="020B0604020202020204" pitchFamily="34" charset="0"/>
                <a:cs typeface="Arial" panose="020B0604020202020204" pitchFamily="34" charset="0"/>
              </a:rPr>
              <a:t>irst</a:t>
            </a:r>
            <a:r>
              <a:rPr lang="en-US" dirty="0">
                <a:latin typeface="Arial" panose="020B0604020202020204" pitchFamily="34" charset="0"/>
                <a:cs typeface="Arial" panose="020B0604020202020204" pitchFamily="34" charset="0"/>
              </a:rPr>
              <a:t>, let’s add a MAINTAINER instruction to the </a:t>
            </a:r>
            <a:r>
              <a:rPr lang="en-US" dirty="0" err="1">
                <a:latin typeface="Arial" panose="020B0604020202020204" pitchFamily="34" charset="0"/>
                <a:cs typeface="Arial" panose="020B0604020202020204" pitchFamily="34" charset="0"/>
              </a:rPr>
              <a:t>Dockerfile</a:t>
            </a:r>
            <a:r>
              <a:rPr lang="en-US" dirty="0">
                <a:latin typeface="Arial" panose="020B0604020202020204" pitchFamily="34" charset="0"/>
                <a:cs typeface="Arial" panose="020B0604020202020204" pitchFamily="34" charset="0"/>
              </a:rPr>
              <a:t>, which simply sets the author contact information for the image</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Now let’s rebuild the image and upload it to the Docker </a:t>
            </a:r>
            <a:r>
              <a:rPr lang="en-US" dirty="0" smtClean="0">
                <a:latin typeface="Arial" panose="020B0604020202020204" pitchFamily="34" charset="0"/>
                <a:cs typeface="Arial" panose="020B0604020202020204" pitchFamily="34" charset="0"/>
              </a:rPr>
              <a:t>Hub.</a:t>
            </a:r>
          </a:p>
          <a:p>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will need to use a repository name that starts with your username on the Docker Hub (in </a:t>
            </a:r>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case, </a:t>
            </a:r>
            <a:r>
              <a:rPr lang="en-US" i="1" dirty="0" err="1">
                <a:latin typeface="Arial" panose="020B0604020202020204" pitchFamily="34" charset="0"/>
                <a:cs typeface="Arial" panose="020B0604020202020204" pitchFamily="34" charset="0"/>
              </a:rPr>
              <a:t>amouat</a:t>
            </a:r>
            <a:r>
              <a:rPr lang="en-US" dirty="0">
                <a:latin typeface="Arial" panose="020B0604020202020204" pitchFamily="34" charset="0"/>
                <a:cs typeface="Arial" panose="020B0604020202020204" pitchFamily="34" charset="0"/>
              </a:rPr>
              <a:t>), followed by / and whatever name you want to give the image. For example</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a:t>
            </a:r>
            <a:r>
              <a:rPr lang="en-US" dirty="0" smtClean="0">
                <a:latin typeface="Arial" panose="020B0604020202020204" pitchFamily="34" charset="0"/>
                <a:cs typeface="Arial" panose="020B0604020202020204" pitchFamily="34" charset="0"/>
              </a:rPr>
              <a:t>we didn’t </a:t>
            </a:r>
            <a:r>
              <a:rPr lang="en-US" dirty="0">
                <a:latin typeface="Arial" panose="020B0604020202020204" pitchFamily="34" charset="0"/>
                <a:cs typeface="Arial" panose="020B0604020202020204" pitchFamily="34" charset="0"/>
              </a:rPr>
              <a:t>specify a tag after the repository name, it was automatically assigned the latest tag. To specify a tag, just add it after the repository name with a colon (e.g., </a:t>
            </a:r>
            <a:r>
              <a:rPr lang="en-US" dirty="0" err="1">
                <a:solidFill>
                  <a:srgbClr val="FFFF00"/>
                </a:solidFill>
                <a:latin typeface="Arial" panose="020B0604020202020204" pitchFamily="34" charset="0"/>
                <a:cs typeface="Arial" panose="020B0604020202020204" pitchFamily="34" charset="0"/>
              </a:rPr>
              <a:t>docker</a:t>
            </a:r>
            <a:r>
              <a:rPr lang="en-US" dirty="0">
                <a:solidFill>
                  <a:srgbClr val="FFFF00"/>
                </a:solidFill>
                <a:latin typeface="Arial" panose="020B0604020202020204" pitchFamily="34" charset="0"/>
                <a:cs typeface="Arial" panose="020B0604020202020204" pitchFamily="34" charset="0"/>
              </a:rPr>
              <a:t> build -t </a:t>
            </a:r>
            <a:r>
              <a:rPr lang="en-US" dirty="0" err="1" smtClean="0">
                <a:solidFill>
                  <a:srgbClr val="FFFF00"/>
                </a:solidFill>
                <a:latin typeface="Arial" panose="020B0604020202020204" pitchFamily="34" charset="0"/>
                <a:cs typeface="Arial" panose="020B0604020202020204" pitchFamily="34" charset="0"/>
              </a:rPr>
              <a:t>amouat</a:t>
            </a:r>
            <a:r>
              <a:rPr lang="en-US" dirty="0" smtClean="0">
                <a:solidFill>
                  <a:srgbClr val="FFFF00"/>
                </a:solidFill>
                <a:latin typeface="Arial" panose="020B0604020202020204" pitchFamily="34" charset="0"/>
                <a:cs typeface="Arial" panose="020B0604020202020204" pitchFamily="34" charset="0"/>
              </a:rPr>
              <a:t>/</a:t>
            </a:r>
            <a:r>
              <a:rPr lang="en-US" dirty="0" err="1" smtClean="0">
                <a:solidFill>
                  <a:srgbClr val="FFFF00"/>
                </a:solidFill>
                <a:latin typeface="Arial" panose="020B0604020202020204" pitchFamily="34" charset="0"/>
                <a:cs typeface="Arial" panose="020B0604020202020204" pitchFamily="34" charset="0"/>
              </a:rPr>
              <a:t>cowsay:stable</a:t>
            </a:r>
            <a:r>
              <a:rPr lang="en-US" dirty="0" smtClean="0">
                <a:solidFill>
                  <a:srgbClr val="FFFF00"/>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Once </a:t>
            </a:r>
            <a:r>
              <a:rPr lang="en-US" dirty="0">
                <a:latin typeface="Arial" panose="020B0604020202020204" pitchFamily="34" charset="0"/>
                <a:cs typeface="Arial" panose="020B0604020202020204" pitchFamily="34" charset="0"/>
              </a:rPr>
              <a:t>the upload has completed, the world can download your image via the </a:t>
            </a:r>
            <a:r>
              <a:rPr lang="en-US" dirty="0" err="1">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pull command (e.g., </a:t>
            </a:r>
            <a:r>
              <a:rPr lang="en-US" dirty="0" err="1">
                <a:solidFill>
                  <a:srgbClr val="FFFF00"/>
                </a:solidFill>
                <a:latin typeface="Arial" panose="020B0604020202020204" pitchFamily="34" charset="0"/>
                <a:cs typeface="Arial" panose="020B0604020202020204" pitchFamily="34" charset="0"/>
              </a:rPr>
              <a:t>docker</a:t>
            </a:r>
            <a:r>
              <a:rPr lang="en-US" dirty="0">
                <a:solidFill>
                  <a:srgbClr val="FFFF00"/>
                </a:solidFill>
                <a:latin typeface="Arial" panose="020B0604020202020204" pitchFamily="34" charset="0"/>
                <a:cs typeface="Arial" panose="020B0604020202020204" pitchFamily="34" charset="0"/>
              </a:rPr>
              <a:t> pull </a:t>
            </a:r>
            <a:r>
              <a:rPr lang="en-US" dirty="0" err="1">
                <a:solidFill>
                  <a:srgbClr val="FFFF00"/>
                </a:solidFill>
                <a:latin typeface="Arial" panose="020B0604020202020204" pitchFamily="34" charset="0"/>
                <a:cs typeface="Arial" panose="020B0604020202020204" pitchFamily="34" charset="0"/>
              </a:rPr>
              <a:t>amouat</a:t>
            </a:r>
            <a:r>
              <a:rPr lang="en-US" dirty="0">
                <a:solidFill>
                  <a:srgbClr val="FFFF00"/>
                </a:solidFill>
                <a:latin typeface="Arial" panose="020B0604020202020204" pitchFamily="34" charset="0"/>
                <a:cs typeface="Arial" panose="020B0604020202020204" pitchFamily="34" charset="0"/>
              </a:rPr>
              <a:t>/</a:t>
            </a:r>
            <a:r>
              <a:rPr lang="en-US" dirty="0" err="1">
                <a:solidFill>
                  <a:srgbClr val="FFFF00"/>
                </a:solidFill>
                <a:latin typeface="Arial" panose="020B0604020202020204" pitchFamily="34" charset="0"/>
                <a:cs typeface="Arial" panose="020B0604020202020204" pitchFamily="34" charset="0"/>
              </a:rPr>
              <a:t>cowsay</a:t>
            </a:r>
            <a:r>
              <a:rPr lang="en-US" dirty="0">
                <a:latin typeface="Arial" panose="020B0604020202020204" pitchFamily="34" charset="0"/>
                <a:cs typeface="Arial" panose="020B0604020202020204" pitchFamily="34"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49" y="1969141"/>
            <a:ext cx="3901778" cy="12116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49" y="4484267"/>
            <a:ext cx="2309060" cy="510584"/>
          </a:xfrm>
          <a:prstGeom prst="rect">
            <a:avLst/>
          </a:prstGeom>
        </p:spPr>
      </p:pic>
    </p:spTree>
    <p:extLst>
      <p:ext uri="{BB962C8B-B14F-4D97-AF65-F5344CB8AC3E}">
        <p14:creationId xmlns:p14="http://schemas.microsoft.com/office/powerpoint/2010/main" val="1503186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97" y="1293962"/>
            <a:ext cx="8378350" cy="5020573"/>
          </a:xfrm>
        </p:spPr>
      </p:pic>
    </p:spTree>
    <p:extLst>
      <p:ext uri="{BB962C8B-B14F-4D97-AF65-F5344CB8AC3E}">
        <p14:creationId xmlns:p14="http://schemas.microsoft.com/office/powerpoint/2010/main" val="32147615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30" y="452718"/>
            <a:ext cx="9257204" cy="944761"/>
          </a:xfrm>
        </p:spPr>
        <p:txBody>
          <a:bodyPr/>
          <a:lstStyle/>
          <a:p>
            <a:r>
              <a:rPr lang="en-US" dirty="0" smtClean="0"/>
              <a:t>Image Namespaces</a:t>
            </a:r>
            <a:endParaRPr lang="en-US" dirty="0"/>
          </a:p>
        </p:txBody>
      </p:sp>
      <p:sp>
        <p:nvSpPr>
          <p:cNvPr id="3" name="Content Placeholder 2"/>
          <p:cNvSpPr>
            <a:spLocks noGrp="1"/>
          </p:cNvSpPr>
          <p:nvPr>
            <p:ph idx="1"/>
          </p:nvPr>
        </p:nvSpPr>
        <p:spPr>
          <a:xfrm>
            <a:off x="646112" y="1311216"/>
            <a:ext cx="9404722" cy="4937184"/>
          </a:xfrm>
        </p:spPr>
        <p:txBody>
          <a:bodyPr/>
          <a:lstStyle/>
          <a:p>
            <a:r>
              <a:rPr lang="en-US" dirty="0">
                <a:latin typeface="Arial" panose="020B0604020202020204" pitchFamily="34" charset="0"/>
                <a:cs typeface="Arial" panose="020B0604020202020204" pitchFamily="34" charset="0"/>
              </a:rPr>
              <a:t>Names prefixed with a string and /, such as </a:t>
            </a:r>
            <a:r>
              <a:rPr lang="en-US" dirty="0" err="1">
                <a:latin typeface="Arial" panose="020B0604020202020204" pitchFamily="34" charset="0"/>
                <a:cs typeface="Arial" panose="020B0604020202020204" pitchFamily="34" charset="0"/>
              </a:rPr>
              <a:t>amouat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revealjs</a:t>
            </a:r>
            <a:r>
              <a:rPr lang="en-US" dirty="0">
                <a:latin typeface="Arial" panose="020B0604020202020204" pitchFamily="34" charset="0"/>
                <a:cs typeface="Arial" panose="020B0604020202020204" pitchFamily="34" charset="0"/>
              </a:rPr>
              <a:t>, belong to the “user” namespace. These are images on the Docker Hub that have been uploaded by a given user. For example, </a:t>
            </a:r>
            <a:r>
              <a:rPr lang="en-US" dirty="0" err="1">
                <a:latin typeface="Arial" panose="020B0604020202020204" pitchFamily="34" charset="0"/>
                <a:cs typeface="Arial" panose="020B0604020202020204" pitchFamily="34" charset="0"/>
              </a:rPr>
              <a:t>amouat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revealjs</a:t>
            </a:r>
            <a:r>
              <a:rPr lang="en-US" dirty="0">
                <a:latin typeface="Arial" panose="020B0604020202020204" pitchFamily="34" charset="0"/>
                <a:cs typeface="Arial" panose="020B0604020202020204" pitchFamily="34" charset="0"/>
              </a:rPr>
              <a:t> is the </a:t>
            </a:r>
            <a:r>
              <a:rPr lang="en-US" dirty="0" err="1">
                <a:latin typeface="Arial" panose="020B0604020202020204" pitchFamily="34" charset="0"/>
                <a:cs typeface="Arial" panose="020B0604020202020204" pitchFamily="34" charset="0"/>
              </a:rPr>
              <a:t>revealjs</a:t>
            </a:r>
            <a:r>
              <a:rPr lang="en-US" dirty="0">
                <a:latin typeface="Arial" panose="020B0604020202020204" pitchFamily="34" charset="0"/>
                <a:cs typeface="Arial" panose="020B0604020202020204" pitchFamily="34" charset="0"/>
              </a:rPr>
              <a:t> image uploaded by the user </a:t>
            </a:r>
            <a:r>
              <a:rPr lang="en-US" dirty="0" err="1" smtClean="0">
                <a:latin typeface="Arial" panose="020B0604020202020204" pitchFamily="34" charset="0"/>
                <a:cs typeface="Arial" panose="020B0604020202020204" pitchFamily="34" charset="0"/>
              </a:rPr>
              <a:t>amouat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Names </a:t>
            </a:r>
            <a:r>
              <a:rPr lang="en-US" dirty="0">
                <a:latin typeface="Arial" panose="020B0604020202020204" pitchFamily="34" charset="0"/>
                <a:cs typeface="Arial" panose="020B0604020202020204" pitchFamily="34" charset="0"/>
              </a:rPr>
              <a:t>such as </a:t>
            </a:r>
            <a:r>
              <a:rPr lang="en-US" dirty="0" err="1">
                <a:latin typeface="Arial" panose="020B0604020202020204" pitchFamily="34" charset="0"/>
                <a:cs typeface="Arial" panose="020B0604020202020204" pitchFamily="34" charset="0"/>
              </a:rPr>
              <a:t>debian</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ubuntu</a:t>
            </a:r>
            <a:r>
              <a:rPr lang="en-US" dirty="0">
                <a:latin typeface="Arial" panose="020B0604020202020204" pitchFamily="34" charset="0"/>
                <a:cs typeface="Arial" panose="020B0604020202020204" pitchFamily="34" charset="0"/>
              </a:rPr>
              <a:t>, with no prefixes or /s, belong to “root” name‐ space, which is controlled by Docker Inc. and reserved for the official images for common software and distributions available from the Docker Hub. </a:t>
            </a:r>
            <a:r>
              <a:rPr lang="en-US" dirty="0" smtClean="0">
                <a:latin typeface="Arial" panose="020B0604020202020204" pitchFamily="34" charset="0"/>
                <a:cs typeface="Arial" panose="020B0604020202020204" pitchFamily="34" charset="0"/>
              </a:rPr>
              <a:t>There </a:t>
            </a:r>
            <a:r>
              <a:rPr lang="en-US" dirty="0">
                <a:latin typeface="Arial" panose="020B0604020202020204" pitchFamily="34" charset="0"/>
                <a:cs typeface="Arial" panose="020B0604020202020204" pitchFamily="34" charset="0"/>
              </a:rPr>
              <a:t>are official images for most common software packages, which should be your first port of call when looking for an image to </a:t>
            </a:r>
            <a:r>
              <a:rPr lang="en-US" dirty="0" smtClean="0">
                <a:latin typeface="Arial" panose="020B0604020202020204" pitchFamily="34" charset="0"/>
                <a:cs typeface="Arial" panose="020B0604020202020204" pitchFamily="34" charset="0"/>
              </a:rPr>
              <a:t>use.</a:t>
            </a:r>
          </a:p>
          <a:p>
            <a:r>
              <a:rPr lang="en-US" dirty="0">
                <a:latin typeface="Arial" panose="020B0604020202020204" pitchFamily="34" charset="0"/>
                <a:cs typeface="Arial" panose="020B0604020202020204" pitchFamily="34" charset="0"/>
              </a:rPr>
              <a:t>Names prefixed with a hostname or IP are images hosted on third-party </a:t>
            </a:r>
            <a:r>
              <a:rPr lang="en-US" dirty="0" err="1">
                <a:latin typeface="Arial" panose="020B0604020202020204" pitchFamily="34" charset="0"/>
                <a:cs typeface="Arial" panose="020B0604020202020204" pitchFamily="34" charset="0"/>
              </a:rPr>
              <a:t>regis</a:t>
            </a:r>
            <a:r>
              <a:rPr lang="en-US" dirty="0">
                <a:latin typeface="Arial" panose="020B0604020202020204" pitchFamily="34" charset="0"/>
                <a:cs typeface="Arial" panose="020B0604020202020204" pitchFamily="34" charset="0"/>
              </a:rPr>
              <a:t>‐ tries (not the Docker Hub). These include self-hosted registries for organizations, as well as competitors to the Hub, such as quay.io. For example, localhost: 5000/</a:t>
            </a:r>
            <a:r>
              <a:rPr lang="en-US" dirty="0" err="1">
                <a:latin typeface="Arial" panose="020B0604020202020204" pitchFamily="34" charset="0"/>
                <a:cs typeface="Arial" panose="020B0604020202020204" pitchFamily="34" charset="0"/>
              </a:rPr>
              <a:t>wordpress</a:t>
            </a:r>
            <a:r>
              <a:rPr lang="en-US" dirty="0">
                <a:latin typeface="Arial" panose="020B0604020202020204" pitchFamily="34" charset="0"/>
                <a:cs typeface="Arial" panose="020B0604020202020204" pitchFamily="34" charset="0"/>
              </a:rPr>
              <a:t> refers to an WordPress image hosted on a local </a:t>
            </a:r>
            <a:r>
              <a:rPr lang="en-US" dirty="0" smtClean="0">
                <a:latin typeface="Arial" panose="020B0604020202020204" pitchFamily="34" charset="0"/>
                <a:cs typeface="Arial" panose="020B0604020202020204" pitchFamily="34" charset="0"/>
              </a:rPr>
              <a:t>registry.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660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the official </a:t>
            </a:r>
            <a:r>
              <a:rPr lang="en-US" dirty="0" err="1" smtClean="0"/>
              <a:t>Redis</a:t>
            </a:r>
            <a:r>
              <a:rPr lang="en-US" dirty="0" smtClean="0"/>
              <a:t> image</a:t>
            </a:r>
            <a:endParaRPr lang="en-US" dirty="0"/>
          </a:p>
        </p:txBody>
      </p:sp>
    </p:spTree>
    <p:extLst>
      <p:ext uri="{BB962C8B-B14F-4D97-AF65-F5344CB8AC3E}">
        <p14:creationId xmlns:p14="http://schemas.microsoft.com/office/powerpoint/2010/main" val="1479613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6111" y="267420"/>
            <a:ext cx="9722840" cy="6383546"/>
          </a:xfrm>
        </p:spPr>
        <p:txBody>
          <a:bodyPr/>
          <a:lstStyle/>
          <a:p>
            <a:r>
              <a:rPr lang="en-US" dirty="0" smtClean="0">
                <a:latin typeface="Arial" panose="020B0604020202020204" pitchFamily="34" charset="0"/>
                <a:cs typeface="Arial" panose="020B0604020202020204" pitchFamily="34" charset="0"/>
              </a:rPr>
              <a:t>Start by getting the image:</a:t>
            </a:r>
          </a:p>
          <a:p>
            <a:endParaRPr lang="en-US" dirty="0"/>
          </a:p>
          <a:p>
            <a:endParaRPr lang="en-US" dirty="0" smtClean="0"/>
          </a:p>
          <a:p>
            <a:r>
              <a:rPr lang="en-US" dirty="0">
                <a:latin typeface="Arial" panose="020B0604020202020204" pitchFamily="34" charset="0"/>
                <a:cs typeface="Arial" panose="020B0604020202020204" pitchFamily="34" charset="0"/>
              </a:rPr>
              <a:t>Start up the </a:t>
            </a:r>
            <a:r>
              <a:rPr lang="en-US" dirty="0" err="1">
                <a:latin typeface="Arial" panose="020B0604020202020204" pitchFamily="34" charset="0"/>
                <a:cs typeface="Arial" panose="020B0604020202020204" pitchFamily="34" charset="0"/>
              </a:rPr>
              <a:t>Redis</a:t>
            </a:r>
            <a:r>
              <a:rPr lang="en-US" dirty="0">
                <a:latin typeface="Arial" panose="020B0604020202020204" pitchFamily="34" charset="0"/>
                <a:cs typeface="Arial" panose="020B0604020202020204" pitchFamily="34" charset="0"/>
              </a:rPr>
              <a:t> container, but this time use the -d argument</a:t>
            </a:r>
            <a:r>
              <a:rPr lang="en-US" dirty="0" smtClean="0">
                <a:latin typeface="Arial" panose="020B0604020202020204" pitchFamily="34" charset="0"/>
                <a:cs typeface="Arial" panose="020B0604020202020204" pitchFamily="34" charset="0"/>
              </a:rPr>
              <a:t>:</a:t>
            </a:r>
          </a:p>
          <a:p>
            <a:endParaRPr lang="en-US" dirty="0"/>
          </a:p>
          <a:p>
            <a:r>
              <a:rPr lang="en-US" dirty="0">
                <a:latin typeface="Arial" panose="020B0604020202020204" pitchFamily="34" charset="0"/>
                <a:cs typeface="Arial" panose="020B0604020202020204" pitchFamily="34" charset="0"/>
              </a:rPr>
              <a:t>The -d tells Docker to run the container in the background. Docker starts the con‐ </a:t>
            </a:r>
            <a:r>
              <a:rPr lang="en-US" dirty="0" err="1">
                <a:latin typeface="Arial" panose="020B0604020202020204" pitchFamily="34" charset="0"/>
                <a:cs typeface="Arial" panose="020B0604020202020204" pitchFamily="34" charset="0"/>
              </a:rPr>
              <a:t>tainer</a:t>
            </a:r>
            <a:r>
              <a:rPr lang="en-US" dirty="0">
                <a:latin typeface="Arial" panose="020B0604020202020204" pitchFamily="34" charset="0"/>
                <a:cs typeface="Arial" panose="020B0604020202020204" pitchFamily="34" charset="0"/>
              </a:rPr>
              <a:t> as normal, but rather than printing the output from the container, it returns the containers ID and exits. The container is still running in the background, and you can use the </a:t>
            </a:r>
            <a:r>
              <a:rPr lang="en-US" dirty="0" err="1">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logs command to see any output from the </a:t>
            </a:r>
            <a:r>
              <a:rPr lang="en-US" dirty="0" smtClean="0">
                <a:latin typeface="Arial" panose="020B0604020202020204" pitchFamily="34" charset="0"/>
                <a:cs typeface="Arial" panose="020B0604020202020204" pitchFamily="34" charset="0"/>
              </a:rPr>
              <a:t>container.</a:t>
            </a:r>
          </a:p>
          <a:p>
            <a:r>
              <a:rPr lang="en-US" dirty="0" smtClean="0">
                <a:latin typeface="Arial" panose="020B0604020202020204" pitchFamily="34" charset="0"/>
                <a:cs typeface="Arial" panose="020B0604020202020204" pitchFamily="34" charset="0"/>
              </a:rPr>
              <a:t>Linking two containers:</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We launched </a:t>
            </a:r>
            <a:r>
              <a:rPr lang="en-US" dirty="0">
                <a:latin typeface="Arial" panose="020B0604020202020204" pitchFamily="34" charset="0"/>
                <a:cs typeface="Arial" panose="020B0604020202020204" pitchFamily="34" charset="0"/>
              </a:rPr>
              <a:t>a new container to run </a:t>
            </a:r>
            <a:r>
              <a:rPr lang="en-US" dirty="0" err="1">
                <a:latin typeface="Arial" panose="020B0604020202020204" pitchFamily="34" charset="0"/>
                <a:cs typeface="Arial" panose="020B0604020202020204" pitchFamily="34" charset="0"/>
              </a:rPr>
              <a:t>redis</a:t>
            </a:r>
            <a:r>
              <a:rPr lang="en-US" dirty="0">
                <a:latin typeface="Arial" panose="020B0604020202020204" pitchFamily="34" charset="0"/>
                <a:cs typeface="Arial" panose="020B0604020202020204" pitchFamily="34" charset="0"/>
              </a:rPr>
              <a:t>-cli </a:t>
            </a:r>
            <a:r>
              <a:rPr lang="en-US" dirty="0" smtClean="0">
                <a:latin typeface="Arial" panose="020B0604020202020204" pitchFamily="34" charset="0"/>
                <a:cs typeface="Arial" panose="020B0604020202020204" pitchFamily="34" charset="0"/>
              </a:rPr>
              <a:t>in it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linked </a:t>
            </a:r>
            <a:r>
              <a:rPr lang="en-US" dirty="0">
                <a:latin typeface="Arial" panose="020B0604020202020204" pitchFamily="34" charset="0"/>
                <a:cs typeface="Arial" panose="020B0604020202020204" pitchFamily="34" charset="0"/>
              </a:rPr>
              <a:t>the </a:t>
            </a:r>
            <a:r>
              <a:rPr lang="en-US" dirty="0" smtClean="0">
                <a:latin typeface="Arial" panose="020B0604020202020204" pitchFamily="34" charset="0"/>
                <a:cs typeface="Arial" panose="020B0604020202020204" pitchFamily="34" charset="0"/>
              </a:rPr>
              <a:t>two containers.</a:t>
            </a:r>
          </a:p>
          <a:p>
            <a:endParaRPr lang="en-US" dirty="0" smtClean="0">
              <a:latin typeface="Arial" panose="020B0604020202020204" pitchFamily="34" charset="0"/>
              <a:cs typeface="Arial" panose="020B0604020202020204" pitchFamily="34"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720" y="670461"/>
            <a:ext cx="3293293" cy="8132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20" y="1992683"/>
            <a:ext cx="4404742" cy="4572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720" y="4175186"/>
            <a:ext cx="4016088" cy="1798476"/>
          </a:xfrm>
          <a:prstGeom prst="rect">
            <a:avLst/>
          </a:prstGeom>
        </p:spPr>
      </p:pic>
    </p:spTree>
    <p:extLst>
      <p:ext uri="{BB962C8B-B14F-4D97-AF65-F5344CB8AC3E}">
        <p14:creationId xmlns:p14="http://schemas.microsoft.com/office/powerpoint/2010/main" val="3598654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8661791" cy="729101"/>
          </a:xfrm>
        </p:spPr>
        <p:txBody>
          <a:bodyPr/>
          <a:lstStyle/>
          <a:p>
            <a:r>
              <a:rPr lang="en-US" sz="4000" dirty="0" smtClean="0"/>
              <a:t>Persistence (Backing Up) of data</a:t>
            </a:r>
            <a:endParaRPr lang="en-US" sz="4000" dirty="0"/>
          </a:p>
        </p:txBody>
      </p:sp>
      <p:sp>
        <p:nvSpPr>
          <p:cNvPr id="3" name="Content Placeholder 2"/>
          <p:cNvSpPr>
            <a:spLocks noGrp="1"/>
          </p:cNvSpPr>
          <p:nvPr>
            <p:ph idx="1"/>
          </p:nvPr>
        </p:nvSpPr>
        <p:spPr>
          <a:xfrm>
            <a:off x="646112" y="1216157"/>
            <a:ext cx="10318062" cy="5469315"/>
          </a:xfrm>
        </p:spPr>
        <p:txBody>
          <a:bodyPr/>
          <a:lstStyle/>
          <a:p>
            <a:r>
              <a:rPr lang="en-US" dirty="0">
                <a:latin typeface="Arial" panose="020B0604020202020204" pitchFamily="34" charset="0"/>
                <a:cs typeface="Arial" panose="020B0604020202020204" pitchFamily="34" charset="0"/>
              </a:rPr>
              <a:t>Docker provides this through the concept of volumes.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Volumes </a:t>
            </a:r>
            <a:r>
              <a:rPr lang="en-US" dirty="0">
                <a:latin typeface="Arial" panose="020B0604020202020204" pitchFamily="34" charset="0"/>
                <a:cs typeface="Arial" panose="020B0604020202020204" pitchFamily="34" charset="0"/>
              </a:rPr>
              <a:t>are files or directories that are directly mounted on the host and not part of the normal union file system. This means they can be shared with other containers and all changes will be made directly to the host </a:t>
            </a:r>
            <a:r>
              <a:rPr lang="en-US" dirty="0" smtClean="0">
                <a:latin typeface="Arial" panose="020B0604020202020204" pitchFamily="34" charset="0"/>
                <a:cs typeface="Arial" panose="020B0604020202020204" pitchFamily="34" charset="0"/>
              </a:rPr>
              <a:t>filesystem.</a:t>
            </a:r>
          </a:p>
          <a:p>
            <a:r>
              <a:rPr lang="en-US" dirty="0" smtClean="0">
                <a:latin typeface="Arial" panose="020B0604020202020204" pitchFamily="34" charset="0"/>
                <a:cs typeface="Arial" panose="020B0604020202020204" pitchFamily="34" charset="0"/>
              </a:rPr>
              <a:t>There </a:t>
            </a:r>
            <a:r>
              <a:rPr lang="en-US" dirty="0">
                <a:latin typeface="Arial" panose="020B0604020202020204" pitchFamily="34" charset="0"/>
                <a:cs typeface="Arial" panose="020B0604020202020204" pitchFamily="34" charset="0"/>
              </a:rPr>
              <a:t>are two ways of declaring a directory as a </a:t>
            </a:r>
            <a:r>
              <a:rPr lang="en-US" dirty="0" smtClean="0">
                <a:latin typeface="Arial" panose="020B0604020202020204" pitchFamily="34" charset="0"/>
                <a:cs typeface="Arial" panose="020B0604020202020204" pitchFamily="34" charset="0"/>
              </a:rPr>
              <a:t>volume:</a:t>
            </a:r>
          </a:p>
          <a:p>
            <a:pPr marL="457200" indent="-457200">
              <a:buFont typeface="+mj-lt"/>
              <a:buAutoNum type="arabicPeriod"/>
            </a:pPr>
            <a:r>
              <a:rPr lang="en-US" dirty="0" smtClean="0">
                <a:latin typeface="Arial" panose="020B0604020202020204" pitchFamily="34" charset="0"/>
                <a:cs typeface="Arial" panose="020B0604020202020204" pitchFamily="34" charset="0"/>
              </a:rPr>
              <a:t>Using </a:t>
            </a:r>
            <a:r>
              <a:rPr lang="en-US" dirty="0">
                <a:latin typeface="Arial" panose="020B0604020202020204" pitchFamily="34" charset="0"/>
                <a:cs typeface="Arial" panose="020B0604020202020204" pitchFamily="34" charset="0"/>
              </a:rPr>
              <a:t>the </a:t>
            </a:r>
            <a:r>
              <a:rPr lang="en-US" dirty="0">
                <a:solidFill>
                  <a:srgbClr val="FFFF00"/>
                </a:solidFill>
                <a:latin typeface="Arial" panose="020B0604020202020204" pitchFamily="34" charset="0"/>
                <a:cs typeface="Arial" panose="020B0604020202020204" pitchFamily="34" charset="0"/>
              </a:rPr>
              <a:t>VOLUME</a:t>
            </a:r>
            <a:r>
              <a:rPr lang="en-US" dirty="0">
                <a:latin typeface="Arial" panose="020B0604020202020204" pitchFamily="34" charset="0"/>
                <a:cs typeface="Arial" panose="020B0604020202020204" pitchFamily="34" charset="0"/>
              </a:rPr>
              <a:t> instruction inside a </a:t>
            </a:r>
            <a:r>
              <a:rPr lang="en-US" dirty="0" err="1" smtClean="0">
                <a:latin typeface="Arial" panose="020B0604020202020204" pitchFamily="34" charset="0"/>
                <a:cs typeface="Arial" panose="020B0604020202020204" pitchFamily="34" charset="0"/>
              </a:rPr>
              <a:t>Dockerfile</a:t>
            </a:r>
            <a:r>
              <a:rPr lang="en-US" dirty="0" smtClean="0">
                <a:latin typeface="Arial" panose="020B0604020202020204" pitchFamily="34" charset="0"/>
                <a:cs typeface="Arial" panose="020B0604020202020204" pitchFamily="34" charset="0"/>
              </a:rPr>
              <a:t>:</a:t>
            </a:r>
          </a:p>
          <a:p>
            <a:pPr marL="457200" indent="-457200">
              <a:buFont typeface="+mj-lt"/>
              <a:buAutoNum type="arabicPeriod"/>
            </a:pPr>
            <a:endParaRPr lang="en-US" dirty="0" smtClean="0">
              <a:latin typeface="Arial" panose="020B0604020202020204" pitchFamily="34" charset="0"/>
              <a:cs typeface="Arial" panose="020B0604020202020204" pitchFamily="34" charset="0"/>
            </a:endParaRPr>
          </a:p>
          <a:p>
            <a:pPr marL="457200" indent="-457200">
              <a:buFont typeface="+mj-lt"/>
              <a:buAutoNum type="arabicPeriod"/>
            </a:pPr>
            <a:r>
              <a:rPr lang="en-US" dirty="0" smtClean="0">
                <a:latin typeface="Arial" panose="020B0604020202020204" pitchFamily="34" charset="0"/>
                <a:cs typeface="Arial" panose="020B0604020202020204" pitchFamily="34" charset="0"/>
              </a:rPr>
              <a:t>Specifying </a:t>
            </a:r>
            <a:r>
              <a:rPr lang="en-US" dirty="0">
                <a:latin typeface="Arial" panose="020B0604020202020204" pitchFamily="34" charset="0"/>
                <a:cs typeface="Arial" panose="020B0604020202020204" pitchFamily="34" charset="0"/>
              </a:rPr>
              <a:t>the </a:t>
            </a:r>
            <a:r>
              <a:rPr lang="en-US" dirty="0">
                <a:solidFill>
                  <a:srgbClr val="FFFF00"/>
                </a:solidFill>
                <a:latin typeface="Arial" panose="020B0604020202020204" pitchFamily="34" charset="0"/>
                <a:cs typeface="Arial" panose="020B0604020202020204" pitchFamily="34" charset="0"/>
              </a:rPr>
              <a:t>-v</a:t>
            </a:r>
            <a:r>
              <a:rPr lang="en-US" dirty="0">
                <a:latin typeface="Arial" panose="020B0604020202020204" pitchFamily="34" charset="0"/>
                <a:cs typeface="Arial" panose="020B0604020202020204" pitchFamily="34" charset="0"/>
              </a:rPr>
              <a:t> flag to </a:t>
            </a:r>
            <a:r>
              <a:rPr lang="en-US" dirty="0" err="1">
                <a:solidFill>
                  <a:srgbClr val="FFFF00"/>
                </a:solidFill>
                <a:latin typeface="Arial" panose="020B0604020202020204" pitchFamily="34" charset="0"/>
                <a:cs typeface="Arial" panose="020B0604020202020204" pitchFamily="34" charset="0"/>
              </a:rPr>
              <a:t>docker</a:t>
            </a:r>
            <a:r>
              <a:rPr lang="en-US" dirty="0">
                <a:solidFill>
                  <a:srgbClr val="FFFF00"/>
                </a:solidFill>
                <a:latin typeface="Arial" panose="020B0604020202020204" pitchFamily="34" charset="0"/>
                <a:cs typeface="Arial" panose="020B0604020202020204" pitchFamily="34" charset="0"/>
              </a:rPr>
              <a:t> run</a:t>
            </a:r>
            <a:r>
              <a:rPr lang="en-US" dirty="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Both the following </a:t>
            </a:r>
            <a:r>
              <a:rPr lang="en-US" dirty="0" err="1">
                <a:latin typeface="Arial" panose="020B0604020202020204" pitchFamily="34" charset="0"/>
                <a:cs typeface="Arial" panose="020B0604020202020204" pitchFamily="34" charset="0"/>
              </a:rPr>
              <a:t>Dockerfile</a:t>
            </a:r>
            <a:r>
              <a:rPr lang="en-US" dirty="0">
                <a:latin typeface="Arial" panose="020B0604020202020204" pitchFamily="34" charset="0"/>
                <a:cs typeface="Arial" panose="020B0604020202020204" pitchFamily="34" charset="0"/>
              </a:rPr>
              <a:t> instruction and </a:t>
            </a:r>
            <a:r>
              <a:rPr lang="en-US" dirty="0" err="1">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run command have the effect of creating a volume as /data inside a </a:t>
            </a:r>
            <a:r>
              <a:rPr lang="en-US" dirty="0" smtClean="0">
                <a:latin typeface="Arial" panose="020B0604020202020204" pitchFamily="34" charset="0"/>
                <a:cs typeface="Arial" panose="020B0604020202020204" pitchFamily="34" charset="0"/>
              </a:rPr>
              <a:t>container.</a:t>
            </a:r>
          </a:p>
          <a:p>
            <a:r>
              <a:rPr lang="en-US" dirty="0">
                <a:latin typeface="Arial" panose="020B0604020202020204" pitchFamily="34" charset="0"/>
                <a:cs typeface="Arial" panose="020B0604020202020204" pitchFamily="34" charset="0"/>
              </a:rPr>
              <a:t>By default, the directory or file will be mounted on the host inside your Docker installation directory (normally </a:t>
            </a:r>
            <a:r>
              <a:rPr lang="en-US" dirty="0">
                <a:solidFill>
                  <a:srgbClr val="FFFF00"/>
                </a:solidFill>
                <a:latin typeface="Arial" panose="020B0604020202020204" pitchFamily="34" charset="0"/>
                <a:cs typeface="Arial" panose="020B0604020202020204" pitchFamily="34" charset="0"/>
              </a:rPr>
              <a:t>/</a:t>
            </a:r>
            <a:r>
              <a:rPr lang="en-US" dirty="0" err="1">
                <a:solidFill>
                  <a:srgbClr val="FFFF00"/>
                </a:solidFill>
                <a:latin typeface="Arial" panose="020B0604020202020204" pitchFamily="34" charset="0"/>
                <a:cs typeface="Arial" panose="020B0604020202020204" pitchFamily="34" charset="0"/>
              </a:rPr>
              <a:t>var</a:t>
            </a:r>
            <a:r>
              <a:rPr lang="en-US" dirty="0">
                <a:solidFill>
                  <a:srgbClr val="FFFF00"/>
                </a:solidFill>
                <a:latin typeface="Arial" panose="020B0604020202020204" pitchFamily="34" charset="0"/>
                <a:cs typeface="Arial" panose="020B0604020202020204" pitchFamily="34" charset="0"/>
              </a:rPr>
              <a:t>/lib/</a:t>
            </a:r>
            <a:r>
              <a:rPr lang="en-US" dirty="0" err="1">
                <a:solidFill>
                  <a:srgbClr val="FFFF00"/>
                </a:solidFill>
                <a:latin typeface="Arial" panose="020B0604020202020204" pitchFamily="34" charset="0"/>
                <a:cs typeface="Arial" panose="020B0604020202020204" pitchFamily="34" charset="0"/>
              </a:rPr>
              <a:t>docker</a:t>
            </a:r>
            <a:r>
              <a:rPr lang="en-US" dirty="0" smtClean="0">
                <a:solidFill>
                  <a:srgbClr val="FFFF00"/>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09" y="3586924"/>
            <a:ext cx="1624682" cy="4197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409" y="4451790"/>
            <a:ext cx="2636748" cy="335309"/>
          </a:xfrm>
          <a:prstGeom prst="rect">
            <a:avLst/>
          </a:prstGeom>
        </p:spPr>
      </p:pic>
    </p:spTree>
    <p:extLst>
      <p:ext uri="{BB962C8B-B14F-4D97-AF65-F5344CB8AC3E}">
        <p14:creationId xmlns:p14="http://schemas.microsoft.com/office/powerpoint/2010/main" val="35957830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8" y="879892"/>
            <a:ext cx="10731260" cy="6072996"/>
          </a:xfrm>
        </p:spPr>
        <p:txBody>
          <a:bodyPr/>
          <a:lstStyle/>
          <a:p>
            <a:r>
              <a:rPr lang="en-US" dirty="0"/>
              <a:t>It is possible to specify the host directory to use as the mount via the </a:t>
            </a:r>
            <a:r>
              <a:rPr lang="en-US" dirty="0" err="1"/>
              <a:t>docker</a:t>
            </a:r>
            <a:r>
              <a:rPr lang="en-US" dirty="0"/>
              <a:t> run command (e.g., </a:t>
            </a:r>
            <a:r>
              <a:rPr lang="en-US" dirty="0" err="1">
                <a:solidFill>
                  <a:srgbClr val="FFFF00"/>
                </a:solidFill>
              </a:rPr>
              <a:t>docker</a:t>
            </a:r>
            <a:r>
              <a:rPr lang="en-US" dirty="0">
                <a:solidFill>
                  <a:srgbClr val="FFFF00"/>
                </a:solidFill>
              </a:rPr>
              <a:t> run -d - v </a:t>
            </a:r>
            <a:r>
              <a:rPr lang="en-US" dirty="0">
                <a:solidFill>
                  <a:schemeClr val="accent2">
                    <a:lumMod val="40000"/>
                    <a:lumOff val="60000"/>
                  </a:schemeClr>
                </a:solidFill>
              </a:rPr>
              <a:t>/host/</a:t>
            </a:r>
            <a:r>
              <a:rPr lang="en-US" dirty="0" err="1">
                <a:solidFill>
                  <a:schemeClr val="accent2">
                    <a:lumMod val="40000"/>
                    <a:lumOff val="60000"/>
                  </a:schemeClr>
                </a:solidFill>
              </a:rPr>
              <a:t>dir</a:t>
            </a:r>
            <a:r>
              <a:rPr lang="en-US" dirty="0">
                <a:solidFill>
                  <a:srgbClr val="FFFF00"/>
                </a:solidFill>
              </a:rPr>
              <a:t>:</a:t>
            </a:r>
            <a:r>
              <a:rPr lang="en-US" dirty="0">
                <a:solidFill>
                  <a:schemeClr val="bg2">
                    <a:lumMod val="60000"/>
                    <a:lumOff val="40000"/>
                  </a:schemeClr>
                </a:solidFill>
              </a:rPr>
              <a:t>/</a:t>
            </a:r>
            <a:r>
              <a:rPr lang="en-US" dirty="0" smtClean="0">
                <a:solidFill>
                  <a:schemeClr val="bg2">
                    <a:lumMod val="60000"/>
                    <a:lumOff val="40000"/>
                  </a:schemeClr>
                </a:solidFill>
              </a:rPr>
              <a:t>container/</a:t>
            </a:r>
            <a:r>
              <a:rPr lang="en-US" dirty="0" err="1" smtClean="0">
                <a:solidFill>
                  <a:schemeClr val="bg2">
                    <a:lumMod val="60000"/>
                    <a:lumOff val="40000"/>
                  </a:schemeClr>
                </a:solidFill>
              </a:rPr>
              <a:t>dir</a:t>
            </a:r>
            <a:r>
              <a:rPr lang="en-US" dirty="0" smtClean="0"/>
              <a:t> </a:t>
            </a:r>
            <a:r>
              <a:rPr lang="en-US" dirty="0">
                <a:solidFill>
                  <a:srgbClr val="FFFF00"/>
                </a:solidFill>
              </a:rPr>
              <a:t>test/webserver</a:t>
            </a:r>
            <a:r>
              <a:rPr lang="en-US" dirty="0" smtClean="0"/>
              <a:t>).</a:t>
            </a:r>
          </a:p>
          <a:p>
            <a:r>
              <a:rPr lang="en-US" dirty="0" smtClean="0"/>
              <a:t>Applying this on the </a:t>
            </a:r>
            <a:r>
              <a:rPr lang="en-US" dirty="0" err="1" smtClean="0"/>
              <a:t>Redis</a:t>
            </a:r>
            <a:r>
              <a:rPr lang="en-US" dirty="0" smtClean="0"/>
              <a:t> container that we had created: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use the </a:t>
            </a:r>
            <a:r>
              <a:rPr lang="en-US" dirty="0" smtClean="0">
                <a:solidFill>
                  <a:srgbClr val="FFFF00"/>
                </a:solidFill>
              </a:rPr>
              <a:t>–v</a:t>
            </a:r>
            <a:r>
              <a:rPr lang="en-US" dirty="0" smtClean="0"/>
              <a:t> argument to mount a known directory and </a:t>
            </a:r>
            <a:r>
              <a:rPr lang="en-US" dirty="0" smtClean="0">
                <a:solidFill>
                  <a:srgbClr val="FFFF00"/>
                </a:solidFill>
              </a:rPr>
              <a:t>--volumes-from </a:t>
            </a:r>
            <a:r>
              <a:rPr lang="en-US" dirty="0" smtClean="0"/>
              <a:t>argument to load the volumes from another container. (in this example, </a:t>
            </a:r>
            <a:r>
              <a:rPr lang="en-US" i="1" dirty="0" err="1" smtClean="0"/>
              <a:t>myredis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13" y="2083255"/>
            <a:ext cx="4694327" cy="2156647"/>
          </a:xfrm>
          <a:prstGeom prst="rect">
            <a:avLst/>
          </a:prstGeom>
        </p:spPr>
      </p:pic>
    </p:spTree>
    <p:extLst>
      <p:ext uri="{BB962C8B-B14F-4D97-AF65-F5344CB8AC3E}">
        <p14:creationId xmlns:p14="http://schemas.microsoft.com/office/powerpoint/2010/main" val="3269395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2"/>
            <a:ext cx="10515600" cy="1325563"/>
          </a:xfrm>
        </p:spPr>
        <p:txBody>
          <a:bodyPr/>
          <a:lstStyle/>
          <a:p>
            <a:r>
              <a:rPr lang="en-US" dirty="0" smtClean="0"/>
              <a:t>Linux </a:t>
            </a:r>
            <a:r>
              <a:rPr lang="en-US" dirty="0" err="1" smtClean="0"/>
              <a:t>cgroups</a:t>
            </a:r>
            <a:r>
              <a:rPr lang="en-US" dirty="0" smtClean="0"/>
              <a:t> vs. namespaces</a:t>
            </a:r>
            <a:endParaRPr lang="en-US" dirty="0"/>
          </a:p>
        </p:txBody>
      </p:sp>
      <p:sp>
        <p:nvSpPr>
          <p:cNvPr id="3" name="Content Placeholder 2"/>
          <p:cNvSpPr>
            <a:spLocks noGrp="1"/>
          </p:cNvSpPr>
          <p:nvPr>
            <p:ph idx="1"/>
          </p:nvPr>
        </p:nvSpPr>
        <p:spPr>
          <a:xfrm>
            <a:off x="838200" y="1178643"/>
            <a:ext cx="10583174" cy="5524081"/>
          </a:xfrm>
        </p:spPr>
        <p:txBody>
          <a:bodyPr>
            <a:normAutofit/>
          </a:bodyPr>
          <a:lstStyle/>
          <a:p>
            <a:r>
              <a:rPr lang="en-US" dirty="0" err="1" smtClean="0"/>
              <a:t>cgroups</a:t>
            </a:r>
            <a:r>
              <a:rPr lang="en-US" dirty="0" smtClean="0"/>
              <a:t> and namespaces</a:t>
            </a:r>
            <a:r>
              <a:rPr lang="en-US" dirty="0"/>
              <a:t> </a:t>
            </a:r>
            <a:r>
              <a:rPr lang="en-US" dirty="0" smtClean="0"/>
              <a:t>are the Linux kernel features that create the walls between containers and other processes running on the host.</a:t>
            </a:r>
          </a:p>
          <a:p>
            <a:r>
              <a:rPr lang="en-US" dirty="0" smtClean="0"/>
              <a:t>Linux namespaces, originally developed by IBM, wrap a set of system resources and present them to a process to make it look like they are dedicated to that process.</a:t>
            </a:r>
          </a:p>
          <a:p>
            <a:r>
              <a:rPr lang="en-US" dirty="0" smtClean="0"/>
              <a:t>Linux </a:t>
            </a:r>
            <a:r>
              <a:rPr lang="en-US" dirty="0" err="1" smtClean="0"/>
              <a:t>cgroups</a:t>
            </a:r>
            <a:r>
              <a:rPr lang="en-US" dirty="0" smtClean="0"/>
              <a:t>, originally developed by Google, govern the isolation and usage of system resources, such as CPU and memory, for a group of processes. For example, if you have an application that takes up a lot of CPU cycles and memory, such as a scientific computing application, you can put the application in a </a:t>
            </a:r>
            <a:r>
              <a:rPr lang="en-US" dirty="0" err="1" smtClean="0"/>
              <a:t>cgroup</a:t>
            </a:r>
            <a:r>
              <a:rPr lang="en-US" dirty="0" smtClean="0"/>
              <a:t> to limit its CPU and memory usage.</a:t>
            </a:r>
          </a:p>
          <a:p>
            <a:r>
              <a:rPr lang="en-US" dirty="0" smtClean="0"/>
              <a:t>Namespaces deal with resource isolation for a single process, while </a:t>
            </a:r>
            <a:r>
              <a:rPr lang="en-US" dirty="0" err="1" smtClean="0"/>
              <a:t>cgroups</a:t>
            </a:r>
            <a:r>
              <a:rPr lang="en-US" dirty="0" smtClean="0"/>
              <a:t> manage resources for a group of processes.</a:t>
            </a:r>
            <a:endParaRPr lang="en-US" dirty="0"/>
          </a:p>
        </p:txBody>
      </p:sp>
    </p:spTree>
    <p:extLst>
      <p:ext uri="{BB962C8B-B14F-4D97-AF65-F5344CB8AC3E}">
        <p14:creationId xmlns:p14="http://schemas.microsoft.com/office/powerpoint/2010/main" val="53299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958"/>
          </a:xfrm>
        </p:spPr>
        <p:txBody>
          <a:bodyPr/>
          <a:lstStyle/>
          <a:p>
            <a:r>
              <a:rPr lang="en-US" dirty="0" smtClean="0"/>
              <a:t>LXC ( Linux Containers)</a:t>
            </a:r>
            <a:endParaRPr lang="en-US" dirty="0"/>
          </a:p>
        </p:txBody>
      </p:sp>
      <p:sp>
        <p:nvSpPr>
          <p:cNvPr id="3" name="Content Placeholder 2"/>
          <p:cNvSpPr>
            <a:spLocks noGrp="1"/>
          </p:cNvSpPr>
          <p:nvPr>
            <p:ph idx="1"/>
          </p:nvPr>
        </p:nvSpPr>
        <p:spPr>
          <a:xfrm>
            <a:off x="838200" y="1466495"/>
            <a:ext cx="10515600" cy="4986518"/>
          </a:xfrm>
        </p:spPr>
        <p:txBody>
          <a:bodyPr/>
          <a:lstStyle/>
          <a:p>
            <a:r>
              <a:rPr lang="en-US" dirty="0" smtClean="0"/>
              <a:t>LXC is a Linux operating system-level virtualization method for running multiple isolated Linux systems on a single host.</a:t>
            </a:r>
          </a:p>
          <a:p>
            <a:r>
              <a:rPr lang="en-US" dirty="0" smtClean="0"/>
              <a:t>Namespaces and </a:t>
            </a:r>
            <a:r>
              <a:rPr lang="en-US" dirty="0" err="1" smtClean="0"/>
              <a:t>cgroups</a:t>
            </a:r>
            <a:r>
              <a:rPr lang="en-US" dirty="0" smtClean="0"/>
              <a:t> features make LXC possible. (how?)</a:t>
            </a:r>
          </a:p>
          <a:p>
            <a:r>
              <a:rPr lang="en-US" dirty="0" smtClean="0"/>
              <a:t>Containers decouple applications from operating systems, which means that users can have a clean and minimal Linux operating system and run everything else in one or more isolated container.</a:t>
            </a:r>
          </a:p>
          <a:p>
            <a:r>
              <a:rPr lang="en-US" dirty="0" smtClean="0"/>
              <a:t>Also, because the operating system is abstracted away from containers, you can move a container across any Linux server that supports the container runtime environment.</a:t>
            </a:r>
            <a:endParaRPr lang="en-US" dirty="0"/>
          </a:p>
        </p:txBody>
      </p:sp>
    </p:spTree>
    <p:extLst>
      <p:ext uri="{BB962C8B-B14F-4D97-AF65-F5344CB8AC3E}">
        <p14:creationId xmlns:p14="http://schemas.microsoft.com/office/powerpoint/2010/main" val="2067808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Dockers vs Containers</a:t>
            </a:r>
            <a:endParaRPr lang="en-US" dirty="0"/>
          </a:p>
        </p:txBody>
      </p:sp>
      <p:sp>
        <p:nvSpPr>
          <p:cNvPr id="3" name="Subtitle 2"/>
          <p:cNvSpPr>
            <a:spLocks noGrp="1"/>
          </p:cNvSpPr>
          <p:nvPr>
            <p:ph type="subTitle" idx="1"/>
          </p:nvPr>
        </p:nvSpPr>
        <p:spPr/>
        <p:txBody>
          <a:bodyPr/>
          <a:lstStyle/>
          <a:p>
            <a:r>
              <a:rPr lang="en-US" dirty="0" smtClean="0"/>
              <a:t>What </a:t>
            </a:r>
            <a:r>
              <a:rPr lang="en-US" dirty="0" err="1" smtClean="0"/>
              <a:t>docker</a:t>
            </a:r>
            <a:r>
              <a:rPr lang="en-US" dirty="0" smtClean="0"/>
              <a:t> brings new to the table?</a:t>
            </a:r>
            <a:endParaRPr lang="en-US" dirty="0"/>
          </a:p>
        </p:txBody>
      </p:sp>
    </p:spTree>
    <p:extLst>
      <p:ext uri="{BB962C8B-B14F-4D97-AF65-F5344CB8AC3E}">
        <p14:creationId xmlns:p14="http://schemas.microsoft.com/office/powerpoint/2010/main" val="881837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 vs. </a:t>
            </a:r>
            <a:r>
              <a:rPr lang="en-US" b="1" dirty="0" err="1" smtClean="0"/>
              <a:t>multiprocess</a:t>
            </a:r>
            <a:endParaRPr lang="en-US" dirty="0"/>
          </a:p>
        </p:txBody>
      </p:sp>
      <p:sp>
        <p:nvSpPr>
          <p:cNvPr id="3" name="Content Placeholder 2"/>
          <p:cNvSpPr>
            <a:spLocks noGrp="1"/>
          </p:cNvSpPr>
          <p:nvPr>
            <p:ph idx="1"/>
          </p:nvPr>
        </p:nvSpPr>
        <p:spPr>
          <a:xfrm>
            <a:off x="838200" y="1635847"/>
            <a:ext cx="10515600" cy="4937484"/>
          </a:xfrm>
        </p:spPr>
        <p:txBody>
          <a:bodyPr>
            <a:normAutofit fontScale="92500" lnSpcReduction="10000"/>
          </a:bodyPr>
          <a:lstStyle/>
          <a:p>
            <a:r>
              <a:rPr lang="en-US" dirty="0" smtClean="0"/>
              <a:t>Docker restricts containers to run as a single process. If your application environment consists of X concurrent processes, Docker wants you to run X containers, each with a distinct process.</a:t>
            </a:r>
          </a:p>
          <a:p>
            <a:r>
              <a:rPr lang="en-US" dirty="0" smtClean="0"/>
              <a:t>By contrast, LXC containers have a conventional </a:t>
            </a:r>
            <a:r>
              <a:rPr lang="en-US" dirty="0" err="1" smtClean="0"/>
              <a:t>init</a:t>
            </a:r>
            <a:r>
              <a:rPr lang="en-US" dirty="0" smtClean="0"/>
              <a:t> process and can run multiple processes.</a:t>
            </a:r>
          </a:p>
          <a:p>
            <a:r>
              <a:rPr lang="en-US" dirty="0" smtClean="0"/>
              <a:t>To run a simple multitier Web application in Docker, you would need a PHP container, an Nginx container (the Web server), a MySQL container (for the database process), and a few data containers for the database storage and other application data.</a:t>
            </a:r>
          </a:p>
          <a:p>
            <a:r>
              <a:rPr lang="en-US" dirty="0" err="1" smtClean="0"/>
              <a:t>Adv</a:t>
            </a:r>
            <a:r>
              <a:rPr lang="en-US" dirty="0" smtClean="0"/>
              <a:t>: easy and more granular updates. Why shut down the database process when all you wanted to update is the Web server?</a:t>
            </a:r>
          </a:p>
          <a:p>
            <a:r>
              <a:rPr lang="en-US" dirty="0" smtClean="0"/>
              <a:t>Also, single-process containers represent an efficient architecture for building </a:t>
            </a:r>
            <a:r>
              <a:rPr lang="en-US" dirty="0" err="1" smtClean="0"/>
              <a:t>microservices</a:t>
            </a:r>
            <a:r>
              <a:rPr lang="en-US" dirty="0" smtClean="0"/>
              <a:t>-based applications.</a:t>
            </a:r>
          </a:p>
          <a:p>
            <a:r>
              <a:rPr lang="en-US" dirty="0" smtClean="0"/>
              <a:t>Limitations: can’t run agents, logging scripts, or an SSH daemon inside the container.</a:t>
            </a:r>
          </a:p>
          <a:p>
            <a:r>
              <a:rPr lang="en-US" dirty="0"/>
              <a:t>I</a:t>
            </a:r>
            <a:r>
              <a:rPr lang="en-US" dirty="0" smtClean="0"/>
              <a:t>t’s not easy to commit small, application-level changes to a single-process container. You are essentially forced to start a new, updated container.</a:t>
            </a:r>
            <a:endParaRPr lang="en-US" dirty="0"/>
          </a:p>
        </p:txBody>
      </p:sp>
    </p:spTree>
    <p:extLst>
      <p:ext uri="{BB962C8B-B14F-4D97-AF65-F5344CB8AC3E}">
        <p14:creationId xmlns:p14="http://schemas.microsoft.com/office/powerpoint/2010/main" val="676118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Stateless vs. </a:t>
            </a:r>
            <a:r>
              <a:rPr lang="en-US" b="1" dirty="0" err="1" smtClean="0"/>
              <a:t>stateful</a:t>
            </a:r>
            <a:endParaRPr lang="en-US" dirty="0"/>
          </a:p>
        </p:txBody>
      </p:sp>
      <p:sp>
        <p:nvSpPr>
          <p:cNvPr id="3" name="Content Placeholder 2"/>
          <p:cNvSpPr>
            <a:spLocks noGrp="1"/>
          </p:cNvSpPr>
          <p:nvPr>
            <p:ph idx="1"/>
          </p:nvPr>
        </p:nvSpPr>
        <p:spPr>
          <a:xfrm>
            <a:off x="838200" y="1463313"/>
            <a:ext cx="10515600" cy="4808088"/>
          </a:xfrm>
        </p:spPr>
        <p:txBody>
          <a:bodyPr>
            <a:normAutofit fontScale="92500" lnSpcReduction="20000"/>
          </a:bodyPr>
          <a:lstStyle/>
          <a:p>
            <a:r>
              <a:rPr lang="en-US" dirty="0" smtClean="0"/>
              <a:t>Docker containers are designed to be stateless, more so than LXC.</a:t>
            </a:r>
          </a:p>
          <a:p>
            <a:r>
              <a:rPr lang="en-US" dirty="0" smtClean="0"/>
              <a:t>First, Docker does not support persistent storage.</a:t>
            </a:r>
          </a:p>
          <a:p>
            <a:r>
              <a:rPr lang="en-US" dirty="0" smtClean="0"/>
              <a:t>DOCKER VOLUME: Docker gets around this by allowing you to mount host storage as a “Docker volume” from your containers. Because the volumes are mounted, they are not really part of the container environment.</a:t>
            </a:r>
          </a:p>
          <a:p>
            <a:r>
              <a:rPr lang="en-US" dirty="0" smtClean="0"/>
              <a:t>Second, Docker containers consist of read-only layers.</a:t>
            </a:r>
          </a:p>
          <a:p>
            <a:r>
              <a:rPr lang="en-US" dirty="0" smtClean="0"/>
              <a:t>READ-ONLY: This means that, once the container image has been created, it does not change. During runtime, if the process in a container makes changes to its internal state, a “diff” is made between the internal state and the image from which the container was created. </a:t>
            </a:r>
          </a:p>
          <a:p>
            <a:r>
              <a:rPr lang="en-US" dirty="0" smtClean="0"/>
              <a:t>If you run the </a:t>
            </a:r>
            <a:r>
              <a:rPr lang="en-US" dirty="0" err="1" smtClean="0"/>
              <a:t>docker</a:t>
            </a:r>
            <a:r>
              <a:rPr lang="en-US" dirty="0" smtClean="0"/>
              <a:t> commit command, the diff becomes part of a new image -- not the original image, but a new image, from which you can create new containers. Otherwise, if you delete the container, the diff disappears.</a:t>
            </a:r>
          </a:p>
          <a:p>
            <a:r>
              <a:rPr lang="en-US" dirty="0" err="1" smtClean="0"/>
              <a:t>Adv</a:t>
            </a:r>
            <a:r>
              <a:rPr lang="en-US" dirty="0" smtClean="0"/>
              <a:t>: A stateless container is an interesting entity. You can make updates to a container, but a series of updates will engender a series of new container images, so system rollbacks are easy. </a:t>
            </a:r>
            <a:endParaRPr lang="en-US" dirty="0"/>
          </a:p>
        </p:txBody>
      </p:sp>
    </p:spTree>
    <p:extLst>
      <p:ext uri="{BB962C8B-B14F-4D97-AF65-F5344CB8AC3E}">
        <p14:creationId xmlns:p14="http://schemas.microsoft.com/office/powerpoint/2010/main" val="3955537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Portability</a:t>
            </a:r>
            <a:endParaRPr lang="en-US" dirty="0"/>
          </a:p>
        </p:txBody>
      </p:sp>
      <p:sp>
        <p:nvSpPr>
          <p:cNvPr id="3" name="Content Placeholder 2"/>
          <p:cNvSpPr>
            <a:spLocks noGrp="1"/>
          </p:cNvSpPr>
          <p:nvPr>
            <p:ph idx="1"/>
          </p:nvPr>
        </p:nvSpPr>
        <p:spPr>
          <a:xfrm>
            <a:off x="838200" y="1575461"/>
            <a:ext cx="10515600" cy="4851220"/>
          </a:xfrm>
        </p:spPr>
        <p:txBody>
          <a:bodyPr>
            <a:normAutofit fontScale="85000" lnSpcReduction="10000"/>
          </a:bodyPr>
          <a:lstStyle/>
          <a:p>
            <a:r>
              <a:rPr lang="en-US" dirty="0" smtClean="0"/>
              <a:t>This is perhaps the single most important advance of Docker over LXC. </a:t>
            </a:r>
          </a:p>
          <a:p>
            <a:r>
              <a:rPr lang="en-US" dirty="0" smtClean="0"/>
              <a:t>Docker abstracts away more networking, storage, and OS details from the application than LXC does. </a:t>
            </a:r>
          </a:p>
          <a:p>
            <a:r>
              <a:rPr lang="en-US" dirty="0" smtClean="0"/>
              <a:t>With Docker, the application is truly independent from the configurations of these low-level resources. </a:t>
            </a:r>
          </a:p>
          <a:p>
            <a:r>
              <a:rPr lang="en-US" dirty="0" smtClean="0"/>
              <a:t>When you move a Docker container from one Docker host to another Docker-enabled machine, Docker guarantees that the environment for the application will remain the same.</a:t>
            </a:r>
          </a:p>
          <a:p>
            <a:r>
              <a:rPr lang="en-US" dirty="0" smtClean="0"/>
              <a:t>By this approach, Docker enables developers to set up local development environments that are exactly like a production server. When a developer finishes writing and testing his code, he can wrap it in a container and publish it directly to an AWS server or to his private cloud, and it will instantly work because the environment is the same.</a:t>
            </a:r>
          </a:p>
          <a:p>
            <a:r>
              <a:rPr lang="en-US" dirty="0" smtClean="0"/>
              <a:t>Even with LXC, a developer can get something running on his own machine, but discover that it doesn’t run properly when he deploys to the server; the server environment will be different, requiring the developer to spend an enormous amount of time debugging the difference and fixing the issue.</a:t>
            </a:r>
          </a:p>
          <a:p>
            <a:r>
              <a:rPr lang="en-US" dirty="0" smtClean="0"/>
              <a:t>Docker took away that complexity. This is what makes Docker containers so portable and easy to use across different cloud and virtualization environments.</a:t>
            </a:r>
            <a:endParaRPr lang="en-US" dirty="0"/>
          </a:p>
        </p:txBody>
      </p:sp>
    </p:spTree>
    <p:extLst>
      <p:ext uri="{BB962C8B-B14F-4D97-AF65-F5344CB8AC3E}">
        <p14:creationId xmlns:p14="http://schemas.microsoft.com/office/powerpoint/2010/main" val="1436972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9196</TotalTime>
  <Words>2517</Words>
  <Application>Microsoft Office PowerPoint</Application>
  <PresentationFormat>Widescreen</PresentationFormat>
  <Paragraphs>179</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Times New Roman</vt:lpstr>
      <vt:lpstr>Wingdings 3</vt:lpstr>
      <vt:lpstr>Ion</vt:lpstr>
      <vt:lpstr>Dockers &amp; Containers</vt:lpstr>
      <vt:lpstr>Containers vs. VMs</vt:lpstr>
      <vt:lpstr>Containers/Dockers vs. VMs.</vt:lpstr>
      <vt:lpstr>Linux cgroups vs. namespaces</vt:lpstr>
      <vt:lpstr>LXC ( Linux Containers)</vt:lpstr>
      <vt:lpstr>Dockers vs Containers</vt:lpstr>
      <vt:lpstr>Single vs. multiprocess</vt:lpstr>
      <vt:lpstr>Stateless vs. stateful</vt:lpstr>
      <vt:lpstr>Portability</vt:lpstr>
      <vt:lpstr>PowerPoint Presentation</vt:lpstr>
      <vt:lpstr>Security concerns in containers</vt:lpstr>
      <vt:lpstr>Using Docker</vt:lpstr>
      <vt:lpstr>PowerPoint Presentation</vt:lpstr>
      <vt:lpstr>Installation</vt:lpstr>
      <vt:lpstr>PowerPoint Presentation</vt:lpstr>
      <vt:lpstr>PowerPoint Presentation</vt:lpstr>
      <vt:lpstr>For Mac OS/Windows:</vt:lpstr>
      <vt:lpstr>Beware of following while running Docker Toolbox</vt:lpstr>
      <vt:lpstr>A Quick Check</vt:lpstr>
      <vt:lpstr>First Steps</vt:lpstr>
      <vt:lpstr>Running your first image</vt:lpstr>
      <vt:lpstr>What happened?</vt:lpstr>
      <vt:lpstr>Invoking command prompt</vt:lpstr>
      <vt:lpstr>Basic Commands</vt:lpstr>
      <vt:lpstr>PowerPoint Presentation</vt:lpstr>
      <vt:lpstr>PowerPoint Presentation</vt:lpstr>
      <vt:lpstr>PowerPoint Presentation</vt:lpstr>
      <vt:lpstr>Building Images from Dockerfiles</vt:lpstr>
      <vt:lpstr>PowerPoint Presentation</vt:lpstr>
      <vt:lpstr>Introducing ENTRYPOINT</vt:lpstr>
      <vt:lpstr>PowerPoint Presentation</vt:lpstr>
      <vt:lpstr>Working with registeries</vt:lpstr>
      <vt:lpstr>PowerPoint Presentation</vt:lpstr>
      <vt:lpstr>PowerPoint Presentation</vt:lpstr>
      <vt:lpstr>Image Namespaces</vt:lpstr>
      <vt:lpstr>Using the official Redis image</vt:lpstr>
      <vt:lpstr>PowerPoint Presentation</vt:lpstr>
      <vt:lpstr>Persistence (Backing Up) of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Dockers &amp; Containers</dc:title>
  <dc:creator>Mishra, Pritish</dc:creator>
  <cp:lastModifiedBy>Mishra, Pritish</cp:lastModifiedBy>
  <cp:revision>40</cp:revision>
  <dcterms:created xsi:type="dcterms:W3CDTF">2016-11-09T05:46:11Z</dcterms:created>
  <dcterms:modified xsi:type="dcterms:W3CDTF">2016-12-07T13:52:44Z</dcterms:modified>
</cp:coreProperties>
</file>