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 id="2147483813" r:id="rId2"/>
  </p:sldMasterIdLst>
  <p:sldIdLst>
    <p:sldId id="256" r:id="rId3"/>
    <p:sldId id="257" r:id="rId4"/>
    <p:sldId id="258" r:id="rId5"/>
    <p:sldId id="259" r:id="rId6"/>
    <p:sldId id="260" r:id="rId7"/>
    <p:sldId id="261" r:id="rId8"/>
    <p:sldId id="266" r:id="rId9"/>
    <p:sldId id="267" r:id="rId10"/>
    <p:sldId id="268" r:id="rId11"/>
    <p:sldId id="269" r:id="rId12"/>
    <p:sldId id="262" r:id="rId13"/>
    <p:sldId id="263" r:id="rId14"/>
    <p:sldId id="264" r:id="rId15"/>
    <p:sldId id="265"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E207B2-2BC5-445E-9423-BE10D9E32CE3}" type="datetimeFigureOut">
              <a:rPr lang="en-US" smtClean="0"/>
              <a:t>27-Nov-15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426343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E207B2-2BC5-445E-9423-BE10D9E32CE3}" type="datetimeFigureOut">
              <a:rPr lang="en-US" smtClean="0"/>
              <a:t>27-Nov-15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214660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207B2-2BC5-445E-9423-BE10D9E32CE3}" type="datetimeFigureOut">
              <a:rPr lang="en-US" smtClean="0"/>
              <a:t>27-Nov-15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82915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E207B2-2BC5-445E-9423-BE10D9E32CE3}" type="datetimeFigureOut">
              <a:rPr lang="en-US" smtClean="0"/>
              <a:t>27-Nov-15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2247852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E207B2-2BC5-445E-9423-BE10D9E32CE3}" type="datetimeFigureOut">
              <a:rPr lang="en-US" smtClean="0"/>
              <a:t>27-Nov-15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3299569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207B2-2BC5-445E-9423-BE10D9E32CE3}" type="datetimeFigureOut">
              <a:rPr lang="en-US" smtClean="0"/>
              <a:t>27-Nov-15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98180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E207B2-2BC5-445E-9423-BE10D9E32CE3}" type="datetimeFigureOut">
              <a:rPr lang="en-US" smtClean="0"/>
              <a:t>27-Nov-15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2265246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E207B2-2BC5-445E-9423-BE10D9E32CE3}" type="datetimeFigureOut">
              <a:rPr lang="en-US" smtClean="0"/>
              <a:t>27-Nov-15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3331777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207B2-2BC5-445E-9423-BE10D9E32CE3}" type="datetimeFigureOut">
              <a:rPr lang="en-US" smtClean="0"/>
              <a:t>27-Nov-15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794036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207B2-2BC5-445E-9423-BE10D9E32CE3}" type="datetimeFigureOut">
              <a:rPr lang="en-US" smtClean="0"/>
              <a:t>27-Nov-15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3255228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207B2-2BC5-445E-9423-BE10D9E32CE3}" type="datetimeFigureOut">
              <a:rPr lang="en-US" smtClean="0"/>
              <a:t>27-Nov-15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10566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E207B2-2BC5-445E-9423-BE10D9E32CE3}" type="datetimeFigureOut">
              <a:rPr lang="en-US" smtClean="0"/>
              <a:t>27-Nov-15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2425017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207B2-2BC5-445E-9423-BE10D9E32CE3}" type="datetimeFigureOut">
              <a:rPr lang="en-US" smtClean="0"/>
              <a:t>27-Nov-15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25474160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207B2-2BC5-445E-9423-BE10D9E32CE3}" type="datetimeFigureOut">
              <a:rPr lang="en-US" smtClean="0"/>
              <a:t>27-Nov-15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27169677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207B2-2BC5-445E-9423-BE10D9E32CE3}" type="datetimeFigureOut">
              <a:rPr lang="en-US" smtClean="0"/>
              <a:t>27-Nov-15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35F5-C8E4-491E-9022-C7B89CC0D02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9774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207B2-2BC5-445E-9423-BE10D9E32CE3}" type="datetimeFigureOut">
              <a:rPr lang="en-US" smtClean="0"/>
              <a:t>27-Nov-15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1167129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207B2-2BC5-445E-9423-BE10D9E32CE3}" type="datetimeFigureOut">
              <a:rPr lang="en-US" smtClean="0"/>
              <a:t>27-Nov-15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35F5-C8E4-491E-9022-C7B89CC0D02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34978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207B2-2BC5-445E-9423-BE10D9E32CE3}" type="datetimeFigureOut">
              <a:rPr lang="en-US" smtClean="0"/>
              <a:t>27-Nov-15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3162512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E207B2-2BC5-445E-9423-BE10D9E32CE3}" type="datetimeFigureOut">
              <a:rPr lang="en-US" smtClean="0"/>
              <a:t>27-Nov-15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33140782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E207B2-2BC5-445E-9423-BE10D9E32CE3}" type="datetimeFigureOut">
              <a:rPr lang="en-US" smtClean="0"/>
              <a:t>27-Nov-15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391570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207B2-2BC5-445E-9423-BE10D9E32CE3}" type="datetimeFigureOut">
              <a:rPr lang="en-US" smtClean="0"/>
              <a:t>27-Nov-15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134000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E207B2-2BC5-445E-9423-BE10D9E32CE3}" type="datetimeFigureOut">
              <a:rPr lang="en-US" smtClean="0"/>
              <a:t>27-Nov-15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89258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E207B2-2BC5-445E-9423-BE10D9E32CE3}" type="datetimeFigureOut">
              <a:rPr lang="en-US" smtClean="0"/>
              <a:t>27-Nov-15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F635F5-C8E4-491E-9022-C7B89CC0D02F}"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9145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5E207B2-2BC5-445E-9423-BE10D9E32CE3}" type="datetimeFigureOut">
              <a:rPr lang="en-US" smtClean="0"/>
              <a:t>27-Nov-15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F635F5-C8E4-491E-9022-C7B89CC0D02F}"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1667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207B2-2BC5-445E-9423-BE10D9E32CE3}" type="datetimeFigureOut">
              <a:rPr lang="en-US" smtClean="0"/>
              <a:t>27-Nov-15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470614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207B2-2BC5-445E-9423-BE10D9E32CE3}" type="datetimeFigureOut">
              <a:rPr lang="en-US" smtClean="0"/>
              <a:t>27-Nov-15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155519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207B2-2BC5-445E-9423-BE10D9E32CE3}" type="datetimeFigureOut">
              <a:rPr lang="en-US" smtClean="0"/>
              <a:t>27-Nov-15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635F5-C8E4-491E-9022-C7B89CC0D02F}" type="slidenum">
              <a:rPr lang="en-US" smtClean="0"/>
              <a:t>‹#›</a:t>
            </a:fld>
            <a:endParaRPr lang="en-US"/>
          </a:p>
        </p:txBody>
      </p:sp>
    </p:spTree>
    <p:extLst>
      <p:ext uri="{BB962C8B-B14F-4D97-AF65-F5344CB8AC3E}">
        <p14:creationId xmlns:p14="http://schemas.microsoft.com/office/powerpoint/2010/main" val="1137187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E207B2-2BC5-445E-9423-BE10D9E32CE3}" type="datetimeFigureOut">
              <a:rPr lang="en-US" smtClean="0"/>
              <a:t>27-Nov-15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6F635F5-C8E4-491E-9022-C7B89CC0D02F}" type="slidenum">
              <a:rPr lang="en-US" smtClean="0"/>
              <a:t>‹#›</a:t>
            </a:fld>
            <a:endParaRPr lang="en-US"/>
          </a:p>
        </p:txBody>
      </p:sp>
    </p:spTree>
    <p:extLst>
      <p:ext uri="{BB962C8B-B14F-4D97-AF65-F5344CB8AC3E}">
        <p14:creationId xmlns:p14="http://schemas.microsoft.com/office/powerpoint/2010/main" val="422228876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E207B2-2BC5-445E-9423-BE10D9E32CE3}" type="datetimeFigureOut">
              <a:rPr lang="en-US" smtClean="0"/>
              <a:t>27-Nov-15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F635F5-C8E4-491E-9022-C7B89CC0D02F}" type="slidenum">
              <a:rPr lang="en-US" smtClean="0"/>
              <a:t>‹#›</a:t>
            </a:fld>
            <a:endParaRPr lang="en-US"/>
          </a:p>
        </p:txBody>
      </p:sp>
    </p:spTree>
    <p:extLst>
      <p:ext uri="{BB962C8B-B14F-4D97-AF65-F5344CB8AC3E}">
        <p14:creationId xmlns:p14="http://schemas.microsoft.com/office/powerpoint/2010/main" val="122344081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2504" y="573205"/>
            <a:ext cx="5234927" cy="1239397"/>
          </a:xfrm>
        </p:spPr>
        <p:txBody>
          <a:bodyPr/>
          <a:lstStyle/>
          <a:p>
            <a:pPr algn="ctr"/>
            <a:r>
              <a:rPr lang="en-US" sz="4800" b="1" dirty="0" smtClean="0">
                <a:latin typeface="Poor Richard" panose="02080502050505020702" pitchFamily="18" charset="0"/>
                <a:ea typeface="Microsoft YaHei" panose="020B0503020204020204" pitchFamily="34" charset="-122"/>
              </a:rPr>
              <a:t> </a:t>
            </a:r>
            <a:r>
              <a:rPr lang="en-US" sz="4800" b="1" dirty="0" smtClean="0">
                <a:solidFill>
                  <a:schemeClr val="tx1"/>
                </a:solidFill>
                <a:latin typeface="Poor Richard" panose="02080502050505020702" pitchFamily="18" charset="0"/>
                <a:ea typeface="Microsoft YaHei" panose="020B0503020204020204" pitchFamily="34" charset="-122"/>
              </a:rPr>
              <a:t>Assembly Lab Project</a:t>
            </a:r>
            <a:br>
              <a:rPr lang="en-US" sz="4800" b="1" dirty="0" smtClean="0">
                <a:solidFill>
                  <a:schemeClr val="tx1"/>
                </a:solidFill>
                <a:latin typeface="Poor Richard" panose="02080502050505020702" pitchFamily="18" charset="0"/>
                <a:ea typeface="Microsoft YaHei" panose="020B0503020204020204" pitchFamily="34" charset="-122"/>
              </a:rPr>
            </a:br>
            <a:r>
              <a:rPr lang="en-US" sz="4800" b="1" dirty="0" smtClean="0">
                <a:solidFill>
                  <a:schemeClr val="tx1"/>
                </a:solidFill>
                <a:latin typeface="Poor Richard" panose="02080502050505020702" pitchFamily="18" charset="0"/>
                <a:ea typeface="Microsoft YaHei" panose="020B0503020204020204" pitchFamily="34" charset="-122"/>
              </a:rPr>
              <a:t>Minesweeper</a:t>
            </a:r>
            <a:endParaRPr lang="en-US" sz="4800" b="1" dirty="0">
              <a:solidFill>
                <a:schemeClr val="tx1"/>
              </a:solidFill>
              <a:latin typeface="Poor Richard" panose="02080502050505020702" pitchFamily="18" charset="0"/>
              <a:ea typeface="Microsoft YaHei" panose="020B0503020204020204" pitchFamily="34" charset="-122"/>
            </a:endParaRPr>
          </a:p>
        </p:txBody>
      </p:sp>
      <p:sp>
        <p:nvSpPr>
          <p:cNvPr id="3" name="Subtitle 2"/>
          <p:cNvSpPr>
            <a:spLocks noGrp="1"/>
          </p:cNvSpPr>
          <p:nvPr>
            <p:ph type="subTitle" idx="1"/>
          </p:nvPr>
        </p:nvSpPr>
        <p:spPr>
          <a:xfrm>
            <a:off x="1793669" y="2413101"/>
            <a:ext cx="7766936" cy="1096899"/>
          </a:xfrm>
        </p:spPr>
        <p:txBody>
          <a:bodyPr>
            <a:normAutofit fontScale="25000" lnSpcReduction="20000"/>
          </a:bodyPr>
          <a:lstStyle/>
          <a:p>
            <a:pPr lvl="0" algn="ctr" defTabSz="914400">
              <a:spcBef>
                <a:spcPct val="20000"/>
              </a:spcBef>
              <a:buSzPct val="85000"/>
              <a:defRPr/>
            </a:pPr>
            <a:r>
              <a:rPr lang="en-US" sz="9600" b="1" u="sng" cap="all" spc="250" dirty="0" smtClean="0">
                <a:solidFill>
                  <a:schemeClr val="accent2"/>
                </a:solidFill>
                <a:latin typeface="Poor Richard" pitchFamily="18" charset="0"/>
                <a:cs typeface="Leelawadee" pitchFamily="34" charset="-34"/>
              </a:rPr>
              <a:t>  </a:t>
            </a:r>
            <a:r>
              <a:rPr lang="en-US" sz="9600" b="1" u="sng" cap="all" spc="250" dirty="0" smtClean="0">
                <a:solidFill>
                  <a:schemeClr val="tx1"/>
                </a:solidFill>
                <a:latin typeface="Poor Richard" pitchFamily="18" charset="0"/>
                <a:cs typeface="Leelawadee" pitchFamily="34" charset="-34"/>
              </a:rPr>
              <a:t>Submitted by –</a:t>
            </a:r>
          </a:p>
          <a:p>
            <a:pPr lvl="0" algn="ctr" defTabSz="914400">
              <a:spcBef>
                <a:spcPct val="20000"/>
              </a:spcBef>
              <a:buSzPct val="85000"/>
              <a:defRPr/>
            </a:pPr>
            <a:endParaRPr lang="en-US" sz="9600" cap="all" spc="250" dirty="0" smtClean="0">
              <a:solidFill>
                <a:schemeClr val="tx1"/>
              </a:solidFill>
              <a:latin typeface="Poor Richard" pitchFamily="18" charset="0"/>
              <a:cs typeface="Leelawadee" pitchFamily="34" charset="-34"/>
            </a:endParaRPr>
          </a:p>
          <a:p>
            <a:pPr lvl="0" algn="ctr" defTabSz="914400">
              <a:spcBef>
                <a:spcPct val="20000"/>
              </a:spcBef>
              <a:buSzPct val="85000"/>
              <a:defRPr/>
            </a:pPr>
            <a:r>
              <a:rPr lang="en-US" sz="9600" cap="all" spc="250" dirty="0" err="1" smtClean="0">
                <a:solidFill>
                  <a:schemeClr val="tx1"/>
                </a:solidFill>
                <a:latin typeface="Poor Richard" pitchFamily="18" charset="0"/>
                <a:cs typeface="Leelawadee" pitchFamily="34" charset="-34"/>
              </a:rPr>
              <a:t>Jargis</a:t>
            </a:r>
            <a:r>
              <a:rPr lang="en-US" sz="9600" cap="all" spc="250" dirty="0" smtClean="0">
                <a:solidFill>
                  <a:schemeClr val="tx1"/>
                </a:solidFill>
                <a:latin typeface="Poor Richard" pitchFamily="18" charset="0"/>
                <a:cs typeface="Leelawadee" pitchFamily="34" charset="-34"/>
              </a:rPr>
              <a:t> Ahmed</a:t>
            </a:r>
          </a:p>
          <a:p>
            <a:pPr lvl="0" algn="ctr" defTabSz="914400">
              <a:spcBef>
                <a:spcPct val="20000"/>
              </a:spcBef>
              <a:buSzPct val="85000"/>
              <a:defRPr/>
            </a:pPr>
            <a:r>
              <a:rPr lang="en-US" sz="9600" cap="all" spc="250" dirty="0" err="1" smtClean="0">
                <a:solidFill>
                  <a:schemeClr val="tx1"/>
                </a:solidFill>
                <a:latin typeface="Poor Richard" pitchFamily="18" charset="0"/>
                <a:cs typeface="Leelawadee" pitchFamily="34" charset="-34"/>
              </a:rPr>
              <a:t>Pritom</a:t>
            </a:r>
            <a:r>
              <a:rPr lang="en-US" sz="9600" cap="all" spc="250" dirty="0" smtClean="0">
                <a:solidFill>
                  <a:schemeClr val="tx1"/>
                </a:solidFill>
                <a:latin typeface="Poor Richard" pitchFamily="18" charset="0"/>
                <a:cs typeface="Leelawadee" pitchFamily="34" charset="-34"/>
              </a:rPr>
              <a:t> </a:t>
            </a:r>
            <a:r>
              <a:rPr lang="en-US" sz="9600" cap="all" spc="250" dirty="0" err="1" smtClean="0">
                <a:solidFill>
                  <a:schemeClr val="tx1"/>
                </a:solidFill>
                <a:latin typeface="Poor Richard" pitchFamily="18" charset="0"/>
                <a:cs typeface="Leelawadee" pitchFamily="34" charset="-34"/>
              </a:rPr>
              <a:t>Saha</a:t>
            </a:r>
            <a:endParaRPr lang="en-US" sz="9600" cap="all" spc="250" dirty="0">
              <a:solidFill>
                <a:schemeClr val="tx1"/>
              </a:solidFill>
              <a:latin typeface="Poor Richard" pitchFamily="18" charset="0"/>
              <a:cs typeface="Leelawadee" pitchFamily="34" charset="-34"/>
            </a:endParaRPr>
          </a:p>
          <a:p>
            <a:pPr lvl="0" algn="ctr" defTabSz="914400">
              <a:spcBef>
                <a:spcPct val="20000"/>
              </a:spcBef>
              <a:buSzPct val="85000"/>
              <a:defRPr/>
            </a:pPr>
            <a:endParaRPr lang="en-US" sz="9600" cap="all" spc="250" dirty="0">
              <a:solidFill>
                <a:schemeClr val="tx1"/>
              </a:solidFill>
              <a:latin typeface="Poor Richard" pitchFamily="18" charset="0"/>
              <a:cs typeface="Leelawadee" pitchFamily="34" charset="-34"/>
            </a:endParaRPr>
          </a:p>
          <a:p>
            <a:pPr lvl="0" algn="ctr" defTabSz="914400">
              <a:spcBef>
                <a:spcPct val="20000"/>
              </a:spcBef>
              <a:buSzPct val="85000"/>
              <a:defRPr/>
            </a:pPr>
            <a:r>
              <a:rPr lang="en-US" sz="9600" b="1" u="sng" cap="all" spc="250" dirty="0" smtClean="0">
                <a:solidFill>
                  <a:schemeClr val="tx1"/>
                </a:solidFill>
                <a:latin typeface="Poor Richard" pitchFamily="18" charset="0"/>
                <a:cs typeface="Leelawadee" pitchFamily="34" charset="-34"/>
              </a:rPr>
              <a:t>  Submitted </a:t>
            </a:r>
            <a:r>
              <a:rPr lang="en-US" sz="9600" b="1" u="sng" cap="all" spc="250" dirty="0">
                <a:solidFill>
                  <a:schemeClr val="tx1"/>
                </a:solidFill>
                <a:latin typeface="Poor Richard" pitchFamily="18" charset="0"/>
                <a:cs typeface="Leelawadee" pitchFamily="34" charset="-34"/>
              </a:rPr>
              <a:t>to </a:t>
            </a:r>
            <a:r>
              <a:rPr lang="en-US" sz="9600" b="1" u="sng" cap="all" spc="250" dirty="0" smtClean="0">
                <a:solidFill>
                  <a:schemeClr val="tx1"/>
                </a:solidFill>
                <a:latin typeface="Poor Richard" pitchFamily="18" charset="0"/>
                <a:cs typeface="Leelawadee" pitchFamily="34" charset="-34"/>
              </a:rPr>
              <a:t>–</a:t>
            </a:r>
          </a:p>
          <a:p>
            <a:pPr lvl="0" algn="ctr" defTabSz="914400">
              <a:spcBef>
                <a:spcPct val="20000"/>
              </a:spcBef>
              <a:buSzPct val="85000"/>
              <a:defRPr/>
            </a:pPr>
            <a:endParaRPr lang="en-US" sz="9600" cap="all" spc="250" dirty="0" smtClean="0">
              <a:solidFill>
                <a:schemeClr val="tx1"/>
              </a:solidFill>
              <a:latin typeface="Poor Richard" pitchFamily="18" charset="0"/>
              <a:cs typeface="Leelawadee" pitchFamily="34" charset="-34"/>
            </a:endParaRPr>
          </a:p>
          <a:p>
            <a:pPr lvl="0" algn="ctr" defTabSz="914400">
              <a:spcBef>
                <a:spcPct val="20000"/>
              </a:spcBef>
              <a:buSzPct val="85000"/>
              <a:defRPr/>
            </a:pPr>
            <a:r>
              <a:rPr lang="en-US" sz="9600" cap="all" spc="250" dirty="0" err="1" smtClean="0">
                <a:solidFill>
                  <a:schemeClr val="tx1"/>
                </a:solidFill>
                <a:latin typeface="Poor Richard" pitchFamily="18" charset="0"/>
                <a:cs typeface="Leelawadee" pitchFamily="34" charset="-34"/>
              </a:rPr>
              <a:t>Rumana</a:t>
            </a:r>
            <a:r>
              <a:rPr lang="en-US" sz="9600" cap="all" spc="250" dirty="0" smtClean="0">
                <a:solidFill>
                  <a:schemeClr val="tx1"/>
                </a:solidFill>
                <a:latin typeface="Poor Richard" pitchFamily="18" charset="0"/>
                <a:cs typeface="Leelawadee" pitchFamily="34" charset="-34"/>
              </a:rPr>
              <a:t> </a:t>
            </a:r>
            <a:r>
              <a:rPr lang="en-US" sz="9600" cap="all" spc="250" dirty="0" err="1" smtClean="0">
                <a:solidFill>
                  <a:schemeClr val="tx1"/>
                </a:solidFill>
                <a:latin typeface="Poor Richard" pitchFamily="18" charset="0"/>
                <a:cs typeface="Leelawadee" pitchFamily="34" charset="-34"/>
              </a:rPr>
              <a:t>Nazmul</a:t>
            </a:r>
            <a:endParaRPr lang="en-US" sz="9600" cap="all" spc="250" dirty="0">
              <a:solidFill>
                <a:schemeClr val="tx1"/>
              </a:solidFill>
              <a:latin typeface="Poor Richard" pitchFamily="18" charset="0"/>
              <a:cs typeface="Leelawadee" pitchFamily="34" charset="-34"/>
            </a:endParaRPr>
          </a:p>
          <a:p>
            <a:pPr algn="ctr">
              <a:spcBef>
                <a:spcPct val="20000"/>
              </a:spcBef>
              <a:buClr>
                <a:schemeClr val="accent1"/>
              </a:buClr>
              <a:buSzPct val="85000"/>
              <a:defRPr/>
            </a:pPr>
            <a:r>
              <a:rPr lang="en-US" sz="9600" cap="all" spc="250" dirty="0" smtClean="0">
                <a:solidFill>
                  <a:schemeClr val="tx1"/>
                </a:solidFill>
                <a:latin typeface="Poor Richard" pitchFamily="18" charset="0"/>
                <a:cs typeface="Leelawadee" pitchFamily="34" charset="-34"/>
              </a:rPr>
              <a:t>Anna </a:t>
            </a:r>
            <a:r>
              <a:rPr lang="en-US" sz="9600" cap="all" spc="250" dirty="0" err="1">
                <a:solidFill>
                  <a:schemeClr val="tx1"/>
                </a:solidFill>
                <a:latin typeface="Poor Richard" pitchFamily="18" charset="0"/>
                <a:cs typeface="Leelawadee" pitchFamily="34" charset="-34"/>
              </a:rPr>
              <a:t>Faria</a:t>
            </a:r>
            <a:endParaRPr lang="en-US" sz="9600" cap="all" spc="250" dirty="0">
              <a:solidFill>
                <a:schemeClr val="tx1"/>
              </a:solidFill>
              <a:latin typeface="Poor Richard" pitchFamily="18" charset="0"/>
              <a:cs typeface="Leelawadee" pitchFamily="34" charset="-34"/>
            </a:endParaRPr>
          </a:p>
          <a:p>
            <a:pPr lvl="0" algn="ctr" defTabSz="914400">
              <a:spcBef>
                <a:spcPct val="20000"/>
              </a:spcBef>
              <a:buSzPct val="85000"/>
              <a:defRPr/>
            </a:pPr>
            <a:r>
              <a:rPr lang="en-US" sz="9600" cap="all" spc="250" dirty="0" smtClean="0">
                <a:solidFill>
                  <a:schemeClr val="tx1"/>
                </a:solidFill>
                <a:latin typeface="Poor Richard" pitchFamily="18" charset="0"/>
                <a:cs typeface="Leelawadee" pitchFamily="34" charset="-34"/>
              </a:rPr>
              <a:t>M. </a:t>
            </a:r>
            <a:r>
              <a:rPr lang="en-US" sz="9600" cap="all" spc="250" dirty="0" err="1" smtClean="0">
                <a:solidFill>
                  <a:schemeClr val="tx1"/>
                </a:solidFill>
                <a:latin typeface="Poor Richard" pitchFamily="18" charset="0"/>
                <a:cs typeface="Leelawadee" pitchFamily="34" charset="-34"/>
              </a:rPr>
              <a:t>Tawfiqul</a:t>
            </a:r>
            <a:r>
              <a:rPr lang="en-US" sz="9600" cap="all" spc="250" dirty="0" smtClean="0">
                <a:solidFill>
                  <a:schemeClr val="tx1"/>
                </a:solidFill>
                <a:latin typeface="Poor Richard" pitchFamily="18" charset="0"/>
                <a:cs typeface="Leelawadee" pitchFamily="34" charset="-34"/>
              </a:rPr>
              <a:t> Islam</a:t>
            </a:r>
          </a:p>
          <a:p>
            <a:pPr algn="ctr"/>
            <a:endParaRPr lang="en-US" dirty="0">
              <a:solidFill>
                <a:schemeClr val="tx1"/>
              </a:solidFill>
            </a:endParaRPr>
          </a:p>
        </p:txBody>
      </p:sp>
    </p:spTree>
    <p:extLst>
      <p:ext uri="{BB962C8B-B14F-4D97-AF65-F5344CB8AC3E}">
        <p14:creationId xmlns:p14="http://schemas.microsoft.com/office/powerpoint/2010/main" val="39112153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arn(inVertical)">
                                      <p:cBhvr>
                                        <p:cTn id="26" dur="500"/>
                                        <p:tgtEl>
                                          <p:spTgt spid="3">
                                            <p:txEl>
                                              <p:pRg st="7" end="7"/>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arn(inVertical)">
                                      <p:cBhvr>
                                        <p:cTn id="29" dur="500"/>
                                        <p:tgtEl>
                                          <p:spTgt spid="3">
                                            <p:txEl>
                                              <p:pRg st="8" end="8"/>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arn(inVertical)">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tx1"/>
                </a:solidFill>
              </a:rPr>
              <a:t>Things we used</a:t>
            </a:r>
            <a:endParaRPr lang="en-US" b="1" u="sng" dirty="0">
              <a:solidFill>
                <a:schemeClr val="tx1"/>
              </a:solidFill>
            </a:endParaRPr>
          </a:p>
        </p:txBody>
      </p:sp>
      <p:sp>
        <p:nvSpPr>
          <p:cNvPr id="3" name="Content Placeholder 2"/>
          <p:cNvSpPr>
            <a:spLocks noGrp="1"/>
          </p:cNvSpPr>
          <p:nvPr>
            <p:ph idx="1"/>
          </p:nvPr>
        </p:nvSpPr>
        <p:spPr>
          <a:xfrm>
            <a:off x="677334" y="1405719"/>
            <a:ext cx="8596668" cy="4635644"/>
          </a:xfrm>
        </p:spPr>
        <p:txBody>
          <a:bodyPr>
            <a:noAutofit/>
          </a:bodyPr>
          <a:lstStyle/>
          <a:p>
            <a:pPr marL="457200" indent="-457200">
              <a:buFont typeface="+mj-lt"/>
              <a:buAutoNum type="arabicPeriod"/>
            </a:pPr>
            <a:r>
              <a:rPr lang="en-US" sz="2400" dirty="0" smtClean="0"/>
              <a:t>Assembly language</a:t>
            </a:r>
          </a:p>
          <a:p>
            <a:pPr marL="457200" indent="-457200">
              <a:buFont typeface="+mj-lt"/>
              <a:buAutoNum type="arabicPeriod"/>
            </a:pPr>
            <a:r>
              <a:rPr lang="en-US" sz="2400" dirty="0" err="1" smtClean="0"/>
              <a:t>DOSBox</a:t>
            </a:r>
            <a:endParaRPr lang="en-US" sz="2400" dirty="0" smtClean="0"/>
          </a:p>
          <a:p>
            <a:pPr marL="457200" indent="-457200">
              <a:buFont typeface="+mj-lt"/>
              <a:buAutoNum type="arabicPeriod"/>
            </a:pPr>
            <a:r>
              <a:rPr lang="en-US" sz="2400" dirty="0" smtClean="0"/>
              <a:t>TASM</a:t>
            </a:r>
          </a:p>
          <a:p>
            <a:r>
              <a:rPr lang="en-US" sz="2400" dirty="0" smtClean="0"/>
              <a:t>The code is written in assembly language.</a:t>
            </a:r>
            <a:endParaRPr lang="en-US" sz="2400" dirty="0"/>
          </a:p>
          <a:p>
            <a:r>
              <a:rPr lang="en-US" sz="2400" dirty="0" err="1" smtClean="0"/>
              <a:t>DOSBox</a:t>
            </a:r>
            <a:r>
              <a:rPr lang="en-US" sz="2400" dirty="0"/>
              <a:t> is an emulator program that emulates an IBM PC compatible computer running a DOS operating system. Many IBM PC compatible graphics and sound cards are also emulated</a:t>
            </a:r>
            <a:r>
              <a:rPr lang="en-US" sz="2400" dirty="0" smtClean="0"/>
              <a:t>.</a:t>
            </a:r>
          </a:p>
          <a:p>
            <a:r>
              <a:rPr lang="en-US" sz="2400" dirty="0" smtClean="0"/>
              <a:t>Turbo </a:t>
            </a:r>
            <a:r>
              <a:rPr lang="en-US" sz="2400" dirty="0"/>
              <a:t>Assembler (TASM) is a computer assembler (software for program development) developed by Borland which runs on and produces code for 16- or 32-bit x86 MS-DOS or Microsoft Windows.</a:t>
            </a:r>
          </a:p>
        </p:txBody>
      </p:sp>
    </p:spTree>
    <p:extLst>
      <p:ext uri="{BB962C8B-B14F-4D97-AF65-F5344CB8AC3E}">
        <p14:creationId xmlns:p14="http://schemas.microsoft.com/office/powerpoint/2010/main" val="27590817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tx1"/>
                </a:solidFill>
              </a:rPr>
              <a:t>Used Interrupts</a:t>
            </a:r>
            <a:endParaRPr lang="en-US" b="1" u="sng" dirty="0">
              <a:solidFill>
                <a:schemeClr val="tx1"/>
              </a:solidFill>
            </a:endParaRPr>
          </a:p>
        </p:txBody>
      </p:sp>
      <p:sp>
        <p:nvSpPr>
          <p:cNvPr id="3" name="Content Placeholder 2"/>
          <p:cNvSpPr>
            <a:spLocks noGrp="1"/>
          </p:cNvSpPr>
          <p:nvPr>
            <p:ph idx="1"/>
          </p:nvPr>
        </p:nvSpPr>
        <p:spPr>
          <a:xfrm>
            <a:off x="677334" y="1528549"/>
            <a:ext cx="8596668" cy="4512813"/>
          </a:xfrm>
        </p:spPr>
        <p:txBody>
          <a:bodyPr>
            <a:normAutofit/>
          </a:bodyPr>
          <a:lstStyle/>
          <a:p>
            <a:r>
              <a:rPr lang="en-US" sz="2400" dirty="0" smtClean="0">
                <a:solidFill>
                  <a:schemeClr val="tx1"/>
                </a:solidFill>
              </a:rPr>
              <a:t>For this game we had to set the graphics mode at first. We moved 0h to ah register 13h to al register and called interrupt 10h.</a:t>
            </a:r>
          </a:p>
          <a:p>
            <a:r>
              <a:rPr lang="en-US" sz="2400" dirty="0" smtClean="0">
                <a:solidFill>
                  <a:schemeClr val="tx1"/>
                </a:solidFill>
              </a:rPr>
              <a:t>Then after that we called interrupt</a:t>
            </a:r>
            <a:r>
              <a:rPr lang="en-US" sz="2400" dirty="0">
                <a:solidFill>
                  <a:schemeClr val="tx1"/>
                </a:solidFill>
              </a:rPr>
              <a:t> 16h</a:t>
            </a:r>
            <a:r>
              <a:rPr lang="en-US" sz="2400" dirty="0" smtClean="0">
                <a:solidFill>
                  <a:schemeClr val="tx1"/>
                </a:solidFill>
              </a:rPr>
              <a:t> after we moved 0 to ah, which gets keystroke from keyboard.</a:t>
            </a:r>
          </a:p>
          <a:p>
            <a:r>
              <a:rPr lang="en-US" sz="2400" dirty="0" smtClean="0">
                <a:solidFill>
                  <a:schemeClr val="tx1"/>
                </a:solidFill>
              </a:rPr>
              <a:t>In this project, everything had to be done by setting the cursor at first. That means we had to set the position where we want to print the mine or a number or to draw the row and column line etc. We also had to print ‘?’.</a:t>
            </a:r>
            <a:endParaRPr lang="en-US" sz="2400" dirty="0">
              <a:solidFill>
                <a:schemeClr val="tx1"/>
              </a:solidFill>
            </a:endParaRPr>
          </a:p>
        </p:txBody>
      </p:sp>
    </p:spTree>
    <p:extLst>
      <p:ext uri="{BB962C8B-B14F-4D97-AF65-F5344CB8AC3E}">
        <p14:creationId xmlns:p14="http://schemas.microsoft.com/office/powerpoint/2010/main" val="837328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chemeClr val="tx1"/>
                </a:solidFill>
              </a:rPr>
              <a:t>Used </a:t>
            </a:r>
            <a:r>
              <a:rPr lang="en-US" b="1" u="sng" dirty="0" smtClean="0">
                <a:solidFill>
                  <a:schemeClr val="tx1"/>
                </a:solidFill>
              </a:rPr>
              <a:t>Interrupts</a:t>
            </a:r>
            <a:endParaRPr lang="en-US" b="1" u="sng" dirty="0">
              <a:solidFill>
                <a:schemeClr val="tx1"/>
              </a:solidFill>
            </a:endParaRPr>
          </a:p>
        </p:txBody>
      </p:sp>
      <p:sp>
        <p:nvSpPr>
          <p:cNvPr id="3" name="Content Placeholder 2"/>
          <p:cNvSpPr>
            <a:spLocks noGrp="1"/>
          </p:cNvSpPr>
          <p:nvPr>
            <p:ph idx="1"/>
          </p:nvPr>
        </p:nvSpPr>
        <p:spPr>
          <a:xfrm>
            <a:off x="677334" y="1555845"/>
            <a:ext cx="8596668" cy="4485517"/>
          </a:xfrm>
        </p:spPr>
        <p:txBody>
          <a:bodyPr>
            <a:normAutofit/>
          </a:bodyPr>
          <a:lstStyle/>
          <a:p>
            <a:r>
              <a:rPr lang="en-US" sz="2400" dirty="0" smtClean="0">
                <a:solidFill>
                  <a:schemeClr val="tx1"/>
                </a:solidFill>
              </a:rPr>
              <a:t>Interrupt 33h is called for using mouse functions. But first we had to move 01h to ax register.</a:t>
            </a:r>
          </a:p>
          <a:p>
            <a:r>
              <a:rPr lang="en-US" sz="2400" dirty="0" smtClean="0">
                <a:solidFill>
                  <a:schemeClr val="tx1"/>
                </a:solidFill>
              </a:rPr>
              <a:t>In this game, we had to make sure that the empty area of the window remains unused.</a:t>
            </a:r>
          </a:p>
          <a:p>
            <a:r>
              <a:rPr lang="en-US" sz="2400" dirty="0" smtClean="0">
                <a:solidFill>
                  <a:schemeClr val="tx1"/>
                </a:solidFill>
              </a:rPr>
              <a:t>We had to move 02h to ax to hide the mouse cursor.</a:t>
            </a:r>
          </a:p>
          <a:p>
            <a:r>
              <a:rPr lang="en-US" sz="2400" dirty="0" smtClean="0">
                <a:solidFill>
                  <a:schemeClr val="tx1"/>
                </a:solidFill>
              </a:rPr>
              <a:t>We had to make sure that everything remains on the same page, that’s why we moved 0 to </a:t>
            </a:r>
            <a:r>
              <a:rPr lang="en-US" sz="2400" dirty="0" err="1" smtClean="0">
                <a:solidFill>
                  <a:schemeClr val="tx1"/>
                </a:solidFill>
              </a:rPr>
              <a:t>bh</a:t>
            </a:r>
            <a:r>
              <a:rPr lang="en-US" sz="2400" dirty="0" smtClean="0">
                <a:solidFill>
                  <a:schemeClr val="tx1"/>
                </a:solidFill>
              </a:rPr>
              <a:t> register.</a:t>
            </a:r>
          </a:p>
          <a:p>
            <a:r>
              <a:rPr lang="en-US" sz="2400" dirty="0" smtClean="0">
                <a:solidFill>
                  <a:schemeClr val="tx1"/>
                </a:solidFill>
              </a:rPr>
              <a:t>We set the cursor by moving 02h to ah register and called interrupt 10h.</a:t>
            </a:r>
          </a:p>
        </p:txBody>
      </p:sp>
    </p:spTree>
    <p:extLst>
      <p:ext uri="{BB962C8B-B14F-4D97-AF65-F5344CB8AC3E}">
        <p14:creationId xmlns:p14="http://schemas.microsoft.com/office/powerpoint/2010/main" val="2786669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chemeClr val="tx1"/>
                </a:solidFill>
              </a:rPr>
              <a:t>Used Interrupts</a:t>
            </a:r>
          </a:p>
        </p:txBody>
      </p:sp>
      <p:sp>
        <p:nvSpPr>
          <p:cNvPr id="3" name="Content Placeholder 2"/>
          <p:cNvSpPr>
            <a:spLocks noGrp="1"/>
          </p:cNvSpPr>
          <p:nvPr>
            <p:ph idx="1"/>
          </p:nvPr>
        </p:nvSpPr>
        <p:spPr>
          <a:xfrm>
            <a:off x="677334" y="1433015"/>
            <a:ext cx="8596668" cy="4608347"/>
          </a:xfrm>
        </p:spPr>
        <p:txBody>
          <a:bodyPr>
            <a:normAutofit/>
          </a:bodyPr>
          <a:lstStyle/>
          <a:p>
            <a:r>
              <a:rPr lang="en-US" sz="2400" dirty="0" smtClean="0">
                <a:solidFill>
                  <a:schemeClr val="tx1"/>
                </a:solidFill>
              </a:rPr>
              <a:t>To Print a character we had to move the desired character to al register. We had to move 9h to ah register to print the characters in graphics mode. Then we moved a number to cx register that ensures the number of characters to be printed. Then we moved the color number to </a:t>
            </a:r>
            <a:r>
              <a:rPr lang="en-US" sz="2400" dirty="0" err="1" smtClean="0">
                <a:solidFill>
                  <a:schemeClr val="tx1"/>
                </a:solidFill>
              </a:rPr>
              <a:t>bl</a:t>
            </a:r>
            <a:r>
              <a:rPr lang="en-US" sz="2400" dirty="0" smtClean="0">
                <a:solidFill>
                  <a:schemeClr val="tx1"/>
                </a:solidFill>
              </a:rPr>
              <a:t> register.</a:t>
            </a:r>
          </a:p>
          <a:p>
            <a:r>
              <a:rPr lang="en-US" sz="2400" dirty="0" smtClean="0">
                <a:solidFill>
                  <a:schemeClr val="tx1"/>
                </a:solidFill>
              </a:rPr>
              <a:t>We used dl and dh register for positioning the cursor. The dh register represents the row and dl resister represents the column.</a:t>
            </a:r>
            <a:endParaRPr lang="en-US" sz="2400" dirty="0">
              <a:solidFill>
                <a:schemeClr val="tx1"/>
              </a:solidFill>
            </a:endParaRPr>
          </a:p>
        </p:txBody>
      </p:sp>
    </p:spTree>
    <p:extLst>
      <p:ext uri="{BB962C8B-B14F-4D97-AF65-F5344CB8AC3E}">
        <p14:creationId xmlns:p14="http://schemas.microsoft.com/office/powerpoint/2010/main" val="1975736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tx1"/>
                </a:solidFill>
              </a:rPr>
              <a:t>Limitations</a:t>
            </a:r>
            <a:endParaRPr lang="en-US" b="1" u="sng" dirty="0">
              <a:solidFill>
                <a:schemeClr val="tx1"/>
              </a:solidFill>
            </a:endParaRPr>
          </a:p>
        </p:txBody>
      </p:sp>
      <p:sp>
        <p:nvSpPr>
          <p:cNvPr id="3" name="Content Placeholder 2"/>
          <p:cNvSpPr>
            <a:spLocks noGrp="1"/>
          </p:cNvSpPr>
          <p:nvPr>
            <p:ph idx="1"/>
          </p:nvPr>
        </p:nvSpPr>
        <p:spPr>
          <a:xfrm>
            <a:off x="677334" y="1337481"/>
            <a:ext cx="8596668" cy="4703881"/>
          </a:xfrm>
        </p:spPr>
        <p:txBody>
          <a:bodyPr>
            <a:normAutofit lnSpcReduction="10000"/>
          </a:bodyPr>
          <a:lstStyle/>
          <a:p>
            <a:r>
              <a:rPr lang="en-US" sz="2400" dirty="0">
                <a:solidFill>
                  <a:schemeClr val="tx1"/>
                </a:solidFill>
              </a:rPr>
              <a:t>It’s very hard to debug a code while doing these kind of works. It may take someone hours to find a small bug in the code</a:t>
            </a:r>
            <a:r>
              <a:rPr lang="en-US" sz="2400" dirty="0" smtClean="0">
                <a:solidFill>
                  <a:schemeClr val="tx1"/>
                </a:solidFill>
              </a:rPr>
              <a:t>. It took us a whole day just to find out a small bug while doing mouse-related works.</a:t>
            </a:r>
            <a:endParaRPr lang="en-US" sz="2400" dirty="0">
              <a:solidFill>
                <a:schemeClr val="tx1"/>
              </a:solidFill>
            </a:endParaRPr>
          </a:p>
          <a:p>
            <a:r>
              <a:rPr lang="en-US" sz="2400" dirty="0" smtClean="0">
                <a:solidFill>
                  <a:schemeClr val="tx1"/>
                </a:solidFill>
              </a:rPr>
              <a:t>Coding in assembly language is a hard task. It is very hard to code these games/apps in assembly.</a:t>
            </a:r>
          </a:p>
          <a:p>
            <a:r>
              <a:rPr lang="en-US" sz="2400" dirty="0" smtClean="0">
                <a:solidFill>
                  <a:schemeClr val="tx1"/>
                </a:solidFill>
              </a:rPr>
              <a:t>Assembly language has it’s limitations. The running speed is just too slow. It takes a lot of time just to draw a single line.</a:t>
            </a:r>
          </a:p>
          <a:p>
            <a:r>
              <a:rPr lang="en-US" sz="2400" dirty="0" smtClean="0">
                <a:solidFill>
                  <a:schemeClr val="tx1"/>
                </a:solidFill>
              </a:rPr>
              <a:t>It takes a lot of time just to write a simple code.</a:t>
            </a:r>
          </a:p>
          <a:p>
            <a:r>
              <a:rPr lang="en-US" sz="2400" dirty="0" smtClean="0">
                <a:solidFill>
                  <a:schemeClr val="tx1"/>
                </a:solidFill>
              </a:rPr>
              <a:t>The size of the Minesweeper board is considered for only 5x5 square. It can be made dynamic for the user.</a:t>
            </a:r>
            <a:endParaRPr lang="en-US" sz="2400" dirty="0">
              <a:solidFill>
                <a:schemeClr val="tx1"/>
              </a:solidFill>
            </a:endParaRPr>
          </a:p>
        </p:txBody>
      </p:sp>
    </p:spTree>
    <p:extLst>
      <p:ext uri="{BB962C8B-B14F-4D97-AF65-F5344CB8AC3E}">
        <p14:creationId xmlns:p14="http://schemas.microsoft.com/office/powerpoint/2010/main" val="183684279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tx1"/>
                </a:solidFill>
              </a:rPr>
              <a:t>Conclusion</a:t>
            </a:r>
            <a:endParaRPr lang="en-US" b="1" u="sng" dirty="0">
              <a:solidFill>
                <a:schemeClr val="tx1"/>
              </a:solidFill>
            </a:endParaRPr>
          </a:p>
        </p:txBody>
      </p:sp>
      <p:sp>
        <p:nvSpPr>
          <p:cNvPr id="3" name="Content Placeholder 2"/>
          <p:cNvSpPr>
            <a:spLocks noGrp="1"/>
          </p:cNvSpPr>
          <p:nvPr>
            <p:ph idx="1"/>
          </p:nvPr>
        </p:nvSpPr>
        <p:spPr>
          <a:xfrm>
            <a:off x="677334" y="1665027"/>
            <a:ext cx="8596668" cy="4376335"/>
          </a:xfrm>
        </p:spPr>
        <p:txBody>
          <a:bodyPr>
            <a:normAutofit lnSpcReduction="10000"/>
          </a:bodyPr>
          <a:lstStyle/>
          <a:p>
            <a:pPr marL="0" indent="0">
              <a:buNone/>
            </a:pPr>
            <a:r>
              <a:rPr lang="en-US" sz="2400" dirty="0" smtClean="0"/>
              <a:t>Despite the limitations, it was great fun doing the project of making one of the most played games Minesweeper. Although it was our initial plan to make the game more dynamic and to make the 5x5 square more random but due to the shortage of time and limitations of the assembly language it was hard to do those things. But the game is competitive enough to play again and again. This is our first project. We tried our best to make the game like the original one. More thing to come in the future for sure.</a:t>
            </a:r>
          </a:p>
          <a:p>
            <a:pPr marL="0" indent="0">
              <a:buNone/>
            </a:pPr>
            <a:r>
              <a:rPr lang="en-US" sz="2400" dirty="0" smtClean="0"/>
              <a:t>Last but not least we would like to thank our </a:t>
            </a:r>
            <a:r>
              <a:rPr lang="en-US" sz="2400" dirty="0" err="1" smtClean="0"/>
              <a:t>honourable</a:t>
            </a:r>
            <a:r>
              <a:rPr lang="en-US" sz="2400" dirty="0" smtClean="0"/>
              <a:t> teachers </a:t>
            </a:r>
            <a:r>
              <a:rPr lang="en-US" sz="2400" dirty="0" err="1" smtClean="0"/>
              <a:t>Runama</a:t>
            </a:r>
            <a:r>
              <a:rPr lang="en-US" sz="2400" dirty="0" smtClean="0"/>
              <a:t> </a:t>
            </a:r>
            <a:r>
              <a:rPr lang="en-US" sz="2400" dirty="0" err="1" smtClean="0"/>
              <a:t>Nazmul</a:t>
            </a:r>
            <a:r>
              <a:rPr lang="en-US" sz="2400" dirty="0" smtClean="0"/>
              <a:t>, </a:t>
            </a:r>
            <a:r>
              <a:rPr lang="en-US" sz="2400" dirty="0" err="1" smtClean="0"/>
              <a:t>M.Tawfiqul</a:t>
            </a:r>
            <a:r>
              <a:rPr lang="en-US" sz="2400" dirty="0" smtClean="0"/>
              <a:t> Islam and Anna </a:t>
            </a:r>
            <a:r>
              <a:rPr lang="en-US" sz="2400" dirty="0" err="1" smtClean="0"/>
              <a:t>Fariha</a:t>
            </a:r>
            <a:r>
              <a:rPr lang="en-US" sz="2400" dirty="0" smtClean="0"/>
              <a:t> for their continuous support and suggestions.</a:t>
            </a:r>
            <a:endParaRPr lang="en-US" sz="2400" dirty="0"/>
          </a:p>
        </p:txBody>
      </p:sp>
    </p:spTree>
    <p:extLst>
      <p:ext uri="{BB962C8B-B14F-4D97-AF65-F5344CB8AC3E}">
        <p14:creationId xmlns:p14="http://schemas.microsoft.com/office/powerpoint/2010/main" val="23964626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4000" dirty="0" smtClean="0"/>
              <a:t>This is just the beginning.</a:t>
            </a:r>
          </a:p>
          <a:p>
            <a:pPr algn="ctr"/>
            <a:endParaRPr lang="en-US" sz="4000" dirty="0"/>
          </a:p>
          <a:p>
            <a:pPr marL="0" indent="0" algn="ctr">
              <a:buNone/>
            </a:pPr>
            <a:r>
              <a:rPr lang="en-US" sz="4000" dirty="0" smtClean="0"/>
              <a:t>Best of luck playing the game.</a:t>
            </a:r>
          </a:p>
          <a:p>
            <a:pPr marL="0" indent="0" algn="ctr">
              <a:buNone/>
            </a:pPr>
            <a:endParaRPr lang="en-US" sz="4000" dirty="0"/>
          </a:p>
          <a:p>
            <a:pPr marL="0" indent="0" algn="ctr">
              <a:buNone/>
            </a:pPr>
            <a:r>
              <a:rPr lang="en-US" sz="4000" dirty="0" smtClean="0"/>
              <a:t>Thank you.</a:t>
            </a:r>
          </a:p>
        </p:txBody>
      </p:sp>
    </p:spTree>
    <p:extLst>
      <p:ext uri="{BB962C8B-B14F-4D97-AF65-F5344CB8AC3E}">
        <p14:creationId xmlns:p14="http://schemas.microsoft.com/office/powerpoint/2010/main" val="2490308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tx1"/>
                </a:solidFill>
              </a:rPr>
              <a:t>Outline of the Presentation</a:t>
            </a:r>
            <a:endParaRPr lang="en-US" b="1" u="sng" dirty="0">
              <a:solidFill>
                <a:schemeClr val="tx1"/>
              </a:solidFill>
            </a:endParaRPr>
          </a:p>
        </p:txBody>
      </p:sp>
      <p:sp>
        <p:nvSpPr>
          <p:cNvPr id="3" name="Content Placeholder 2"/>
          <p:cNvSpPr>
            <a:spLocks noGrp="1"/>
          </p:cNvSpPr>
          <p:nvPr>
            <p:ph idx="1"/>
          </p:nvPr>
        </p:nvSpPr>
        <p:spPr>
          <a:xfrm>
            <a:off x="677334" y="1555846"/>
            <a:ext cx="8596668" cy="4430926"/>
          </a:xfrm>
        </p:spPr>
        <p:txBody>
          <a:bodyPr>
            <a:normAutofit fontScale="47500" lnSpcReduction="20000"/>
          </a:bodyPr>
          <a:lstStyle/>
          <a:p>
            <a:endParaRPr lang="en-US" dirty="0">
              <a:solidFill>
                <a:schemeClr val="tx1"/>
              </a:solidFill>
              <a:latin typeface="Poor Richard" pitchFamily="18" charset="0"/>
            </a:endParaRPr>
          </a:p>
          <a:p>
            <a:r>
              <a:rPr lang="en-US" sz="5800" dirty="0">
                <a:solidFill>
                  <a:schemeClr val="tx1"/>
                </a:solidFill>
                <a:latin typeface="Poor Richard" pitchFamily="18" charset="0"/>
              </a:rPr>
              <a:t>About t</a:t>
            </a:r>
            <a:r>
              <a:rPr lang="en-US" sz="5800" dirty="0" smtClean="0">
                <a:solidFill>
                  <a:schemeClr val="tx1"/>
                </a:solidFill>
                <a:latin typeface="Poor Richard" pitchFamily="18" charset="0"/>
              </a:rPr>
              <a:t>he game</a:t>
            </a:r>
            <a:endParaRPr lang="en-US" sz="5800" dirty="0">
              <a:solidFill>
                <a:schemeClr val="tx1"/>
              </a:solidFill>
              <a:latin typeface="Poor Richard" pitchFamily="18" charset="0"/>
            </a:endParaRPr>
          </a:p>
          <a:p>
            <a:r>
              <a:rPr lang="en-US" sz="5800" dirty="0">
                <a:solidFill>
                  <a:schemeClr val="tx1"/>
                </a:solidFill>
                <a:latin typeface="Poor Richard" pitchFamily="18" charset="0"/>
              </a:rPr>
              <a:t>Objectives of the </a:t>
            </a:r>
            <a:r>
              <a:rPr lang="en-US" sz="5800" dirty="0" smtClean="0">
                <a:solidFill>
                  <a:schemeClr val="tx1"/>
                </a:solidFill>
                <a:latin typeface="Poor Richard" pitchFamily="18" charset="0"/>
              </a:rPr>
              <a:t>game</a:t>
            </a:r>
            <a:endParaRPr lang="en-US" sz="5800" dirty="0">
              <a:solidFill>
                <a:schemeClr val="tx1"/>
              </a:solidFill>
              <a:latin typeface="Poor Richard" pitchFamily="18" charset="0"/>
            </a:endParaRPr>
          </a:p>
          <a:p>
            <a:r>
              <a:rPr lang="en-US" sz="5800" dirty="0">
                <a:solidFill>
                  <a:schemeClr val="tx1"/>
                </a:solidFill>
                <a:latin typeface="Poor Richard" pitchFamily="18" charset="0"/>
              </a:rPr>
              <a:t>Features of the </a:t>
            </a:r>
            <a:r>
              <a:rPr lang="en-US" sz="5800" dirty="0" smtClean="0">
                <a:solidFill>
                  <a:schemeClr val="tx1"/>
                </a:solidFill>
                <a:latin typeface="Poor Richard" pitchFamily="18" charset="0"/>
              </a:rPr>
              <a:t>game</a:t>
            </a:r>
            <a:endParaRPr lang="en-US" sz="5800" dirty="0">
              <a:solidFill>
                <a:schemeClr val="tx1"/>
              </a:solidFill>
              <a:latin typeface="Poor Richard" pitchFamily="18" charset="0"/>
            </a:endParaRPr>
          </a:p>
          <a:p>
            <a:r>
              <a:rPr lang="en-US" sz="5800" dirty="0" smtClean="0">
                <a:solidFill>
                  <a:schemeClr val="tx1"/>
                </a:solidFill>
                <a:latin typeface="Poor Richard" pitchFamily="18" charset="0"/>
              </a:rPr>
              <a:t>How to play</a:t>
            </a:r>
            <a:endParaRPr lang="en-US" sz="5800" dirty="0">
              <a:solidFill>
                <a:schemeClr val="tx1"/>
              </a:solidFill>
              <a:latin typeface="Poor Richard" pitchFamily="18" charset="0"/>
            </a:endParaRPr>
          </a:p>
          <a:p>
            <a:r>
              <a:rPr lang="en-US" sz="5800" dirty="0">
                <a:solidFill>
                  <a:schemeClr val="tx1"/>
                </a:solidFill>
                <a:latin typeface="Poor Richard" pitchFamily="18" charset="0"/>
              </a:rPr>
              <a:t>Screenshots from the game</a:t>
            </a:r>
          </a:p>
          <a:p>
            <a:r>
              <a:rPr lang="en-US" sz="5800" dirty="0" smtClean="0">
                <a:solidFill>
                  <a:schemeClr val="tx1"/>
                </a:solidFill>
                <a:latin typeface="Poor Richard" pitchFamily="18" charset="0"/>
              </a:rPr>
              <a:t>Things we used</a:t>
            </a:r>
            <a:endParaRPr lang="en-US" sz="5800" dirty="0">
              <a:solidFill>
                <a:schemeClr val="tx1"/>
              </a:solidFill>
              <a:latin typeface="Poor Richard" pitchFamily="18" charset="0"/>
            </a:endParaRPr>
          </a:p>
          <a:p>
            <a:r>
              <a:rPr lang="en-US" sz="5800" dirty="0" smtClean="0">
                <a:solidFill>
                  <a:schemeClr val="tx1"/>
                </a:solidFill>
                <a:latin typeface="Poor Richard" pitchFamily="18" charset="0"/>
              </a:rPr>
              <a:t>Used Interrupts</a:t>
            </a:r>
            <a:endParaRPr lang="en-US" sz="5800" dirty="0">
              <a:solidFill>
                <a:schemeClr val="tx1"/>
              </a:solidFill>
              <a:latin typeface="Poor Richard" pitchFamily="18" charset="0"/>
            </a:endParaRPr>
          </a:p>
          <a:p>
            <a:r>
              <a:rPr lang="en-US" sz="5800" dirty="0" smtClean="0">
                <a:solidFill>
                  <a:schemeClr val="tx1"/>
                </a:solidFill>
                <a:latin typeface="Poor Richard" pitchFamily="18" charset="0"/>
              </a:rPr>
              <a:t>Limitations</a:t>
            </a:r>
          </a:p>
          <a:p>
            <a:r>
              <a:rPr lang="en-US" sz="5800" dirty="0" smtClean="0">
                <a:solidFill>
                  <a:schemeClr val="tx1"/>
                </a:solidFill>
                <a:latin typeface="Poor Richard" pitchFamily="18" charset="0"/>
              </a:rPr>
              <a:t>Conclusions</a:t>
            </a:r>
            <a:endParaRPr lang="en-US" dirty="0">
              <a:solidFill>
                <a:schemeClr val="tx1"/>
              </a:solidFill>
              <a:latin typeface="Poor Richard" pitchFamily="18" charset="0"/>
            </a:endParaRPr>
          </a:p>
          <a:p>
            <a:endParaRPr lang="en-US" dirty="0">
              <a:solidFill>
                <a:schemeClr val="tx1"/>
              </a:solidFill>
              <a:latin typeface="Poor Richard" pitchFamily="18" charset="0"/>
            </a:endParaRPr>
          </a:p>
          <a:p>
            <a:endParaRPr lang="en-US" dirty="0">
              <a:solidFill>
                <a:schemeClr val="tx1"/>
              </a:solidFill>
            </a:endParaRPr>
          </a:p>
        </p:txBody>
      </p:sp>
    </p:spTree>
    <p:extLst>
      <p:ext uri="{BB962C8B-B14F-4D97-AF65-F5344CB8AC3E}">
        <p14:creationId xmlns:p14="http://schemas.microsoft.com/office/powerpoint/2010/main" val="20403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629" y="418532"/>
            <a:ext cx="8596668" cy="1320800"/>
          </a:xfrm>
        </p:spPr>
        <p:txBody>
          <a:bodyPr/>
          <a:lstStyle/>
          <a:p>
            <a:pPr algn="ctr"/>
            <a:r>
              <a:rPr lang="en-US" b="1" u="sng" dirty="0" smtClean="0">
                <a:solidFill>
                  <a:schemeClr val="tx1"/>
                </a:solidFill>
              </a:rPr>
              <a:t>About the Game</a:t>
            </a:r>
            <a:endParaRPr lang="en-US" b="1" u="sng" dirty="0">
              <a:solidFill>
                <a:schemeClr val="tx1"/>
              </a:solidFill>
            </a:endParaRPr>
          </a:p>
        </p:txBody>
      </p:sp>
      <p:sp>
        <p:nvSpPr>
          <p:cNvPr id="3" name="Content Placeholder 2"/>
          <p:cNvSpPr>
            <a:spLocks noGrp="1"/>
          </p:cNvSpPr>
          <p:nvPr>
            <p:ph idx="1"/>
          </p:nvPr>
        </p:nvSpPr>
        <p:spPr>
          <a:xfrm>
            <a:off x="922994" y="1270000"/>
            <a:ext cx="8596668" cy="4444574"/>
          </a:xfrm>
        </p:spPr>
        <p:txBody>
          <a:bodyPr>
            <a:noAutofit/>
          </a:bodyPr>
          <a:lstStyle/>
          <a:p>
            <a:r>
              <a:rPr lang="en-US" sz="2400" dirty="0" smtClean="0">
                <a:solidFill>
                  <a:schemeClr val="tx1"/>
                </a:solidFill>
              </a:rPr>
              <a:t>Minesweeper is one of the most popular online and offline games of the world.</a:t>
            </a:r>
          </a:p>
          <a:p>
            <a:r>
              <a:rPr lang="en-US" sz="2400" dirty="0" smtClean="0">
                <a:solidFill>
                  <a:schemeClr val="tx1"/>
                </a:solidFill>
              </a:rPr>
              <a:t>The </a:t>
            </a:r>
            <a:r>
              <a:rPr lang="en-US" sz="2400" dirty="0">
                <a:solidFill>
                  <a:schemeClr val="tx1"/>
                </a:solidFill>
              </a:rPr>
              <a:t>game originates from the 1960s, and has been written for many </a:t>
            </a:r>
            <a:r>
              <a:rPr lang="en-US" sz="2400" dirty="0" smtClean="0">
                <a:solidFill>
                  <a:schemeClr val="tx1"/>
                </a:solidFill>
              </a:rPr>
              <a:t>computing platforms</a:t>
            </a:r>
            <a:r>
              <a:rPr lang="en-US" sz="2400" dirty="0">
                <a:solidFill>
                  <a:schemeClr val="tx1"/>
                </a:solidFill>
              </a:rPr>
              <a:t> in use today. It has many variations and offshoots</a:t>
            </a:r>
            <a:r>
              <a:rPr lang="en-US" sz="2400" dirty="0" smtClean="0">
                <a:solidFill>
                  <a:schemeClr val="tx1"/>
                </a:solidFill>
              </a:rPr>
              <a:t>.</a:t>
            </a:r>
          </a:p>
          <a:p>
            <a:r>
              <a:rPr lang="en-US" sz="2400" dirty="0" smtClean="0">
                <a:solidFill>
                  <a:schemeClr val="tx1"/>
                </a:solidFill>
              </a:rPr>
              <a:t>Minesweeper</a:t>
            </a:r>
            <a:r>
              <a:rPr lang="en-US" sz="2400" dirty="0">
                <a:solidFill>
                  <a:schemeClr val="tx1"/>
                </a:solidFill>
              </a:rPr>
              <a:t>, a little game that debuted back in 1990 as part of the WINDOWS Entertainment Pack, before being promoted to a standard feature in WINDOWS 3.1 and onwards.</a:t>
            </a:r>
            <a:endParaRPr lang="en-US" sz="2400" dirty="0" smtClean="0">
              <a:solidFill>
                <a:schemeClr val="tx1"/>
              </a:solidFill>
            </a:endParaRPr>
          </a:p>
          <a:p>
            <a:r>
              <a:rPr lang="en-US" sz="2400" dirty="0" smtClean="0">
                <a:solidFill>
                  <a:schemeClr val="tx1"/>
                </a:solidFill>
              </a:rPr>
              <a:t>There is hardly any person who hasn’t played Minesweeper game at least once in his or her life.</a:t>
            </a:r>
          </a:p>
          <a:p>
            <a:r>
              <a:rPr lang="en-US" sz="2400" dirty="0" smtClean="0">
                <a:solidFill>
                  <a:schemeClr val="tx1"/>
                </a:solidFill>
              </a:rPr>
              <a:t>And if you haven’t played the Minesweeper game at least once in your life, then hats off to you.</a:t>
            </a:r>
            <a:endParaRPr lang="en-US" sz="2400" dirty="0">
              <a:solidFill>
                <a:schemeClr val="tx1"/>
              </a:solidFill>
            </a:endParaRPr>
          </a:p>
        </p:txBody>
      </p:sp>
    </p:spTree>
    <p:extLst>
      <p:ext uri="{BB962C8B-B14F-4D97-AF65-F5344CB8AC3E}">
        <p14:creationId xmlns:p14="http://schemas.microsoft.com/office/powerpoint/2010/main" val="3590706062"/>
      </p:ext>
    </p:extLst>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chemeClr val="tx1"/>
                </a:solidFill>
              </a:rPr>
              <a:t>Objectives of the game</a:t>
            </a:r>
            <a:br>
              <a:rPr lang="en-US" b="1" u="sng" dirty="0">
                <a:solidFill>
                  <a:schemeClr val="tx1"/>
                </a:solidFill>
              </a:rPr>
            </a:br>
            <a:endParaRPr lang="en-US" b="1" u="sng" dirty="0">
              <a:solidFill>
                <a:schemeClr val="tx1"/>
              </a:solidFill>
            </a:endParaRPr>
          </a:p>
        </p:txBody>
      </p:sp>
      <p:sp>
        <p:nvSpPr>
          <p:cNvPr id="3" name="Content Placeholder 2"/>
          <p:cNvSpPr>
            <a:spLocks noGrp="1"/>
          </p:cNvSpPr>
          <p:nvPr>
            <p:ph idx="1"/>
          </p:nvPr>
        </p:nvSpPr>
        <p:spPr>
          <a:xfrm>
            <a:off x="677334" y="1487605"/>
            <a:ext cx="8596668" cy="4553757"/>
          </a:xfrm>
        </p:spPr>
        <p:txBody>
          <a:bodyPr>
            <a:normAutofit/>
          </a:bodyPr>
          <a:lstStyle/>
          <a:p>
            <a:r>
              <a:rPr lang="en-US" sz="2400" dirty="0" smtClean="0">
                <a:solidFill>
                  <a:schemeClr val="tx1"/>
                </a:solidFill>
              </a:rPr>
              <a:t>The objective of the minesweeper game is quite simple.</a:t>
            </a:r>
          </a:p>
          <a:p>
            <a:r>
              <a:rPr lang="en-US" sz="2400" dirty="0" smtClean="0">
                <a:solidFill>
                  <a:schemeClr val="tx1"/>
                </a:solidFill>
              </a:rPr>
              <a:t>Minesweeper</a:t>
            </a:r>
            <a:r>
              <a:rPr lang="en-US" sz="2400" dirty="0">
                <a:solidFill>
                  <a:schemeClr val="tx1"/>
                </a:solidFill>
              </a:rPr>
              <a:t> is a </a:t>
            </a:r>
            <a:r>
              <a:rPr lang="en-US" sz="2400" dirty="0" smtClean="0">
                <a:solidFill>
                  <a:schemeClr val="tx1"/>
                </a:solidFill>
              </a:rPr>
              <a:t>single player puzzle video game. </a:t>
            </a:r>
            <a:r>
              <a:rPr lang="en-US" sz="2400" dirty="0">
                <a:solidFill>
                  <a:schemeClr val="tx1"/>
                </a:solidFill>
              </a:rPr>
              <a:t>The objective of the game is to clear a rectangular board containing hidden </a:t>
            </a:r>
            <a:r>
              <a:rPr lang="en-US" sz="2400" dirty="0" smtClean="0">
                <a:solidFill>
                  <a:schemeClr val="tx1"/>
                </a:solidFill>
              </a:rPr>
              <a:t>“mines” </a:t>
            </a:r>
            <a:r>
              <a:rPr lang="en-US" sz="2400" dirty="0">
                <a:solidFill>
                  <a:schemeClr val="tx1"/>
                </a:solidFill>
              </a:rPr>
              <a:t>without detonating any of them, with help from clues about the number of neighboring mines in each field</a:t>
            </a:r>
            <a:r>
              <a:rPr lang="en-US" sz="2400" dirty="0" smtClean="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311934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chemeClr val="tx1"/>
                </a:solidFill>
              </a:rPr>
              <a:t>Features of the game</a:t>
            </a:r>
            <a:r>
              <a:rPr lang="en-US" b="1" dirty="0">
                <a:solidFill>
                  <a:schemeClr val="tx1"/>
                </a:solidFill>
              </a:rPr>
              <a:t/>
            </a:r>
            <a:br>
              <a:rPr lang="en-US" b="1" dirty="0">
                <a:solidFill>
                  <a:schemeClr val="tx1"/>
                </a:solidFill>
              </a:rPr>
            </a:br>
            <a:endParaRPr lang="en-US" b="1" dirty="0">
              <a:solidFill>
                <a:schemeClr val="tx1"/>
              </a:solidFill>
            </a:endParaRPr>
          </a:p>
        </p:txBody>
      </p:sp>
      <p:sp>
        <p:nvSpPr>
          <p:cNvPr id="3" name="Content Placeholder 2"/>
          <p:cNvSpPr>
            <a:spLocks noGrp="1"/>
          </p:cNvSpPr>
          <p:nvPr>
            <p:ph idx="1"/>
          </p:nvPr>
        </p:nvSpPr>
        <p:spPr>
          <a:xfrm>
            <a:off x="677334" y="1378424"/>
            <a:ext cx="8596668" cy="4662939"/>
          </a:xfrm>
        </p:spPr>
        <p:txBody>
          <a:bodyPr>
            <a:normAutofit/>
          </a:bodyPr>
          <a:lstStyle/>
          <a:p>
            <a:pPr marL="0" indent="0">
              <a:buNone/>
            </a:pPr>
            <a:r>
              <a:rPr lang="en-US" sz="2400" dirty="0" smtClean="0">
                <a:solidFill>
                  <a:schemeClr val="tx1"/>
                </a:solidFill>
              </a:rPr>
              <a:t>There is a Menu where the User can –</a:t>
            </a:r>
          </a:p>
          <a:p>
            <a:r>
              <a:rPr lang="en-US" sz="2400" dirty="0" smtClean="0">
                <a:solidFill>
                  <a:schemeClr val="tx1"/>
                </a:solidFill>
              </a:rPr>
              <a:t>Press ‘p’ to play the game.</a:t>
            </a:r>
            <a:endParaRPr lang="en-US" sz="2400" dirty="0">
              <a:solidFill>
                <a:schemeClr val="tx1"/>
              </a:solidFill>
            </a:endParaRPr>
          </a:p>
          <a:p>
            <a:r>
              <a:rPr lang="en-US" sz="2400" dirty="0" smtClean="0">
                <a:solidFill>
                  <a:schemeClr val="tx1"/>
                </a:solidFill>
              </a:rPr>
              <a:t>Press ‘c’ to see the credits.</a:t>
            </a:r>
          </a:p>
          <a:p>
            <a:r>
              <a:rPr lang="en-US" sz="2400" dirty="0" smtClean="0">
                <a:solidFill>
                  <a:schemeClr val="tx1"/>
                </a:solidFill>
              </a:rPr>
              <a:t>Press the ‘esc’ button to exit from the game.</a:t>
            </a:r>
          </a:p>
          <a:p>
            <a:pPr marL="0" indent="0">
              <a:buNone/>
            </a:pPr>
            <a:endParaRPr lang="en-US" sz="2400" dirty="0" smtClean="0">
              <a:solidFill>
                <a:schemeClr val="tx1"/>
              </a:solidFill>
            </a:endParaRPr>
          </a:p>
          <a:p>
            <a:pPr marL="0" indent="0">
              <a:buNone/>
            </a:pPr>
            <a:r>
              <a:rPr lang="en-US" sz="2400" dirty="0" smtClean="0">
                <a:solidFill>
                  <a:schemeClr val="tx1"/>
                </a:solidFill>
              </a:rPr>
              <a:t>As the game was created on a 5x5 area, so there are 5 mines on the board. There are two numbers on the board, ‘1’ and ‘2’ that indicates the number of mines on the neighboring cells. There is also a flag icon, which is indicated by ’?’, that will be put on a cell if one right clicks.</a:t>
            </a:r>
          </a:p>
        </p:txBody>
      </p:sp>
    </p:spTree>
    <p:extLst>
      <p:ext uri="{BB962C8B-B14F-4D97-AF65-F5344CB8AC3E}">
        <p14:creationId xmlns:p14="http://schemas.microsoft.com/office/powerpoint/2010/main" val="11933852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tx1"/>
                </a:solidFill>
              </a:rPr>
              <a:t>How to Play</a:t>
            </a:r>
            <a:endParaRPr lang="en-US" b="1" u="sng" dirty="0">
              <a:solidFill>
                <a:schemeClr val="tx1"/>
              </a:solidFill>
            </a:endParaRPr>
          </a:p>
        </p:txBody>
      </p:sp>
      <p:sp>
        <p:nvSpPr>
          <p:cNvPr id="3" name="Content Placeholder 2"/>
          <p:cNvSpPr>
            <a:spLocks noGrp="1"/>
          </p:cNvSpPr>
          <p:nvPr>
            <p:ph idx="1"/>
          </p:nvPr>
        </p:nvSpPr>
        <p:spPr>
          <a:xfrm>
            <a:off x="677334" y="1637732"/>
            <a:ext cx="8596668" cy="4703882"/>
          </a:xfrm>
        </p:spPr>
        <p:txBody>
          <a:bodyPr>
            <a:normAutofit/>
          </a:bodyPr>
          <a:lstStyle/>
          <a:p>
            <a:pPr>
              <a:buFont typeface="Wingdings" panose="05000000000000000000" pitchFamily="2" charset="2"/>
              <a:buChar char="Ø"/>
            </a:pPr>
            <a:r>
              <a:rPr lang="en-US" sz="2400" dirty="0" smtClean="0">
                <a:solidFill>
                  <a:schemeClr val="tx1"/>
                </a:solidFill>
              </a:rPr>
              <a:t>It’s easy to play Minesweeper. Click randomly until you hit a mine. When you do, you've won :) Good luck!</a:t>
            </a:r>
          </a:p>
          <a:p>
            <a:pPr>
              <a:buFont typeface="Wingdings" panose="05000000000000000000" pitchFamily="2" charset="2"/>
              <a:buChar char="Ø"/>
            </a:pPr>
            <a:r>
              <a:rPr lang="en-US" sz="2400" dirty="0" smtClean="0">
                <a:solidFill>
                  <a:schemeClr val="tx1"/>
                </a:solidFill>
              </a:rPr>
              <a:t>Keeping the jokes aside, the real way to play the game is described below –</a:t>
            </a:r>
          </a:p>
          <a:p>
            <a:pPr>
              <a:buFont typeface="Wingdings" panose="05000000000000000000" pitchFamily="2" charset="2"/>
              <a:buChar char="Ø"/>
            </a:pPr>
            <a:r>
              <a:rPr lang="en-US" sz="2400" dirty="0" smtClean="0">
                <a:solidFill>
                  <a:schemeClr val="tx1"/>
                </a:solidFill>
              </a:rPr>
              <a:t>The numbers indicate how many mines are touching that square. the objective is to find all of the mines. To do this, right click on a square that you think has a mine on it. When you right click, a flag should come up. When you've found all of them and clicked on all the squares without a mine, you win.</a:t>
            </a:r>
            <a:endParaRPr lang="en-US" sz="2400" dirty="0">
              <a:solidFill>
                <a:schemeClr val="tx1"/>
              </a:solidFill>
            </a:endParaRPr>
          </a:p>
        </p:txBody>
      </p:sp>
    </p:spTree>
    <p:extLst>
      <p:ext uri="{BB962C8B-B14F-4D97-AF65-F5344CB8AC3E}">
        <p14:creationId xmlns:p14="http://schemas.microsoft.com/office/powerpoint/2010/main" val="18085245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circle(in)">
                                      <p:cBhvr>
                                        <p:cTn id="5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tx1"/>
                </a:solidFill>
              </a:rPr>
              <a:t>Screenshots of the Game</a:t>
            </a:r>
            <a:endParaRPr lang="en-US" b="1" u="sng"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9820" y="1270000"/>
            <a:ext cx="6591696" cy="5163668"/>
          </a:xfrm>
        </p:spPr>
      </p:pic>
    </p:spTree>
    <p:extLst>
      <p:ext uri="{BB962C8B-B14F-4D97-AF65-F5344CB8AC3E}">
        <p14:creationId xmlns:p14="http://schemas.microsoft.com/office/powerpoint/2010/main" val="235603177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chemeClr val="tx1"/>
                </a:solidFill>
              </a:rPr>
              <a:t>Screenshots of the Game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267" y="1270000"/>
            <a:ext cx="6646802" cy="5149963"/>
          </a:xfrm>
        </p:spPr>
      </p:pic>
    </p:spTree>
    <p:extLst>
      <p:ext uri="{BB962C8B-B14F-4D97-AF65-F5344CB8AC3E}">
        <p14:creationId xmlns:p14="http://schemas.microsoft.com/office/powerpoint/2010/main" val="53270700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chemeClr val="tx1"/>
                </a:solidFill>
              </a:rPr>
              <a:t>Screenshots of the Game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3546" y="1270000"/>
            <a:ext cx="7404244" cy="4854670"/>
          </a:xfrm>
        </p:spPr>
      </p:pic>
    </p:spTree>
    <p:extLst>
      <p:ext uri="{BB962C8B-B14F-4D97-AF65-F5344CB8AC3E}">
        <p14:creationId xmlns:p14="http://schemas.microsoft.com/office/powerpoint/2010/main" val="372168787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TM02892315[[fn=Wisp]]</Template>
  <TotalTime>365</TotalTime>
  <Words>903</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Microsoft YaHei</vt:lpstr>
      <vt:lpstr>Arial</vt:lpstr>
      <vt:lpstr>Calibri</vt:lpstr>
      <vt:lpstr>Calibri Light</vt:lpstr>
      <vt:lpstr>Leelawadee</vt:lpstr>
      <vt:lpstr>Poor Richard</vt:lpstr>
      <vt:lpstr>Trebuchet MS</vt:lpstr>
      <vt:lpstr>Wingdings</vt:lpstr>
      <vt:lpstr>Wingdings 2</vt:lpstr>
      <vt:lpstr>Wingdings 3</vt:lpstr>
      <vt:lpstr>HDOfficeLightV0</vt:lpstr>
      <vt:lpstr>Facet</vt:lpstr>
      <vt:lpstr> Assembly Lab Project Minesweeper</vt:lpstr>
      <vt:lpstr>Outline of the Presentation</vt:lpstr>
      <vt:lpstr>About the Game</vt:lpstr>
      <vt:lpstr>Objectives of the game </vt:lpstr>
      <vt:lpstr>Features of the game </vt:lpstr>
      <vt:lpstr>How to Play</vt:lpstr>
      <vt:lpstr>Screenshots of the Game</vt:lpstr>
      <vt:lpstr>Screenshots of the Game</vt:lpstr>
      <vt:lpstr>Screenshots of the Game</vt:lpstr>
      <vt:lpstr>Things we used</vt:lpstr>
      <vt:lpstr>Used Interrupts</vt:lpstr>
      <vt:lpstr>Used Interrupts</vt:lpstr>
      <vt:lpstr>Used Interrupts</vt:lpstr>
      <vt:lpstr>Limitations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Lab Project        Minesweeper</dc:title>
  <dc:creator>ASUS</dc:creator>
  <cp:lastModifiedBy>ASUS</cp:lastModifiedBy>
  <cp:revision>162</cp:revision>
  <dcterms:created xsi:type="dcterms:W3CDTF">2015-11-27T04:24:10Z</dcterms:created>
  <dcterms:modified xsi:type="dcterms:W3CDTF">2015-11-27T11:17:30Z</dcterms:modified>
</cp:coreProperties>
</file>