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8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78" r:id="rId15"/>
    <p:sldId id="295" r:id="rId16"/>
    <p:sldId id="284" r:id="rId17"/>
    <p:sldId id="285" r:id="rId18"/>
    <p:sldId id="259" r:id="rId19"/>
    <p:sldId id="286" r:id="rId20"/>
    <p:sldId id="287" r:id="rId21"/>
    <p:sldId id="258" r:id="rId22"/>
    <p:sldId id="280" r:id="rId23"/>
    <p:sldId id="290" r:id="rId24"/>
    <p:sldId id="289" r:id="rId25"/>
    <p:sldId id="288" r:id="rId26"/>
    <p:sldId id="292" r:id="rId27"/>
    <p:sldId id="291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89" autoAdjust="0"/>
  </p:normalViewPr>
  <p:slideViewPr>
    <p:cSldViewPr snapToGrid="0" snapToObjects="1">
      <p:cViewPr>
        <p:scale>
          <a:sx n="100" d="100"/>
          <a:sy n="100" d="100"/>
        </p:scale>
        <p:origin x="-1632" y="1304"/>
      </p:cViewPr>
      <p:guideLst>
        <p:guide orient="horz" pos="2388"/>
        <p:guide pos="7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tags" Target="tags/tag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EF0A-2D78-384D-84AD-BD7BCEF7684C}" type="datetimeFigureOut">
              <a:rPr lang="en-US" smtClean="0"/>
              <a:t>11/28/13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CB884-09E9-014D-B100-9960D523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B884-09E9-014D-B100-9960D523CE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8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B884-09E9-014D-B100-9960D523CE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0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76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115950"/>
            <a:ext cx="1008140" cy="5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2066"/>
            <a:ext cx="666700" cy="5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86" y="152400"/>
            <a:ext cx="6768940" cy="457200"/>
          </a:xfrm>
        </p:spPr>
        <p:txBody>
          <a:bodyPr/>
          <a:lstStyle>
            <a:lvl1pPr marL="0" indent="0">
              <a:buFont typeface="+mj-lt"/>
              <a:buNone/>
              <a:defRPr>
                <a:latin typeface="LM Roman 10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842554"/>
          </a:xfrm>
        </p:spPr>
        <p:txBody>
          <a:bodyPr/>
          <a:lstStyle>
            <a:lvl1pPr>
              <a:defRPr>
                <a:latin typeface="LM Roman 10" pitchFamily="50" charset="0"/>
              </a:defRPr>
            </a:lvl1pPr>
            <a:lvl2pPr marL="914400" indent="-457200">
              <a:buSzPct val="100000"/>
              <a:buFont typeface="Wingdings" pitchFamily="2" charset="2"/>
              <a:buChar char="§"/>
              <a:defRPr>
                <a:latin typeface="LM Roman 10" pitchFamily="50" charset="0"/>
              </a:defRPr>
            </a:lvl2pPr>
            <a:lvl3pPr>
              <a:defRPr>
                <a:latin typeface="LM Roman 10" pitchFamily="50" charset="0"/>
              </a:defRPr>
            </a:lvl3pPr>
            <a:lvl4pPr>
              <a:defRPr>
                <a:latin typeface="LM Roman 10" pitchFamily="50" charset="0"/>
              </a:defRPr>
            </a:lvl4pPr>
            <a:lvl5pPr>
              <a:defRPr>
                <a:latin typeface="LM Roman 10" pitchFamily="50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91028" y="6608481"/>
            <a:ext cx="990600" cy="277812"/>
          </a:xfrm>
          <a:ln/>
        </p:spPr>
        <p:txBody>
          <a:bodyPr/>
          <a:lstStyle>
            <a:lvl1pPr>
              <a:defRPr sz="1200"/>
            </a:lvl1pPr>
          </a:lstStyle>
          <a:p>
            <a:fld id="{46A0FC41-0DC2-064F-B08F-6600EFCF290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Přímá spojnice 5"/>
          <p:cNvCxnSpPr/>
          <p:nvPr/>
        </p:nvCxnSpPr>
        <p:spPr bwMode="auto">
          <a:xfrm>
            <a:off x="0" y="665282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ovéPole 7"/>
          <p:cNvSpPr txBox="1"/>
          <p:nvPr/>
        </p:nvSpPr>
        <p:spPr>
          <a:xfrm>
            <a:off x="-109210" y="6608481"/>
            <a:ext cx="8973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  28 Nov.        IVCNZ 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2013 –J. Pritts, O. Chum, J. </a:t>
            </a:r>
            <a:r>
              <a:rPr lang="en-US" sz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Matas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: Approximate Models for Fast and Accurate </a:t>
            </a:r>
            <a:r>
              <a:rPr lang="en-US" sz="1200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Epipolar</a:t>
            </a:r>
            <a:r>
              <a:rPr lang="en-US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 </a:t>
            </a:r>
            <a:r>
              <a:rPr lang="en-US" sz="1200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LM Roman 10" pitchFamily="50" charset="-18"/>
              </a:rPr>
              <a:t>Geometry Estimation</a:t>
            </a:r>
            <a:endParaRPr lang="en-US" sz="120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LM Roman 10" pitchFamily="50" charset="-18"/>
            </a:endParaRPr>
          </a:p>
        </p:txBody>
      </p:sp>
      <p:pic>
        <p:nvPicPr>
          <p:cNvPr id="9" name="Picture 4" descr="c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115950"/>
            <a:ext cx="1008140" cy="5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2066"/>
            <a:ext cx="666700" cy="5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762000"/>
            <a:ext cx="4343400" cy="5943600"/>
          </a:xfrm>
        </p:spPr>
        <p:txBody>
          <a:bodyPr/>
          <a:lstStyle>
            <a:lvl1pPr>
              <a:defRPr sz="2000">
                <a:latin typeface="LM Roman 10" pitchFamily="50" charset="0"/>
              </a:defRPr>
            </a:lvl1pPr>
            <a:lvl2pPr>
              <a:defRPr sz="1800">
                <a:latin typeface="LM Roman 10" pitchFamily="50" charset="0"/>
              </a:defRPr>
            </a:lvl2pPr>
            <a:lvl3pPr>
              <a:defRPr sz="1600">
                <a:latin typeface="LM Roman 10" pitchFamily="50" charset="0"/>
              </a:defRPr>
            </a:lvl3pPr>
            <a:lvl4pPr>
              <a:defRPr sz="1400">
                <a:latin typeface="LM Roman 10" pitchFamily="50" charset="0"/>
              </a:defRPr>
            </a:lvl4pPr>
            <a:lvl5pPr>
              <a:defRPr sz="1400">
                <a:latin typeface="LM Roman 10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343400" cy="5943600"/>
          </a:xfrm>
        </p:spPr>
        <p:txBody>
          <a:bodyPr/>
          <a:lstStyle>
            <a:lvl1pPr>
              <a:defRPr sz="2000">
                <a:latin typeface="LM Roman 10" pitchFamily="50" charset="0"/>
              </a:defRPr>
            </a:lvl1pPr>
            <a:lvl2pPr>
              <a:defRPr sz="1800">
                <a:latin typeface="LM Roman 10" pitchFamily="50" charset="0"/>
              </a:defRPr>
            </a:lvl2pPr>
            <a:lvl3pPr>
              <a:defRPr sz="1600">
                <a:latin typeface="LM Roman 10" pitchFamily="50" charset="0"/>
              </a:defRPr>
            </a:lvl3pPr>
            <a:lvl4pPr>
              <a:defRPr sz="1400">
                <a:latin typeface="LM Roman 10" pitchFamily="50" charset="0"/>
              </a:defRPr>
            </a:lvl4pPr>
            <a:lvl5pPr>
              <a:defRPr sz="1400">
                <a:latin typeface="LM Roman 10" pitchFamily="50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83880" y="6617760"/>
            <a:ext cx="990600" cy="277812"/>
          </a:xfrm>
          <a:ln/>
        </p:spPr>
        <p:txBody>
          <a:bodyPr/>
          <a:lstStyle>
            <a:lvl1pPr>
              <a:defRPr/>
            </a:lvl1pPr>
          </a:lstStyle>
          <a:p>
            <a:fld id="{46A0FC41-0DC2-064F-B08F-6600EFCF290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4" descr="c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470" y="115950"/>
            <a:ext cx="1008140" cy="504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2066"/>
            <a:ext cx="666700" cy="5185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82386" y="152400"/>
            <a:ext cx="67689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None/>
              <a:defRPr sz="2500" b="1">
                <a:solidFill>
                  <a:schemeClr val="tx2"/>
                </a:solidFill>
                <a:latin typeface="LM Roman 10" pitchFamily="50" charset="0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9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44BA37-1C34-4D46-ABBD-D6332332028D}" type="datetimeFigureOut">
              <a:rPr lang="en-US" smtClean="0"/>
              <a:t>11/28/13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0FC41-0DC2-064F-B08F-6600EFCF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2938" y="71438"/>
            <a:ext cx="8096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215313" y="6572250"/>
            <a:ext cx="928687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fld id="{AACCBAAA-7742-4AB0-BE24-F9C3B9F16CE0}" type="slidenum">
              <a:rPr lang="en-US" sz="1400"/>
              <a:pPr algn="r"/>
              <a:t>‹#›</a:t>
            </a:fld>
            <a:r>
              <a:rPr lang="en-US" sz="14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229600" cy="850106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762000"/>
            <a:ext cx="88392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478588"/>
            <a:ext cx="990600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777777"/>
                </a:solidFill>
                <a:cs typeface="+mn-cs"/>
              </a:defRPr>
            </a:lvl1pPr>
          </a:lstStyle>
          <a:p>
            <a:fld id="{46A0FC41-0DC2-064F-B08F-6600EFCF290D}" type="slidenum">
              <a:rPr lang="en-US" smtClean="0"/>
              <a:t>‹#›</a:t>
            </a:fld>
            <a:endParaRPr lang="en-US"/>
          </a:p>
        </p:txBody>
      </p:sp>
      <p:pic>
        <p:nvPicPr>
          <p:cNvPr id="1029" name="Picture 5" descr="cm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0"/>
            <a:ext cx="1371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flipH="1">
            <a:off x="228600" y="677863"/>
            <a:ext cx="7543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-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Tahoma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gif"/><Relationship Id="rId3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slideLayout" Target="../slideLayouts/slideLayout3.xml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slideLayout" Target="../slideLayouts/slideLayout3.xml"/><Relationship Id="rId8" Type="http://schemas.openxmlformats.org/officeDocument/2006/relationships/image" Target="../media/image24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3.xml"/><Relationship Id="rId9" Type="http://schemas.openxmlformats.org/officeDocument/2006/relationships/image" Target="../media/image28.png"/><Relationship Id="rId1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.xml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1.png"/><Relationship Id="rId1" Type="http://schemas.openxmlformats.org/officeDocument/2006/relationships/tags" Target="../tags/tag32.x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27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Relationship Id="rId8" Type="http://schemas.openxmlformats.org/officeDocument/2006/relationships/tags" Target="../tags/tag43.xml"/><Relationship Id="rId9" Type="http://schemas.openxmlformats.org/officeDocument/2006/relationships/slideLayout" Target="../slideLayouts/slideLayout3.xml"/><Relationship Id="rId1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85214" y="997754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 smtClean="0"/>
              <a:t>Approximate Models for Fast and Accurate </a:t>
            </a:r>
            <a:r>
              <a:rPr lang="en-US" sz="3200" dirty="0" err="1" smtClean="0"/>
              <a:t>Epipolar</a:t>
            </a:r>
            <a:r>
              <a:rPr lang="en-US" sz="3200" dirty="0" smtClean="0"/>
              <a:t> Geometry Estimation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13843" y="3101867"/>
            <a:ext cx="6400800" cy="90648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James Pritts</a:t>
            </a:r>
          </a:p>
          <a:p>
            <a:pPr marL="0" indent="0" algn="ctr"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Ondrej</a:t>
            </a:r>
            <a:r>
              <a:rPr lang="en-US" sz="2400" dirty="0" smtClean="0"/>
              <a:t> Chum and Jiri </a:t>
            </a:r>
            <a:r>
              <a:rPr lang="en-US" sz="2400" dirty="0" err="1" smtClean="0"/>
              <a:t>Matas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568147" y="4774231"/>
            <a:ext cx="4532435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/>
              <a:t>Center for Machine Perception (CMP)</a:t>
            </a:r>
          </a:p>
          <a:p>
            <a:pPr algn="ctr"/>
            <a:r>
              <a:rPr lang="en-US" sz="2000" dirty="0"/>
              <a:t>Czech Technical University in </a:t>
            </a:r>
            <a:r>
              <a:rPr lang="en-US" sz="2000" dirty="0" smtClean="0"/>
              <a:t>Prague</a:t>
            </a:r>
          </a:p>
          <a:p>
            <a:pPr algn="ctr"/>
            <a:r>
              <a:rPr lang="en-US" sz="2000" dirty="0" smtClean="0"/>
              <a:t>Faculty </a:t>
            </a:r>
            <a:r>
              <a:rPr lang="en-US" sz="2000" dirty="0"/>
              <a:t>of Electrical </a:t>
            </a:r>
            <a:r>
              <a:rPr lang="en-US" sz="2000" dirty="0" smtClean="0"/>
              <a:t>Engineering</a:t>
            </a:r>
          </a:p>
          <a:p>
            <a:pPr algn="ctr"/>
            <a:r>
              <a:rPr lang="en-US" sz="2000" dirty="0" smtClean="0"/>
              <a:t> </a:t>
            </a:r>
            <a:r>
              <a:rPr lang="en-US" sz="2000" dirty="0"/>
              <a:t>Department of Cybernetics 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Select sample of m points at random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Fit model to sample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Calculate error </a:t>
            </a:r>
            <a:r>
              <a:rPr lang="en-US" sz="2000" dirty="0" smtClean="0"/>
              <a:t>for each measurement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Find consensus set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/>
              <a:t> Repeat sampling</a:t>
            </a:r>
          </a:p>
        </p:txBody>
      </p:sp>
      <p:pic>
        <p:nvPicPr>
          <p:cNvPr id="10244" name="Picture 3" descr="lndet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557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pic>
        <p:nvPicPr>
          <p:cNvPr id="16387" name="Picture 3" descr="lndet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Content Placeholder 15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65" b="-7965"/>
          <a:stretch>
            <a:fillRect/>
          </a:stretch>
        </p:blipFill>
        <p:spPr bwMode="auto">
          <a:xfrm>
            <a:off x="5244295" y="1895268"/>
            <a:ext cx="3899705" cy="25776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699984" algn="ctr" rotWithShape="0">
                    <a:schemeClr val="bg2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13922" y="1187382"/>
            <a:ext cx="3674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Terminates when finding a better solution is improbable.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822" y="4782234"/>
            <a:ext cx="278483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Large sample size </a:t>
            </a:r>
          </a:p>
          <a:p>
            <a:r>
              <a:rPr lang="en-US" sz="2400" dirty="0" smtClean="0"/>
              <a:t>means more</a:t>
            </a:r>
          </a:p>
          <a:p>
            <a:r>
              <a:rPr lang="en-US" sz="2400" dirty="0" smtClean="0"/>
              <a:t>samples required!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897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bad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sample size for fundamental matrix estimation by hypothesizing approximate models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389548"/>
            <a:ext cx="8212137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00475" y="884723"/>
            <a:ext cx="1258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i="1" dirty="0"/>
              <a:t>I</a:t>
            </a:r>
            <a:r>
              <a:rPr lang="en-US" dirty="0"/>
              <a:t> / </a:t>
            </a:r>
            <a:r>
              <a:rPr lang="en-US" i="1" dirty="0"/>
              <a:t>N</a:t>
            </a:r>
            <a:r>
              <a:rPr lang="en-US" dirty="0"/>
              <a:t> [%]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-952500" y="2537311"/>
            <a:ext cx="272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Size of the sample </a:t>
            </a:r>
            <a:r>
              <a:rPr lang="en-US" i="1" dirty="0"/>
              <a:t>m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19525" y="1418251"/>
            <a:ext cx="5707895" cy="1557772"/>
          </a:xfrm>
          <a:prstGeom prst="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9387" y="4338495"/>
            <a:ext cx="304801" cy="3048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4397" y="4274357"/>
            <a:ext cx="836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Difficult wide baseline stereo matching problems at 95% confidence</a:t>
            </a:r>
          </a:p>
        </p:txBody>
      </p:sp>
    </p:spTree>
    <p:extLst>
      <p:ext uri="{BB962C8B-B14F-4D97-AF65-F5344CB8AC3E}">
        <p14:creationId xmlns:p14="http://schemas.microsoft.com/office/powerpoint/2010/main" val="114001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RANSAC for F estimation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7410" y="1123589"/>
            <a:ext cx="4421709" cy="368049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64638" y="3025993"/>
            <a:ext cx="4391153" cy="3139321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</a:t>
            </a:r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Measurements are noisy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Hypotheses from small samples are only </a:t>
            </a:r>
            <a:r>
              <a:rPr lang="en-US" u="sng" dirty="0" smtClean="0"/>
              <a:t>approximate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Classic RANSAC does not really work for complex models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Low accuracy, low precision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Need Locally Optimized RANSAC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2858" y="2289415"/>
            <a:ext cx="4707742" cy="301385"/>
          </a:xfrm>
          <a:prstGeom prst="rect">
            <a:avLst/>
          </a:prstGeom>
          <a:solidFill>
            <a:srgbClr val="008000">
              <a:alpha val="5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Model Optimization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417" y="1260209"/>
            <a:ext cx="6570047" cy="4927535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31901" y="3465912"/>
            <a:ext cx="2727310" cy="1594722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943600" y="3419176"/>
            <a:ext cx="304801" cy="304801"/>
          </a:xfrm>
          <a:prstGeom prst="ellipse">
            <a:avLst/>
          </a:prstGeom>
          <a:solidFill>
            <a:srgbClr val="008000">
              <a:alpha val="10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88609" y="3075904"/>
            <a:ext cx="3975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Approximate hypothesis:</a:t>
            </a:r>
          </a:p>
          <a:p>
            <a:r>
              <a:rPr lang="en-US" sz="2000" dirty="0" smtClean="0"/>
              <a:t>We propose 2 reduced </a:t>
            </a:r>
          </a:p>
          <a:p>
            <a:r>
              <a:rPr lang="en-US" sz="2000" dirty="0"/>
              <a:t>p</a:t>
            </a:r>
            <a:r>
              <a:rPr lang="en-US" sz="2000" dirty="0" smtClean="0"/>
              <a:t>arameter models to estimate</a:t>
            </a:r>
          </a:p>
          <a:p>
            <a:r>
              <a:rPr lang="en-US" sz="2000" dirty="0" smtClean="0"/>
              <a:t>the Fundamental Matrix from</a:t>
            </a:r>
          </a:p>
          <a:p>
            <a:r>
              <a:rPr lang="en-US" sz="2000" dirty="0" smtClean="0"/>
              <a:t>2 regions</a:t>
            </a:r>
          </a:p>
        </p:txBody>
      </p:sp>
      <p:sp>
        <p:nvSpPr>
          <p:cNvPr id="12" name="Oval 11"/>
          <p:cNvSpPr/>
          <p:nvPr/>
        </p:nvSpPr>
        <p:spPr>
          <a:xfrm>
            <a:off x="4912846" y="5223441"/>
            <a:ext cx="304801" cy="304801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48401" y="4712634"/>
            <a:ext cx="3975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Model Optimization:</a:t>
            </a:r>
          </a:p>
          <a:p>
            <a:r>
              <a:rPr lang="en-US" sz="2000" dirty="0" smtClean="0"/>
              <a:t>Local optimization step estimates</a:t>
            </a:r>
          </a:p>
          <a:p>
            <a:r>
              <a:rPr lang="en-US" sz="2000" dirty="0" smtClean="0"/>
              <a:t>the Fundamental Matrix from the consensus set of the approximate hypothesis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7682" y="2352915"/>
            <a:ext cx="6375768" cy="301385"/>
          </a:xfrm>
          <a:prstGeom prst="rect">
            <a:avLst/>
          </a:prstGeom>
          <a:solidFill>
            <a:srgbClr val="008000">
              <a:alpha val="5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2386" y="6279774"/>
            <a:ext cx="741863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O. Chum, J. </a:t>
            </a:r>
            <a:r>
              <a:rPr lang="en-US" sz="1400" dirty="0" err="1"/>
              <a:t>Matas</a:t>
            </a:r>
            <a:r>
              <a:rPr lang="en-US" sz="1400" dirty="0"/>
              <a:t>, and J. Kittler. Locally optimized RANSAC. In </a:t>
            </a:r>
            <a:r>
              <a:rPr lang="en-US" sz="1400" i="1" dirty="0"/>
              <a:t>DAGM Symposium, </a:t>
            </a:r>
            <a:r>
              <a:rPr lang="en-US" sz="1400" dirty="0"/>
              <a:t>2003.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32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Feature-to-feature correspondences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 bwMode="auto">
          <a:xfrm rot="18684026">
            <a:off x="559379" y="2380077"/>
            <a:ext cx="1912766" cy="96549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44" name="Straight Connector 43"/>
          <p:cNvCxnSpPr>
            <a:endCxn id="43" idx="5"/>
          </p:cNvCxnSpPr>
          <p:nvPr/>
        </p:nvCxnSpPr>
        <p:spPr bwMode="auto">
          <a:xfrm flipV="1">
            <a:off x="1524866" y="2581294"/>
            <a:ext cx="694172" cy="32712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49"/>
          <p:cNvSpPr>
            <a:spLocks noChangeAspect="1"/>
          </p:cNvSpPr>
          <p:nvPr/>
        </p:nvSpPr>
        <p:spPr bwMode="auto">
          <a:xfrm flipV="1">
            <a:off x="1212463" y="2308929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 bwMode="auto">
          <a:xfrm flipV="1">
            <a:off x="2155140" y="2517396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 bwMode="auto">
          <a:xfrm flipV="1">
            <a:off x="1447113" y="2830661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 rot="19948388">
            <a:off x="1558537" y="2339318"/>
            <a:ext cx="598199" cy="416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 bwMode="auto">
          <a:xfrm rot="20138840">
            <a:off x="5553925" y="2306923"/>
            <a:ext cx="1912766" cy="120154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 rot="1454814" flipV="1">
            <a:off x="6458275" y="3047344"/>
            <a:ext cx="747747" cy="134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/>
          <p:cNvSpPr>
            <a:spLocks noChangeAspect="1"/>
          </p:cNvSpPr>
          <p:nvPr/>
        </p:nvSpPr>
        <p:spPr bwMode="auto">
          <a:xfrm rot="1454814" flipV="1">
            <a:off x="6607409" y="2174595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 bwMode="auto">
          <a:xfrm rot="1454814" flipV="1">
            <a:off x="7102468" y="3136006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 bwMode="auto">
          <a:xfrm rot="1454814" flipV="1">
            <a:off x="6442963" y="2851613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 rot="1334900">
            <a:off x="6643317" y="2727253"/>
            <a:ext cx="598199" cy="416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90945" y="1759538"/>
            <a:ext cx="3643746" cy="213992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07670" y="1759533"/>
            <a:ext cx="3643746" cy="208985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s-CZ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782" y="914393"/>
            <a:ext cx="6586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/>
              <a:t>Affine covariant features detected in images </a:t>
            </a:r>
            <a:r>
              <a:rPr lang="en-US" b="1" dirty="0" smtClean="0"/>
              <a:t>independently</a:t>
            </a:r>
          </a:p>
          <a:p>
            <a:pPr marL="285750" indent="-285750">
              <a:buBlip>
                <a:blip r:embed="rId3"/>
              </a:buBlip>
            </a:pPr>
            <a:r>
              <a:rPr lang="en-US" dirty="0" smtClean="0"/>
              <a:t>Correspondences established based on SIFT descriptors</a:t>
            </a:r>
            <a:endParaRPr lang="cs-CZ" dirty="0"/>
          </a:p>
        </p:txBody>
      </p:sp>
      <p:sp>
        <p:nvSpPr>
          <p:cNvPr id="9" name="TextBox 8"/>
          <p:cNvSpPr txBox="1"/>
          <p:nvPr/>
        </p:nvSpPr>
        <p:spPr>
          <a:xfrm>
            <a:off x="290945" y="4151848"/>
            <a:ext cx="812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Centers of the region regions provide point-to-point </a:t>
            </a:r>
            <a:r>
              <a:rPr lang="en-US" dirty="0"/>
              <a:t>correspondences </a:t>
            </a:r>
            <a:r>
              <a:rPr lang="en-US" dirty="0" smtClean="0"/>
              <a:t>(x</a:t>
            </a:r>
            <a:r>
              <a:rPr lang="en-US" sz="1400" baseline="-25000" dirty="0" smtClean="0"/>
              <a:t>1</a:t>
            </a:r>
            <a:r>
              <a:rPr lang="en-US" dirty="0" smtClean="0"/>
              <a:t>, x’</a:t>
            </a:r>
            <a:r>
              <a:rPr lang="en-US" sz="1400" baseline="-25000" dirty="0" smtClean="0"/>
              <a:t>1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(7 correspondences needed to estimate F)</a:t>
            </a:r>
            <a:endParaRPr lang="cs-CZ" dirty="0"/>
          </a:p>
        </p:txBody>
      </p:sp>
      <p:sp>
        <p:nvSpPr>
          <p:cNvPr id="53" name="TextBox 52"/>
          <p:cNvSpPr txBox="1"/>
          <p:nvPr/>
        </p:nvSpPr>
        <p:spPr>
          <a:xfrm>
            <a:off x="290940" y="4789173"/>
            <a:ext cx="5416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Dominant orientation (gradient) provides additional </a:t>
            </a:r>
          </a:p>
          <a:p>
            <a:r>
              <a:rPr lang="en-US" dirty="0" smtClean="0"/>
              <a:t>point-to-point </a:t>
            </a:r>
            <a:r>
              <a:rPr lang="en-US" dirty="0"/>
              <a:t>correspondence (</a:t>
            </a:r>
            <a:r>
              <a:rPr lang="en-US" dirty="0" smtClean="0"/>
              <a:t>x</a:t>
            </a:r>
            <a:r>
              <a:rPr lang="en-US" sz="1400" baseline="-25000" dirty="0" smtClean="0"/>
              <a:t>2</a:t>
            </a:r>
            <a:r>
              <a:rPr lang="en-US" dirty="0" smtClean="0"/>
              <a:t>, x’</a:t>
            </a:r>
            <a:r>
              <a:rPr lang="en-US" sz="1400" baseline="-25000" dirty="0" smtClean="0"/>
              <a:t>2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55" name="TextBox 54"/>
          <p:cNvSpPr txBox="1"/>
          <p:nvPr/>
        </p:nvSpPr>
        <p:spPr>
          <a:xfrm>
            <a:off x="290935" y="5440353"/>
            <a:ext cx="8535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affine coordinate frame is given by an ellipse and dominant </a:t>
            </a:r>
            <a:r>
              <a:rPr lang="en-US" dirty="0"/>
              <a:t>orientation (</a:t>
            </a:r>
            <a:r>
              <a:rPr lang="en-US" dirty="0" smtClean="0"/>
              <a:t>x</a:t>
            </a:r>
            <a:r>
              <a:rPr lang="en-US" sz="1400" baseline="-25000" dirty="0" smtClean="0"/>
              <a:t>3</a:t>
            </a:r>
            <a:r>
              <a:rPr lang="en-US" dirty="0" smtClean="0"/>
              <a:t>, x’</a:t>
            </a:r>
            <a:r>
              <a:rPr lang="en-US" sz="1400" baseline="-25000" dirty="0" smtClean="0"/>
              <a:t>3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62" name="TextBox 61"/>
          <p:cNvSpPr txBox="1"/>
          <p:nvPr/>
        </p:nvSpPr>
        <p:spPr>
          <a:xfrm>
            <a:off x="290930" y="5814433"/>
            <a:ext cx="848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Region-to-region correspondence of affine covariant features provides three point-to-point correspondences: independent but </a:t>
            </a:r>
            <a:r>
              <a:rPr lang="en-US" b="1" dirty="0" smtClean="0"/>
              <a:t>ill-conditioned</a:t>
            </a:r>
            <a:endParaRPr lang="cs-CZ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57665" y="2854014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400" baseline="-25000" dirty="0" smtClean="0"/>
              <a:t>1</a:t>
            </a:r>
            <a:endParaRPr lang="cs-CZ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134620" y="2854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r>
              <a:rPr lang="en-US" sz="1400" baseline="-25000" dirty="0" smtClean="0"/>
              <a:t>1</a:t>
            </a:r>
            <a:endParaRPr lang="cs-CZ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0188" y="252282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400" baseline="-25000" dirty="0"/>
              <a:t>2</a:t>
            </a:r>
            <a:endParaRPr lang="cs-CZ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7152150" y="30932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r>
              <a:rPr lang="en-US" sz="1400" baseline="-25000" dirty="0" smtClean="0"/>
              <a:t>2</a:t>
            </a:r>
            <a:endParaRPr lang="cs-CZ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983605" y="20080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1400" baseline="-25000" dirty="0"/>
              <a:t>3</a:t>
            </a:r>
            <a:endParaRPr lang="cs-CZ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494926" y="1855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r>
              <a:rPr lang="en-US" sz="1400" baseline="-25000" dirty="0" smtClean="0"/>
              <a:t>3</a:t>
            </a:r>
            <a:endParaRPr lang="cs-CZ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52" y="353071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1</a:t>
            </a:r>
            <a:endParaRPr lang="cs-CZ" dirty="0"/>
          </a:p>
        </p:txBody>
      </p:sp>
      <p:sp>
        <p:nvSpPr>
          <p:cNvPr id="29" name="TextBox 28"/>
          <p:cNvSpPr txBox="1"/>
          <p:nvPr/>
        </p:nvSpPr>
        <p:spPr>
          <a:xfrm>
            <a:off x="7406676" y="349171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309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6" grpId="0"/>
      <p:bldP spid="38" grpId="0" animBg="1"/>
      <p:bldP spid="39" grpId="0" animBg="1"/>
      <p:bldP spid="41" grpId="0"/>
      <p:bldP spid="53" grpId="0"/>
      <p:bldP spid="55" grpId="0"/>
      <p:bldP spid="62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methods I: BEEM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59454"/>
            <a:ext cx="8839200" cy="5745099"/>
          </a:xfrm>
          <a:ln>
            <a:headEnd type="triangle"/>
            <a:tailEnd type="triangle"/>
          </a:ln>
        </p:spPr>
        <p:txBody>
          <a:bodyPr/>
          <a:lstStyle/>
          <a:p>
            <a:r>
              <a:rPr lang="en-US" dirty="0" smtClean="0"/>
              <a:t>Constructs</a:t>
            </a:r>
            <a:r>
              <a:rPr lang="en-US" b="1" dirty="0" smtClean="0"/>
              <a:t> artificial points </a:t>
            </a:r>
            <a:r>
              <a:rPr lang="en-US" dirty="0" smtClean="0"/>
              <a:t>by </a:t>
            </a:r>
            <a:r>
              <a:rPr lang="en-US" b="1" dirty="0" smtClean="0"/>
              <a:t>locally</a:t>
            </a:r>
            <a:r>
              <a:rPr lang="en-US" dirty="0" smtClean="0"/>
              <a:t> approximating the image-to-image mapping to generate 8 linear constraints to estimate </a:t>
            </a: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r>
              <a:rPr lang="en-US" dirty="0" smtClean="0"/>
              <a:t>2 oriented ellipses, e.g. gotten by SIFT dominant gradient (DG)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290847" y="2796657"/>
            <a:ext cx="8564028" cy="2391146"/>
            <a:chOff x="767923" y="2874504"/>
            <a:chExt cx="7502752" cy="209483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2675875" y="4043178"/>
              <a:ext cx="10371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Oval 3"/>
            <p:cNvSpPr/>
            <p:nvPr/>
          </p:nvSpPr>
          <p:spPr bwMode="auto">
            <a:xfrm rot="18684026">
              <a:off x="1010590" y="3574268"/>
              <a:ext cx="1697621" cy="85689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9" name="Straight Connector 8"/>
            <p:cNvCxnSpPr>
              <a:endCxn id="4" idx="5"/>
            </p:cNvCxnSpPr>
            <p:nvPr/>
          </p:nvCxnSpPr>
          <p:spPr bwMode="auto">
            <a:xfrm flipV="1">
              <a:off x="1867481" y="3752852"/>
              <a:ext cx="616093" cy="29032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9"/>
            <p:cNvSpPr/>
            <p:nvPr/>
          </p:nvSpPr>
          <p:spPr bwMode="auto">
            <a:xfrm>
              <a:off x="4017801" y="3614732"/>
              <a:ext cx="824556" cy="8245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4421994" y="3082677"/>
              <a:ext cx="16168" cy="96050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/>
            <p:cNvCxnSpPr/>
            <p:nvPr/>
          </p:nvCxnSpPr>
          <p:spPr bwMode="auto">
            <a:xfrm flipH="1">
              <a:off x="4452379" y="4043178"/>
              <a:ext cx="84268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5664968" y="4043178"/>
              <a:ext cx="10371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Oval 17"/>
            <p:cNvSpPr>
              <a:spLocks noChangeAspect="1"/>
            </p:cNvSpPr>
            <p:nvPr/>
          </p:nvSpPr>
          <p:spPr bwMode="auto">
            <a:xfrm flipV="1">
              <a:off x="4098639" y="3671443"/>
              <a:ext cx="113421" cy="11342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 flipV="1">
              <a:off x="4163714" y="4317913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 flipV="1">
              <a:off x="4785647" y="398646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 bwMode="auto">
            <a:xfrm flipV="1">
              <a:off x="4400378" y="3968369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1"/>
            <p:cNvSpPr/>
            <p:nvPr/>
          </p:nvSpPr>
          <p:spPr bwMode="auto">
            <a:xfrm rot="18684026">
              <a:off x="6740980" y="3596632"/>
              <a:ext cx="1697621" cy="85689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23" name="Straight Connector 22"/>
            <p:cNvCxnSpPr>
              <a:endCxn id="22" idx="5"/>
            </p:cNvCxnSpPr>
            <p:nvPr/>
          </p:nvCxnSpPr>
          <p:spPr bwMode="auto">
            <a:xfrm flipV="1">
              <a:off x="7597871" y="3775216"/>
              <a:ext cx="616093" cy="29032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Oval 23"/>
            <p:cNvSpPr>
              <a:spLocks noChangeAspect="1"/>
            </p:cNvSpPr>
            <p:nvPr/>
          </p:nvSpPr>
          <p:spPr bwMode="auto">
            <a:xfrm flipV="1">
              <a:off x="7128026" y="3810253"/>
              <a:ext cx="113421" cy="113421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 flipV="1">
              <a:off x="7596816" y="4496772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 flipV="1">
              <a:off x="8157254" y="372671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 bwMode="auto">
            <a:xfrm flipV="1">
              <a:off x="7596816" y="398646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9" name="Picture 28" descr="TP_tmp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67923" y="4701762"/>
              <a:ext cx="1654813" cy="24335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1" name="Picture 30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5722" y="3752852"/>
              <a:ext cx="438039" cy="21902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33" name="Picture 32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25124" y="3773685"/>
              <a:ext cx="194684" cy="19468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8" name="Arc 37"/>
            <p:cNvSpPr/>
            <p:nvPr/>
          </p:nvSpPr>
          <p:spPr bwMode="auto">
            <a:xfrm rot="4730576">
              <a:off x="3786790" y="3384766"/>
              <a:ext cx="1175860" cy="1175860"/>
            </a:xfrm>
            <a:prstGeom prst="arc">
              <a:avLst>
                <a:gd name="adj1" fmla="val 18704944"/>
                <a:gd name="adj2" fmla="val 174931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triangle" w="med" len="med"/>
              <a:tailEnd type="triangle" w="med" len="med"/>
            </a:ln>
            <a:effectLst/>
            <a:extLst/>
          </p:spPr>
          <p:txBody>
            <a:bodyPr/>
            <a:lstStyle/>
            <a:p>
              <a:endParaRPr lang="en-US"/>
            </a:p>
          </p:txBody>
        </p:sp>
        <p:pic>
          <p:nvPicPr>
            <p:cNvPr id="41" name="Picture 4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40226" y="4458288"/>
              <a:ext cx="292026" cy="511046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3" name="Picture 42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20717" y="3970213"/>
              <a:ext cx="146013" cy="121678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5" name="Picture 44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64493" y="2874504"/>
              <a:ext cx="121678" cy="17034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 rot="19948388">
              <a:off x="1847738" y="358591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54040" y="369395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0252821">
              <a:off x="7607909" y="359520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04954" y="2962334"/>
              <a:ext cx="813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Artificial</a:t>
              </a:r>
            </a:p>
            <a:p>
              <a:r>
                <a:rPr lang="en-US" sz="1400" dirty="0" smtClean="0"/>
                <a:t>point</a:t>
              </a:r>
              <a:endParaRPr lang="en-US" sz="1400" dirty="0"/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>
              <a:off x="3810267" y="3282113"/>
              <a:ext cx="288372" cy="33261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5" name="TextBox 34"/>
          <p:cNvSpPr txBox="1"/>
          <p:nvPr/>
        </p:nvSpPr>
        <p:spPr>
          <a:xfrm>
            <a:off x="968731" y="5356444"/>
            <a:ext cx="762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L. Goshen and I. </a:t>
            </a:r>
            <a:r>
              <a:rPr lang="en-US" dirty="0" err="1"/>
              <a:t>Shimshoni</a:t>
            </a:r>
            <a:r>
              <a:rPr lang="en-US" dirty="0"/>
              <a:t>. Balanced exploration and </a:t>
            </a:r>
            <a:r>
              <a:rPr lang="en-US" dirty="0" smtClean="0"/>
              <a:t>exploitation </a:t>
            </a:r>
          </a:p>
          <a:p>
            <a:r>
              <a:rPr lang="en-US" dirty="0" smtClean="0"/>
              <a:t>model </a:t>
            </a:r>
            <a:r>
              <a:rPr lang="en-US" dirty="0"/>
              <a:t>search for efficient </a:t>
            </a:r>
            <a:r>
              <a:rPr lang="en-US" dirty="0" err="1"/>
              <a:t>epipolar</a:t>
            </a:r>
            <a:r>
              <a:rPr lang="en-US" dirty="0"/>
              <a:t> geometry estimation. </a:t>
            </a:r>
            <a:r>
              <a:rPr lang="en-US" i="1" dirty="0"/>
              <a:t>Pattern Analysis </a:t>
            </a:r>
            <a:endParaRPr lang="en-US" i="1" dirty="0" smtClean="0"/>
          </a:p>
          <a:p>
            <a:r>
              <a:rPr lang="en-US" i="1" dirty="0" smtClean="0"/>
              <a:t>and </a:t>
            </a:r>
            <a:r>
              <a:rPr lang="en-US" i="1" dirty="0"/>
              <a:t>Machine Intelligence, </a:t>
            </a:r>
            <a:r>
              <a:rPr lang="en-US" dirty="0"/>
              <a:t>30(7):1230–1242, 2008. </a:t>
            </a:r>
          </a:p>
        </p:txBody>
      </p:sp>
    </p:spTree>
    <p:extLst>
      <p:ext uri="{BB962C8B-B14F-4D97-AF65-F5344CB8AC3E}">
        <p14:creationId xmlns:p14="http://schemas.microsoft.com/office/powerpoint/2010/main" val="3249863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Methods II: </a:t>
            </a:r>
            <a:r>
              <a:rPr lang="en-US" dirty="0" err="1" smtClean="0"/>
              <a:t>Perdoch</a:t>
            </a:r>
            <a:r>
              <a:rPr lang="en-US" dirty="0" smtClean="0"/>
              <a:t> et 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RANSAC </a:t>
            </a:r>
            <a:r>
              <a:rPr lang="en-US" dirty="0"/>
              <a:t>hypothesis is Essential matrix and focal </a:t>
            </a:r>
            <a:r>
              <a:rPr lang="en-US" dirty="0" smtClean="0"/>
              <a:t>length              by 6-point algorithm </a:t>
            </a:r>
            <a:endParaRPr lang="en-US" dirty="0"/>
          </a:p>
          <a:p>
            <a:r>
              <a:rPr lang="en-US" dirty="0" smtClean="0"/>
              <a:t>Estimation requires solving a system of polynomial equations </a:t>
            </a:r>
          </a:p>
          <a:p>
            <a:r>
              <a:rPr lang="en-US" dirty="0" smtClean="0"/>
              <a:t>6 points gotten from oriented ellipse</a:t>
            </a:r>
            <a:endParaRPr lang="en-US" dirty="0"/>
          </a:p>
          <a:p>
            <a:r>
              <a:rPr lang="en-US" dirty="0" smtClean="0"/>
              <a:t>Introduce constraints on intrinsic camera parameters: fixed focal length, square </a:t>
            </a:r>
            <a:r>
              <a:rPr lang="en-US" dirty="0"/>
              <a:t>pixels and centered principal </a:t>
            </a:r>
            <a:r>
              <a:rPr lang="en-US" dirty="0" smtClean="0"/>
              <a:t>point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6938" y="822548"/>
            <a:ext cx="837301" cy="36841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8" name="Group 77"/>
          <p:cNvGrpSpPr/>
          <p:nvPr/>
        </p:nvGrpSpPr>
        <p:grpSpPr>
          <a:xfrm>
            <a:off x="218093" y="2839068"/>
            <a:ext cx="9085781" cy="2333028"/>
            <a:chOff x="0" y="2695424"/>
            <a:chExt cx="8063828" cy="2070613"/>
          </a:xfrm>
        </p:grpSpPr>
        <p:cxnSp>
          <p:nvCxnSpPr>
            <p:cNvPr id="71" name="Straight Connector 70"/>
            <p:cNvCxnSpPr>
              <a:stCxn id="58" idx="3"/>
            </p:cNvCxnSpPr>
            <p:nvPr/>
          </p:nvCxnSpPr>
          <p:spPr bwMode="auto">
            <a:xfrm flipH="1" flipV="1">
              <a:off x="6781669" y="3263306"/>
              <a:ext cx="63834" cy="56069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1907952" y="3864098"/>
              <a:ext cx="10371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42"/>
            <p:cNvSpPr/>
            <p:nvPr/>
          </p:nvSpPr>
          <p:spPr bwMode="auto">
            <a:xfrm rot="18684026">
              <a:off x="242667" y="3395188"/>
              <a:ext cx="1697621" cy="85689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44" name="Straight Connector 43"/>
            <p:cNvCxnSpPr>
              <a:endCxn id="43" idx="5"/>
            </p:cNvCxnSpPr>
            <p:nvPr/>
          </p:nvCxnSpPr>
          <p:spPr bwMode="auto">
            <a:xfrm flipV="1">
              <a:off x="1099558" y="3573772"/>
              <a:ext cx="616093" cy="29032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3249878" y="3435652"/>
              <a:ext cx="824556" cy="8245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>
              <a:off x="3654071" y="2903597"/>
              <a:ext cx="16168" cy="96050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3684456" y="3864098"/>
              <a:ext cx="842680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4897045" y="3864098"/>
              <a:ext cx="103712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Oval 49"/>
            <p:cNvSpPr>
              <a:spLocks noChangeAspect="1"/>
            </p:cNvSpPr>
            <p:nvPr/>
          </p:nvSpPr>
          <p:spPr bwMode="auto">
            <a:xfrm flipV="1">
              <a:off x="3609106" y="3378941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 flipV="1">
              <a:off x="4017724" y="380738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 flipV="1">
              <a:off x="3619626" y="3789289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flipV="1">
              <a:off x="6829948" y="3596136"/>
              <a:ext cx="616093" cy="29032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Oval 55"/>
            <p:cNvSpPr>
              <a:spLocks noChangeAspect="1"/>
            </p:cNvSpPr>
            <p:nvPr/>
          </p:nvSpPr>
          <p:spPr bwMode="auto">
            <a:xfrm flipV="1">
              <a:off x="6732869" y="3246696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 flipV="1">
              <a:off x="7389331" y="354763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 flipV="1">
              <a:off x="6828893" y="3807387"/>
              <a:ext cx="113421" cy="1134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59" name="Picture 58" descr="TP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4522682"/>
              <a:ext cx="1654813" cy="243355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0" name="Picture 59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277799" y="3573772"/>
              <a:ext cx="438039" cy="21902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1" name="Picture 60" descr="TP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257201" y="3594605"/>
              <a:ext cx="194684" cy="194684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4" name="Picture 63" descr="TP_tmp.pn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52794" y="3791133"/>
              <a:ext cx="146013" cy="121678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5" name="Picture 64" descr="TP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96570" y="2695424"/>
              <a:ext cx="121678" cy="170349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 rot="19948388">
              <a:off x="1079815" y="340683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86117" y="351487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 rot="20252821">
              <a:off x="6839986" y="3416127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DG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86817" y="4074696"/>
              <a:ext cx="21770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Local Affine Frame (LAF)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331399" y="5815733"/>
            <a:ext cx="6600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 </a:t>
            </a:r>
            <a:r>
              <a:rPr lang="en-US" dirty="0" err="1"/>
              <a:t>Perdoch</a:t>
            </a:r>
            <a:r>
              <a:rPr lang="en-US" dirty="0"/>
              <a:t>, J. </a:t>
            </a:r>
            <a:r>
              <a:rPr lang="en-US" dirty="0" err="1"/>
              <a:t>Matas</a:t>
            </a:r>
            <a:r>
              <a:rPr lang="en-US" dirty="0"/>
              <a:t>, and O. Chum. </a:t>
            </a:r>
            <a:r>
              <a:rPr lang="en-US" dirty="0" err="1"/>
              <a:t>Epipolar</a:t>
            </a:r>
            <a:r>
              <a:rPr lang="en-US" dirty="0"/>
              <a:t> geometry from </a:t>
            </a:r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correspondences. In </a:t>
            </a:r>
            <a:r>
              <a:rPr lang="en-US" i="1" dirty="0"/>
              <a:t>Proc. of ICPR, </a:t>
            </a:r>
            <a:r>
              <a:rPr lang="en-US" dirty="0"/>
              <a:t>pages 215–220, 2006. </a:t>
            </a:r>
          </a:p>
        </p:txBody>
      </p:sp>
    </p:spTree>
    <p:extLst>
      <p:ext uri="{BB962C8B-B14F-4D97-AF65-F5344CB8AC3E}">
        <p14:creationId xmlns:p14="http://schemas.microsoft.com/office/powerpoint/2010/main" val="3967994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</a:t>
            </a:r>
            <a:r>
              <a:rPr lang="en-US" dirty="0" err="1" smtClean="0"/>
              <a:t>epipolar</a:t>
            </a:r>
            <a:r>
              <a:rPr lang="en-US" dirty="0" smtClean="0"/>
              <a:t>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77260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Measured</a:t>
            </a:r>
            <a:r>
              <a:rPr lang="en-US" sz="2400" dirty="0" smtClean="0"/>
              <a:t> points are used to estimate an approximation of the </a:t>
            </a:r>
            <a:r>
              <a:rPr lang="en-US" sz="2400" b="1" i="1" dirty="0" smtClean="0"/>
              <a:t>global</a:t>
            </a:r>
            <a:r>
              <a:rPr lang="en-US" sz="2400" dirty="0" smtClean="0"/>
              <a:t> model</a:t>
            </a:r>
            <a:endParaRPr lang="en-US" sz="2400" dirty="0"/>
          </a:p>
          <a:p>
            <a:r>
              <a:rPr lang="en-US" sz="2400" dirty="0" smtClean="0"/>
              <a:t>The first order approximation of               can be written            , where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Geometric meaning: affine cameras</a:t>
            </a:r>
            <a:endParaRPr lang="en-US" sz="2400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9669" y="1390114"/>
            <a:ext cx="1133856" cy="4754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4791" y="2316853"/>
            <a:ext cx="2992112" cy="124913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111" y="1734884"/>
            <a:ext cx="950976" cy="4023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3706029" y="4067188"/>
            <a:ext cx="3658947" cy="2283908"/>
            <a:chOff x="5851323" y="5016271"/>
            <a:chExt cx="2310981" cy="1442510"/>
          </a:xfrm>
        </p:grpSpPr>
        <p:sp>
          <p:nvSpPr>
            <p:cNvPr id="7" name="Trapezoid 6"/>
            <p:cNvSpPr/>
            <p:nvPr/>
          </p:nvSpPr>
          <p:spPr bwMode="auto">
            <a:xfrm rot="16200000">
              <a:off x="6954868" y="5523701"/>
              <a:ext cx="1442510" cy="427649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flipH="1">
              <a:off x="7957036" y="5248108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flipH="1">
              <a:off x="7305081" y="5558175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flipH="1">
              <a:off x="8059670" y="5734717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flipH="1">
              <a:off x="7305081" y="6004092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H="1">
              <a:off x="7367028" y="5620123"/>
              <a:ext cx="35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7356398" y="6055414"/>
              <a:ext cx="2256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7785020" y="5308933"/>
              <a:ext cx="23167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7725668" y="5798867"/>
              <a:ext cx="3724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9" idx="2"/>
            </p:cNvCxnSpPr>
            <p:nvPr/>
          </p:nvCxnSpPr>
          <p:spPr bwMode="auto">
            <a:xfrm>
              <a:off x="5851323" y="5746202"/>
              <a:ext cx="1730724" cy="309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9" idx="2"/>
            </p:cNvCxnSpPr>
            <p:nvPr/>
          </p:nvCxnSpPr>
          <p:spPr bwMode="auto">
            <a:xfrm flipV="1">
              <a:off x="5851323" y="5620124"/>
              <a:ext cx="1874345" cy="126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9" idx="2"/>
            </p:cNvCxnSpPr>
            <p:nvPr/>
          </p:nvCxnSpPr>
          <p:spPr bwMode="auto">
            <a:xfrm>
              <a:off x="5851323" y="5746202"/>
              <a:ext cx="1874345" cy="449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9" idx="2"/>
            </p:cNvCxnSpPr>
            <p:nvPr/>
          </p:nvCxnSpPr>
          <p:spPr bwMode="auto">
            <a:xfrm flipV="1">
              <a:off x="5851323" y="5308934"/>
              <a:ext cx="1933697" cy="437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5851323" y="5682664"/>
              <a:ext cx="127076" cy="12707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7666494" y="5575859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7700188" y="5754603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6" name="Multiply 55"/>
            <p:cNvSpPr/>
            <p:nvPr/>
          </p:nvSpPr>
          <p:spPr bwMode="auto">
            <a:xfrm>
              <a:off x="7742604" y="5268430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7" name="Multiply 56"/>
            <p:cNvSpPr/>
            <p:nvPr/>
          </p:nvSpPr>
          <p:spPr bwMode="auto">
            <a:xfrm>
              <a:off x="7526931" y="600726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8" name="Trapezoid 57"/>
            <p:cNvSpPr/>
            <p:nvPr/>
          </p:nvSpPr>
          <p:spPr bwMode="auto">
            <a:xfrm rot="16200000">
              <a:off x="6248454" y="5574363"/>
              <a:ext cx="786984" cy="320707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9" name="Multiply 58"/>
            <p:cNvSpPr/>
            <p:nvPr/>
          </p:nvSpPr>
          <p:spPr bwMode="auto">
            <a:xfrm>
              <a:off x="6618881" y="5843130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0" name="Multiply 59"/>
            <p:cNvSpPr/>
            <p:nvPr/>
          </p:nvSpPr>
          <p:spPr bwMode="auto">
            <a:xfrm>
              <a:off x="6703713" y="5721213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1" name="Multiply 60"/>
            <p:cNvSpPr/>
            <p:nvPr/>
          </p:nvSpPr>
          <p:spPr bwMode="auto">
            <a:xfrm>
              <a:off x="6661297" y="564283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2" name="Multiply 61"/>
            <p:cNvSpPr/>
            <p:nvPr/>
          </p:nvSpPr>
          <p:spPr bwMode="auto">
            <a:xfrm>
              <a:off x="6674483" y="550935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052425" y="4720863"/>
            <a:ext cx="253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perspective</a:t>
            </a:r>
          </a:p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02134" y="32270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6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MLE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RANSAC hypothesis is the affine fundamental matrix</a:t>
            </a:r>
          </a:p>
          <a:p>
            <a:r>
              <a:rPr lang="en-US" dirty="0" smtClean="0"/>
              <a:t>Point-point constraints used for estimation</a:t>
            </a:r>
          </a:p>
          <a:p>
            <a:r>
              <a:rPr lang="en-US" dirty="0" smtClean="0"/>
              <a:t>Use extents </a:t>
            </a:r>
            <a:r>
              <a:rPr lang="en-US" dirty="0"/>
              <a:t>and origin of 2 Local Affine Frames (LAFs) </a:t>
            </a:r>
            <a:r>
              <a:rPr lang="en-US" dirty="0" smtClean="0"/>
              <a:t>to </a:t>
            </a:r>
            <a:r>
              <a:rPr lang="en-US" dirty="0"/>
              <a:t>get </a:t>
            </a:r>
            <a:r>
              <a:rPr lang="en-US" dirty="0" smtClean="0"/>
              <a:t>4-6 points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864" y="826140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/>
          <p:cNvCxnSpPr>
            <a:stCxn id="20" idx="3"/>
          </p:cNvCxnSpPr>
          <p:nvPr/>
        </p:nvCxnSpPr>
        <p:spPr bwMode="auto">
          <a:xfrm flipH="1" flipV="1">
            <a:off x="7649941" y="3043980"/>
            <a:ext cx="71924" cy="63174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158563" y="3720913"/>
            <a:ext cx="1168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Oval 7"/>
          <p:cNvSpPr/>
          <p:nvPr/>
        </p:nvSpPr>
        <p:spPr bwMode="auto">
          <a:xfrm rot="18684026">
            <a:off x="282232" y="3192576"/>
            <a:ext cx="1912766" cy="96549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9" name="Straight Connector 8"/>
          <p:cNvCxnSpPr>
            <a:endCxn id="8" idx="5"/>
          </p:cNvCxnSpPr>
          <p:nvPr/>
        </p:nvCxnSpPr>
        <p:spPr bwMode="auto">
          <a:xfrm flipV="1">
            <a:off x="1247719" y="3393793"/>
            <a:ext cx="694172" cy="32712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3670556" y="3238168"/>
            <a:ext cx="929054" cy="92905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125973" y="2638684"/>
            <a:ext cx="18217" cy="10822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 flipH="1">
            <a:off x="4160209" y="3720913"/>
            <a:ext cx="949475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5526473" y="3720913"/>
            <a:ext cx="11685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Oval 13"/>
          <p:cNvSpPr>
            <a:spLocks noChangeAspect="1"/>
          </p:cNvSpPr>
          <p:nvPr/>
        </p:nvSpPr>
        <p:spPr bwMode="auto">
          <a:xfrm flipV="1">
            <a:off x="4075310" y="3174270"/>
            <a:ext cx="127795" cy="12779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 flipV="1">
            <a:off x="4535713" y="3657014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 flipV="1">
            <a:off x="4087163" y="3636623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7704339" y="3418991"/>
            <a:ext cx="694172" cy="32712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/>
          </p:cNvSpPr>
          <p:nvPr/>
        </p:nvSpPr>
        <p:spPr bwMode="auto">
          <a:xfrm flipV="1">
            <a:off x="7594957" y="3025265"/>
            <a:ext cx="127795" cy="127795"/>
          </a:xfrm>
          <a:prstGeom prst="ellipse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 bwMode="auto">
          <a:xfrm flipV="1">
            <a:off x="8334614" y="3364346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 bwMode="auto">
          <a:xfrm flipV="1">
            <a:off x="7703150" y="3657014"/>
            <a:ext cx="127795" cy="1277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2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1" y="4462961"/>
            <a:ext cx="1864532" cy="27419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Picture 21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75282" y="3393793"/>
            <a:ext cx="493553" cy="24677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Picture 22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2273" y="3417266"/>
            <a:ext cx="219357" cy="219357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8594" y="3638700"/>
            <a:ext cx="164518" cy="137099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Picture 24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1185" y="2404129"/>
            <a:ext cx="137099" cy="19193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Box 25"/>
          <p:cNvSpPr txBox="1"/>
          <p:nvPr/>
        </p:nvSpPr>
        <p:spPr>
          <a:xfrm rot="19948388">
            <a:off x="1225474" y="3205704"/>
            <a:ext cx="598199" cy="416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12774" y="3327433"/>
            <a:ext cx="598199" cy="416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0252821">
            <a:off x="7715649" y="3216169"/>
            <a:ext cx="598199" cy="416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41682" y="3958200"/>
            <a:ext cx="2452910" cy="346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Local Affine Frame (LAF)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099425" y="2437905"/>
            <a:ext cx="853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Optional </a:t>
            </a:r>
          </a:p>
          <a:p>
            <a:r>
              <a:rPr lang="en-US" sz="1400" dirty="0" smtClean="0"/>
              <a:t>point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711788" y="2794602"/>
            <a:ext cx="329163" cy="379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Picture 32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7878" y="230200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72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RANSAC commonly used for </a:t>
            </a:r>
            <a:r>
              <a:rPr lang="en-US" i="1" u="sng" dirty="0" smtClean="0"/>
              <a:t>robust</a:t>
            </a:r>
            <a:r>
              <a:rPr lang="en-US" dirty="0" smtClean="0"/>
              <a:t> </a:t>
            </a:r>
            <a:r>
              <a:rPr lang="en-US" dirty="0" err="1" smtClean="0"/>
              <a:t>epipolar</a:t>
            </a:r>
            <a:r>
              <a:rPr lang="en-US" dirty="0" smtClean="0"/>
              <a:t> geometry estimation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ery effective</a:t>
            </a:r>
          </a:p>
          <a:p>
            <a:endParaRPr lang="en-US" dirty="0" smtClean="0"/>
          </a:p>
          <a:p>
            <a:r>
              <a:rPr lang="en-US" dirty="0" smtClean="0"/>
              <a:t>Runtime is given by</a:t>
            </a:r>
          </a:p>
          <a:p>
            <a:pPr lvl="1"/>
            <a:r>
              <a:rPr lang="en-US" dirty="0" smtClean="0"/>
              <a:t>proportion of measurements that are good in the data</a:t>
            </a:r>
          </a:p>
          <a:p>
            <a:pPr lvl="1"/>
            <a:r>
              <a:rPr lang="en-US" dirty="0" smtClean="0"/>
              <a:t>The sample size needed to hypothesize a model</a:t>
            </a:r>
          </a:p>
          <a:p>
            <a:r>
              <a:rPr lang="en-US" dirty="0" smtClean="0"/>
              <a:t>Approximate models requires smaller sample size </a:t>
            </a:r>
          </a:p>
          <a:p>
            <a:pPr lvl="1"/>
            <a:r>
              <a:rPr lang="en-US" dirty="0" smtClean="0"/>
              <a:t>But give worse estimates of </a:t>
            </a: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endParaRPr lang="en-US" dirty="0"/>
          </a:p>
          <a:p>
            <a:r>
              <a:rPr lang="en-US" dirty="0" err="1"/>
              <a:t>E</a:t>
            </a:r>
            <a:r>
              <a:rPr lang="en-US" dirty="0" err="1" smtClean="0"/>
              <a:t>pipolar</a:t>
            </a:r>
            <a:r>
              <a:rPr lang="en-US" dirty="0" smtClean="0"/>
              <a:t> </a:t>
            </a:r>
            <a:r>
              <a:rPr lang="en-US" dirty="0"/>
              <a:t>geometry estimation by hypothesizing </a:t>
            </a:r>
            <a:r>
              <a:rPr lang="en-US" dirty="0" smtClean="0"/>
              <a:t>approximate models </a:t>
            </a:r>
            <a:r>
              <a:rPr lang="en-US" dirty="0"/>
              <a:t>fit from 2 region-to-region correspondences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Contributions</a:t>
            </a:r>
          </a:p>
          <a:p>
            <a:pPr lvl="1"/>
            <a:r>
              <a:rPr lang="en-US" dirty="0" smtClean="0"/>
              <a:t>We propose 2 new 2 region-to-region methods for estimating </a:t>
            </a:r>
            <a:r>
              <a:rPr lang="en-US" dirty="0" err="1" smtClean="0"/>
              <a:t>epipolar</a:t>
            </a:r>
            <a:r>
              <a:rPr lang="en-US" dirty="0" smtClean="0"/>
              <a:t> geometry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xperimentally compare to previous approaches</a:t>
            </a:r>
          </a:p>
        </p:txBody>
      </p:sp>
    </p:spTree>
    <p:extLst>
      <p:ext uri="{BB962C8B-B14F-4D97-AF65-F5344CB8AC3E}">
        <p14:creationId xmlns:p14="http://schemas.microsoft.com/office/powerpoint/2010/main" val="144869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err="1" smtClean="0"/>
              <a:t>Arendelovic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hypothesis is the affine fundamental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Ellipses directly used for       estimation</a:t>
            </a:r>
          </a:p>
          <a:p>
            <a:r>
              <a:rPr lang="en-US" dirty="0" smtClean="0"/>
              <a:t>Introduces polynomial constraints on        , results in quartic (0-4) solutions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0404" y="254760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9864" y="826140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Oval 7"/>
          <p:cNvSpPr/>
          <p:nvPr/>
        </p:nvSpPr>
        <p:spPr bwMode="auto">
          <a:xfrm rot="18684026">
            <a:off x="4519198" y="2213573"/>
            <a:ext cx="1912766" cy="96549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pic>
        <p:nvPicPr>
          <p:cNvPr id="33" name="Picture 3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416" y="2158837"/>
            <a:ext cx="2440343" cy="27419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544622" y="3072863"/>
            <a:ext cx="16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Arbitrary unknown</a:t>
            </a:r>
          </a:p>
          <a:p>
            <a:r>
              <a:rPr lang="en-US" sz="1400" dirty="0" smtClean="0"/>
              <a:t>rotation</a:t>
            </a:r>
            <a:endParaRPr lang="en-US" sz="14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3689588" y="2530723"/>
            <a:ext cx="329163" cy="4608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331173" y="3850362"/>
            <a:ext cx="8604448" cy="2385556"/>
            <a:chOff x="288032" y="4005064"/>
            <a:chExt cx="8604448" cy="2385556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949" y="4509120"/>
              <a:ext cx="4217376" cy="143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288032" y="6021288"/>
              <a:ext cx="860444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/>
                <a:t>Arandjelovic</a:t>
              </a:r>
              <a:r>
                <a:rPr lang="en-US" dirty="0"/>
                <a:t>, </a:t>
              </a:r>
              <a:r>
                <a:rPr lang="en-US" dirty="0" err="1"/>
                <a:t>Zisserman</a:t>
              </a:r>
              <a:r>
                <a:rPr lang="en-US" dirty="0"/>
                <a:t>:   Efficient Image Retrieval for 3D Structures </a:t>
              </a:r>
              <a:r>
                <a:rPr lang="en-US" dirty="0" smtClean="0"/>
                <a:t>, BMVC </a:t>
              </a:r>
              <a:r>
                <a:rPr lang="en-US" dirty="0"/>
                <a:t>2010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44" y="4005064"/>
              <a:ext cx="6916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Affine </a:t>
              </a:r>
              <a:r>
                <a:rPr lang="en-US" dirty="0" err="1" smtClean="0"/>
                <a:t>epipolar</a:t>
              </a:r>
              <a:r>
                <a:rPr lang="en-US" dirty="0" smtClean="0"/>
                <a:t> geometry estimated from two elliptical correspondences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948264" y="4499828"/>
              <a:ext cx="1763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0-4 hypotheses</a:t>
              </a:r>
              <a:endParaRPr lang="cs-CZ" dirty="0"/>
            </a:p>
          </p:txBody>
        </p:sp>
      </p:grpSp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5092" y="1193168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3647" y="1558804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307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Hypothesis Generators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156"/>
            <a:ext cx="9143999" cy="30571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41120" y="2411590"/>
            <a:ext cx="8813649" cy="872283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1120" y="3410617"/>
            <a:ext cx="8813649" cy="872283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17334" y="4573033"/>
            <a:ext cx="304801" cy="304801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62345" y="4508895"/>
            <a:ext cx="397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Proposed approximate models</a:t>
            </a:r>
          </a:p>
        </p:txBody>
      </p:sp>
      <p:sp>
        <p:nvSpPr>
          <p:cNvPr id="9" name="Oval 8"/>
          <p:cNvSpPr/>
          <p:nvPr/>
        </p:nvSpPr>
        <p:spPr>
          <a:xfrm>
            <a:off x="2717334" y="5217088"/>
            <a:ext cx="304801" cy="30480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52889" y="5121779"/>
            <a:ext cx="397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Prior approximate models</a:t>
            </a:r>
          </a:p>
        </p:txBody>
      </p:sp>
    </p:spTree>
    <p:extLst>
      <p:ext uri="{BB962C8B-B14F-4D97-AF65-F5344CB8AC3E}">
        <p14:creationId xmlns:p14="http://schemas.microsoft.com/office/powerpoint/2010/main" val="1114125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KUSVOD2 dataset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248821"/>
            <a:ext cx="8229600" cy="1996308"/>
          </a:xfrm>
        </p:spPr>
        <p:txBody>
          <a:bodyPr>
            <a:normAutofit/>
          </a:bodyPr>
          <a:lstStyle/>
          <a:p>
            <a:r>
              <a:rPr lang="en-US" dirty="0" smtClean="0"/>
              <a:t>16 challenging wide-baseline stereo pairs with varied geometry</a:t>
            </a:r>
            <a:endParaRPr lang="en-US" dirty="0"/>
          </a:p>
          <a:p>
            <a:r>
              <a:rPr lang="en-US" dirty="0" smtClean="0"/>
              <a:t>Hand annotated ground truth point correspondences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eprojection</a:t>
            </a:r>
            <a:r>
              <a:rPr lang="en-US" dirty="0" smtClean="0"/>
              <a:t> error is used to evaluate accuracy of Fundamental matrix</a:t>
            </a:r>
          </a:p>
          <a:p>
            <a:r>
              <a:rPr lang="en-US" dirty="0" err="1" smtClean="0"/>
              <a:t>Epipolar</a:t>
            </a:r>
            <a:r>
              <a:rPr lang="en-US" dirty="0" smtClean="0"/>
              <a:t> geometry estimated 500x for each pair</a:t>
            </a:r>
            <a:endParaRPr lang="en-US" dirty="0"/>
          </a:p>
        </p:txBody>
      </p:sp>
      <p:pic>
        <p:nvPicPr>
          <p:cNvPr id="7" name="Picture 6" descr="lebeda-BMVC12-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0330"/>
            <a:ext cx="9144000" cy="35124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84400" y="601756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aseline="30000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1586" y="5918369"/>
            <a:ext cx="760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K. </a:t>
            </a:r>
            <a:r>
              <a:rPr lang="en-US" dirty="0" err="1"/>
              <a:t>Lebeda</a:t>
            </a:r>
            <a:r>
              <a:rPr lang="en-US" dirty="0"/>
              <a:t>, J. </a:t>
            </a:r>
            <a:r>
              <a:rPr lang="en-US" dirty="0" err="1"/>
              <a:t>Matas</a:t>
            </a:r>
            <a:r>
              <a:rPr lang="en-US" dirty="0"/>
              <a:t>, and O. Chum. Fixing the locally </a:t>
            </a:r>
            <a:r>
              <a:rPr lang="en-US" dirty="0" smtClean="0"/>
              <a:t>optimized</a:t>
            </a:r>
          </a:p>
          <a:p>
            <a:r>
              <a:rPr lang="en-US" dirty="0" smtClean="0"/>
              <a:t> RANSAC. </a:t>
            </a:r>
            <a:r>
              <a:rPr lang="en-US" dirty="0"/>
              <a:t>In </a:t>
            </a:r>
            <a:r>
              <a:rPr lang="en-US" i="1" dirty="0"/>
              <a:t>Proc. of BMVC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90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CDF </a:t>
            </a:r>
            <a:r>
              <a:rPr lang="en-US" dirty="0" err="1"/>
              <a:t>reprojection</a:t>
            </a:r>
            <a:r>
              <a:rPr lang="en-US" dirty="0"/>
              <a:t>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80042"/>
            <a:ext cx="8839200" cy="1039042"/>
          </a:xfrm>
        </p:spPr>
        <p:txBody>
          <a:bodyPr/>
          <a:lstStyle/>
          <a:p>
            <a:r>
              <a:rPr lang="en-US" dirty="0"/>
              <a:t>Empirical </a:t>
            </a:r>
            <a:r>
              <a:rPr lang="en-US" dirty="0" smtClean="0"/>
              <a:t>CDF of </a:t>
            </a:r>
            <a:r>
              <a:rPr lang="en-US" dirty="0"/>
              <a:t>the RMS Sampson </a:t>
            </a:r>
            <a:r>
              <a:rPr lang="en-US" dirty="0" smtClean="0"/>
              <a:t>error for 8000 F estimations.</a:t>
            </a:r>
          </a:p>
          <a:p>
            <a:r>
              <a:rPr lang="en-US" dirty="0" smtClean="0"/>
              <a:t>Error calculated </a:t>
            </a:r>
            <a:r>
              <a:rPr lang="en-US" dirty="0"/>
              <a:t>on hand-annotated point correspondences for each stereo pair in the test set. </a:t>
            </a:r>
          </a:p>
        </p:txBody>
      </p:sp>
      <p:pic>
        <p:nvPicPr>
          <p:cNvPr id="4" name="Picture 3" descr="reproj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836"/>
            <a:ext cx="6207586" cy="4972403"/>
          </a:xfrm>
          <a:prstGeom prst="rect">
            <a:avLst/>
          </a:prstGeom>
        </p:spPr>
      </p:pic>
      <p:pic>
        <p:nvPicPr>
          <p:cNvPr id="7" name="Picture 6" descr="reproj_cdf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6250" r="52987" b="55821"/>
          <a:stretch/>
        </p:blipFill>
        <p:spPr>
          <a:xfrm>
            <a:off x="5861886" y="1524000"/>
            <a:ext cx="3282114" cy="22669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7239000" y="1524000"/>
            <a:ext cx="0" cy="22669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0775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515904"/>
            <a:ext cx="8839200" cy="1088650"/>
          </a:xfrm>
        </p:spPr>
        <p:txBody>
          <a:bodyPr/>
          <a:lstStyle/>
          <a:p>
            <a:r>
              <a:rPr lang="en-US" dirty="0"/>
              <a:t>Empirical </a:t>
            </a:r>
            <a:r>
              <a:rPr lang="en-US" dirty="0" smtClean="0"/>
              <a:t>CDF of </a:t>
            </a:r>
            <a:r>
              <a:rPr lang="en-US" dirty="0"/>
              <a:t>the </a:t>
            </a:r>
            <a:r>
              <a:rPr lang="en-US" dirty="0" smtClean="0"/>
              <a:t>sample </a:t>
            </a:r>
            <a:r>
              <a:rPr lang="en-US" dirty="0"/>
              <a:t>ratio, calculated as the ratio of the number of RANSAC samples required by the 7-point method to the denoted approximate model. </a:t>
            </a:r>
            <a:r>
              <a:rPr lang="en-US" dirty="0" smtClean="0"/>
              <a:t>Again for 8000 F estimations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peedup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892" y="634596"/>
            <a:ext cx="6093862" cy="488130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1911350" y="2933700"/>
            <a:ext cx="1079500" cy="6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990850" y="2933700"/>
            <a:ext cx="0" cy="2108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1911350" y="1587500"/>
            <a:ext cx="2724150" cy="381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4635500" y="1587500"/>
            <a:ext cx="0" cy="3454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990850" y="3176260"/>
            <a:ext cx="140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50% more than</a:t>
            </a:r>
          </a:p>
          <a:p>
            <a:r>
              <a:rPr lang="en-US" sz="1400" dirty="0" smtClean="0"/>
              <a:t> 10x speed up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68850" y="1804660"/>
            <a:ext cx="1402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dirty="0" smtClean="0"/>
              <a:t>0% more than</a:t>
            </a:r>
          </a:p>
          <a:p>
            <a:r>
              <a:rPr lang="en-US" sz="1400" dirty="0" smtClean="0"/>
              <a:t> 25x speed 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1283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two</a:t>
            </a:r>
            <a:r>
              <a:rPr lang="en-US" dirty="0" smtClean="0"/>
              <a:t>-region methods </a:t>
            </a:r>
            <a:r>
              <a:rPr lang="en-US" dirty="0"/>
              <a:t>are proposed that reliably estimate F </a:t>
            </a:r>
            <a:r>
              <a:rPr lang="en-US" dirty="0" smtClean="0"/>
              <a:t>on a large class of stereo pairs </a:t>
            </a:r>
          </a:p>
          <a:p>
            <a:endParaRPr lang="en-US" dirty="0" smtClean="0"/>
          </a:p>
          <a:p>
            <a:r>
              <a:rPr lang="en-US" dirty="0" smtClean="0"/>
              <a:t>Most significant reduction in samples drawn and models evaluated can be achieved with the use of       MLE.</a:t>
            </a:r>
          </a:p>
          <a:p>
            <a:r>
              <a:rPr lang="en-US" dirty="0" smtClean="0"/>
              <a:t>Using the first order approximation       to the global model     improves accuracy and precision of </a:t>
            </a:r>
            <a:r>
              <a:rPr lang="en-US" dirty="0" err="1" smtClean="0"/>
              <a:t>epipolar</a:t>
            </a:r>
            <a:r>
              <a:rPr lang="en-US" dirty="0" smtClean="0"/>
              <a:t> geometry estimation compared to using local image approximations or constraining intrinsic camera calibration</a:t>
            </a:r>
          </a:p>
          <a:p>
            <a:r>
              <a:rPr lang="en-US" dirty="0" smtClean="0"/>
              <a:t>Hypothesizing the affine fundamental matrix from 2 Local Affine Frames (LAFs) should be preferred to the previously proposed methods BEEM and </a:t>
            </a:r>
            <a:r>
              <a:rPr lang="en-US" dirty="0" err="1" smtClean="0"/>
              <a:t>Perdoch</a:t>
            </a:r>
            <a:r>
              <a:rPr lang="en-US" dirty="0" smtClean="0"/>
              <a:t> et al..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6550" y="2498896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3989" y="2520736"/>
            <a:ext cx="182880" cy="2560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3550" y="2153452"/>
            <a:ext cx="329184" cy="32918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558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after this slide…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63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Affine </a:t>
            </a:r>
            <a:r>
              <a:rPr lang="en-US" dirty="0" err="1" smtClean="0"/>
              <a:t>epipolar</a:t>
            </a:r>
            <a:r>
              <a:rPr lang="en-US" dirty="0" smtClean="0"/>
              <a:t>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772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Seek an approximation to the global model that uses only reliable constraints from local measurements.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First order approximation of           about            :            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Where    is the 1x4 </a:t>
            </a:r>
            <a:r>
              <a:rPr lang="en-US" sz="2800" dirty="0" err="1" smtClean="0"/>
              <a:t>Jacobian</a:t>
            </a:r>
            <a:r>
              <a:rPr lang="en-US" sz="2800" dirty="0" smtClean="0"/>
              <a:t> of </a:t>
            </a:r>
          </a:p>
          <a:p>
            <a:r>
              <a:rPr lang="en-US" sz="2800" dirty="0" smtClean="0"/>
              <a:t>The approximation can be written            , where</a:t>
            </a:r>
            <a:endParaRPr lang="en-US" sz="2800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32" y="1981472"/>
            <a:ext cx="8087668" cy="91977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535" y="3088014"/>
            <a:ext cx="1044285" cy="441813"/>
          </a:xfrm>
          <a:prstGeom prst="rect">
            <a:avLst/>
          </a:prstGeom>
        </p:spPr>
      </p:pic>
      <p:pic>
        <p:nvPicPr>
          <p:cNvPr id="13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023" y="3526997"/>
            <a:ext cx="8046720" cy="512064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3379" y="4178917"/>
            <a:ext cx="182880" cy="256032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224" y="2998603"/>
            <a:ext cx="950976" cy="4023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2542" y="4564274"/>
            <a:ext cx="1133856" cy="475488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386" y="5268430"/>
            <a:ext cx="2506555" cy="104642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1323" y="4037281"/>
            <a:ext cx="950976" cy="4023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3" name="Group 62"/>
          <p:cNvGrpSpPr/>
          <p:nvPr/>
        </p:nvGrpSpPr>
        <p:grpSpPr>
          <a:xfrm>
            <a:off x="6405651" y="5030736"/>
            <a:ext cx="2531036" cy="1579868"/>
            <a:chOff x="5851323" y="5016271"/>
            <a:chExt cx="2310981" cy="1442510"/>
          </a:xfrm>
        </p:grpSpPr>
        <p:sp>
          <p:nvSpPr>
            <p:cNvPr id="7" name="Trapezoid 6"/>
            <p:cNvSpPr/>
            <p:nvPr/>
          </p:nvSpPr>
          <p:spPr bwMode="auto">
            <a:xfrm rot="16200000">
              <a:off x="6954868" y="5523701"/>
              <a:ext cx="1442510" cy="427649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 flipH="1">
              <a:off x="7957036" y="5248108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flipH="1">
              <a:off x="7305081" y="5558175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flipH="1">
              <a:off x="8059670" y="5734717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flipH="1">
              <a:off x="7305081" y="6004092"/>
              <a:ext cx="102634" cy="10263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 flipH="1">
              <a:off x="7367028" y="5620123"/>
              <a:ext cx="3586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7356398" y="6055414"/>
              <a:ext cx="22564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 flipH="1">
              <a:off x="7785020" y="5308933"/>
              <a:ext cx="23167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7725668" y="5798867"/>
              <a:ext cx="3724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/>
            <p:cNvCxnSpPr>
              <a:stCxn id="9" idx="2"/>
            </p:cNvCxnSpPr>
            <p:nvPr/>
          </p:nvCxnSpPr>
          <p:spPr bwMode="auto">
            <a:xfrm>
              <a:off x="5851323" y="5746202"/>
              <a:ext cx="1730724" cy="3092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Connector 36"/>
            <p:cNvCxnSpPr>
              <a:stCxn id="9" idx="2"/>
            </p:cNvCxnSpPr>
            <p:nvPr/>
          </p:nvCxnSpPr>
          <p:spPr bwMode="auto">
            <a:xfrm flipV="1">
              <a:off x="5851323" y="5620124"/>
              <a:ext cx="1874345" cy="1260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/>
            <p:cNvCxnSpPr>
              <a:stCxn id="9" idx="2"/>
            </p:cNvCxnSpPr>
            <p:nvPr/>
          </p:nvCxnSpPr>
          <p:spPr bwMode="auto">
            <a:xfrm>
              <a:off x="5851323" y="5746202"/>
              <a:ext cx="1874345" cy="449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/>
            <p:cNvCxnSpPr>
              <a:stCxn id="9" idx="2"/>
            </p:cNvCxnSpPr>
            <p:nvPr/>
          </p:nvCxnSpPr>
          <p:spPr bwMode="auto">
            <a:xfrm flipV="1">
              <a:off x="5851323" y="5308934"/>
              <a:ext cx="1933697" cy="43726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5851323" y="5682664"/>
              <a:ext cx="127076" cy="12707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4" name="Multiply 53"/>
            <p:cNvSpPr/>
            <p:nvPr/>
          </p:nvSpPr>
          <p:spPr bwMode="auto">
            <a:xfrm>
              <a:off x="7666494" y="5575859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5" name="Multiply 54"/>
            <p:cNvSpPr/>
            <p:nvPr/>
          </p:nvSpPr>
          <p:spPr bwMode="auto">
            <a:xfrm>
              <a:off x="7700188" y="5754603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6" name="Multiply 55"/>
            <p:cNvSpPr/>
            <p:nvPr/>
          </p:nvSpPr>
          <p:spPr bwMode="auto">
            <a:xfrm>
              <a:off x="7742604" y="5268430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7" name="Multiply 56"/>
            <p:cNvSpPr/>
            <p:nvPr/>
          </p:nvSpPr>
          <p:spPr bwMode="auto">
            <a:xfrm>
              <a:off x="7526931" y="600726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8" name="Trapezoid 57"/>
            <p:cNvSpPr/>
            <p:nvPr/>
          </p:nvSpPr>
          <p:spPr bwMode="auto">
            <a:xfrm rot="16200000">
              <a:off x="6248454" y="5574363"/>
              <a:ext cx="786984" cy="320707"/>
            </a:xfrm>
            <a:prstGeom prst="trapezoi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59" name="Multiply 58"/>
            <p:cNvSpPr/>
            <p:nvPr/>
          </p:nvSpPr>
          <p:spPr bwMode="auto">
            <a:xfrm>
              <a:off x="6618881" y="5843130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0" name="Multiply 59"/>
            <p:cNvSpPr/>
            <p:nvPr/>
          </p:nvSpPr>
          <p:spPr bwMode="auto">
            <a:xfrm>
              <a:off x="6703713" y="5721213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1" name="Multiply 60"/>
            <p:cNvSpPr/>
            <p:nvPr/>
          </p:nvSpPr>
          <p:spPr bwMode="auto">
            <a:xfrm>
              <a:off x="6661297" y="564283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  <p:sp>
          <p:nvSpPr>
            <p:cNvPr id="62" name="Multiply 61"/>
            <p:cNvSpPr/>
            <p:nvPr/>
          </p:nvSpPr>
          <p:spPr bwMode="auto">
            <a:xfrm>
              <a:off x="6674483" y="5509357"/>
              <a:ext cx="84832" cy="88527"/>
            </a:xfrm>
            <a:prstGeom prst="mathMultiply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4797318" y="5270962"/>
            <a:ext cx="200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Weak perspective</a:t>
            </a:r>
          </a:p>
          <a:p>
            <a:r>
              <a:rPr lang="en-US" dirty="0" smtClean="0"/>
              <a:t>geometry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8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Fitting a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 descr="lnd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4696"/>
            <a:ext cx="5156200" cy="514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250825" y="2728913"/>
            <a:ext cx="7632700" cy="2428875"/>
            <a:chOff x="158" y="1719"/>
            <a:chExt cx="4808" cy="1530"/>
          </a:xfrm>
        </p:grpSpPr>
        <p:sp>
          <p:nvSpPr>
            <p:cNvPr id="3077" name="Line 5"/>
            <p:cNvSpPr>
              <a:spLocks noChangeShapeType="1"/>
            </p:cNvSpPr>
            <p:nvPr/>
          </p:nvSpPr>
          <p:spPr bwMode="auto">
            <a:xfrm flipV="1">
              <a:off x="158" y="1933"/>
              <a:ext cx="3312" cy="13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3078" name="Text Box 7"/>
            <p:cNvSpPr txBox="1">
              <a:spLocks noChangeArrowheads="1"/>
            </p:cNvSpPr>
            <p:nvPr/>
          </p:nvSpPr>
          <p:spPr bwMode="auto">
            <a:xfrm>
              <a:off x="3593" y="1719"/>
              <a:ext cx="1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</a:rPr>
                <a:t>Least squares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84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E:\Work\viva\lndet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b="1" dirty="0">
                <a:solidFill>
                  <a:srgbClr val="CC0000"/>
                </a:solidFill>
              </a:rPr>
              <a:t> </a:t>
            </a:r>
            <a:r>
              <a:rPr lang="en-US" sz="2000" b="1" dirty="0" smtClean="0">
                <a:solidFill>
                  <a:srgbClr val="CC0000"/>
                </a:solidFill>
              </a:rPr>
              <a:t>Sample s points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003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 descr="E:\Work\viva\lndet1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400"/>
            <a:ext cx="51625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Sample s points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smtClean="0">
                <a:solidFill>
                  <a:schemeClr val="accent2"/>
                </a:solidFill>
              </a:rPr>
              <a:t>Fit model to sample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29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 descr="E:\Work\viva\lndet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1575"/>
            <a:ext cx="51625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Select sample of m points at random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Fit model to sample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>
                <a:solidFill>
                  <a:srgbClr val="FFCC00"/>
                </a:solidFill>
              </a:rPr>
              <a:t> Calculate error </a:t>
            </a:r>
            <a:r>
              <a:rPr lang="en-US" sz="2000" b="1" dirty="0" smtClean="0">
                <a:solidFill>
                  <a:srgbClr val="FFCC00"/>
                </a:solidFill>
              </a:rPr>
              <a:t>for </a:t>
            </a:r>
            <a:r>
              <a:rPr lang="en-US" sz="2000" b="1" dirty="0">
                <a:solidFill>
                  <a:srgbClr val="FFCC00"/>
                </a:solidFill>
              </a:rPr>
              <a:t>each </a:t>
            </a:r>
            <a:r>
              <a:rPr lang="en-US" sz="2000" b="1" dirty="0" smtClean="0">
                <a:solidFill>
                  <a:srgbClr val="FFCC00"/>
                </a:solidFill>
              </a:rPr>
              <a:t>measurement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060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E:\Work\viva\lndet1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Select sample of m points at random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Fit model to sample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Calculate error for each measurement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>
                <a:solidFill>
                  <a:srgbClr val="008000"/>
                </a:solidFill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</a:rPr>
              <a:t>Find consensus set 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67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5" name="Picture 3" descr="E:\Work\viva\lndet2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9988"/>
            <a:ext cx="51625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Select sample of m points at random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Fit model to sample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Calculate error </a:t>
            </a:r>
            <a:r>
              <a:rPr lang="en-US" sz="2000" dirty="0" smtClean="0"/>
              <a:t>for </a:t>
            </a:r>
            <a:r>
              <a:rPr lang="en-US" sz="2000" dirty="0"/>
              <a:t>each </a:t>
            </a:r>
            <a:r>
              <a:rPr lang="en-US" sz="2000" dirty="0" smtClean="0"/>
              <a:t>measurement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Find consensus set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/>
              <a:t> Repeat sampling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64545" y="1152593"/>
            <a:ext cx="3292475" cy="1352295"/>
          </a:xfrm>
          <a:prstGeom prst="rect">
            <a:avLst/>
          </a:prstGeom>
          <a:solidFill>
            <a:srgbClr val="CCFFCC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64545" y="2657288"/>
            <a:ext cx="3292475" cy="1352295"/>
          </a:xfrm>
          <a:prstGeom prst="rect">
            <a:avLst/>
          </a:prstGeom>
          <a:solidFill>
            <a:srgbClr val="3366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64545" y="4981048"/>
            <a:ext cx="304801" cy="304801"/>
          </a:xfrm>
          <a:prstGeom prst="ellipse">
            <a:avLst/>
          </a:prstGeom>
          <a:solidFill>
            <a:srgbClr val="008000">
              <a:alpha val="10000"/>
            </a:srgb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6975" y="4927655"/>
            <a:ext cx="397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Hypothesize</a:t>
            </a:r>
          </a:p>
        </p:txBody>
      </p:sp>
      <p:sp>
        <p:nvSpPr>
          <p:cNvPr id="11" name="Oval 10"/>
          <p:cNvSpPr/>
          <p:nvPr/>
        </p:nvSpPr>
        <p:spPr>
          <a:xfrm>
            <a:off x="5764545" y="5595644"/>
            <a:ext cx="304801" cy="304801"/>
          </a:xfrm>
          <a:prstGeom prst="ellipse">
            <a:avLst/>
          </a:prstGeom>
          <a:solidFill>
            <a:srgbClr val="0000FF">
              <a:alpha val="10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6975" y="5500335"/>
            <a:ext cx="397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Verify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92147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RANSAC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9" name="Picture 3" descr="E:\Work\viva\lndet3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8400"/>
            <a:ext cx="51625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51525" y="1104900"/>
            <a:ext cx="32924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Select sample of m points at random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 smtClean="0"/>
              <a:t> Fit model to sample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Calculate error </a:t>
            </a:r>
            <a:r>
              <a:rPr lang="en-US" sz="2000" dirty="0" smtClean="0"/>
              <a:t>for each measurement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Find consensus set</a:t>
            </a:r>
            <a:endParaRPr lang="en-US" sz="2000" dirty="0"/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b="1" dirty="0"/>
              <a:t> Repeat sampling</a:t>
            </a:r>
          </a:p>
        </p:txBody>
      </p:sp>
    </p:spTree>
    <p:extLst>
      <p:ext uri="{BB962C8B-B14F-4D97-AF65-F5344CB8AC3E}">
        <p14:creationId xmlns:p14="http://schemas.microsoft.com/office/powerpoint/2010/main" val="2627807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PRITTS@C02G34F6DRHT3PP7" val="50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y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9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{\ma{E},f\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205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Sigma^{\inv} = A^{-\T}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27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2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9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x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2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y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9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_{\ma{A}} \ve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1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Fma = \left(%                                                                  &#10;\begin{array}{ccc}&#10;0  &amp; 0 &amp; a_1 \\&#10;0 &amp; 0 &amp; a_2 \\&#10;a_3 &amp; a_4 &amp;  a_5\\&#10;\end{array}\right)\mbox{.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126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 \ve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"/>
  <p:tag name="PICTUREFILESIZE" val="174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align*}&#10;k_\text{max} &amp;= \frac{\log(1-\eta)}{\log(1-\epsilon^s)} \\&#10;\eta &amp;= 0.95 \text{ \, confidence level} \\&#10;\epsilon &amp;= \text{ \, proportion of inliers } \\&#10;s &amp;= \text{\, sample size} \\&#10;\end{alig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6"/>
  <p:tag name="PICTUREFILESIZE" val="289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Sigma^{\inv} = A^{-\T}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274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21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9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x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y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9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Sigma^{\inv} = A^{-\T}RR^{\T}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38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algorithm}&#10;  \KwIn{ $\TC=\text{ set of point correspondences }$ }&#10;  \KwOut{ $\Fm^*$ }&#10;  \DontPrintSemicolon&#10;  $k \leftarrow 0$ \\&#10;  \While {$P(\text{better solution exists}) &lt; 1-\eta$} {&#10;    Hypothesize $\Fm$ from $7$ or $8$ points \\&#10;    Compute objective  $\mathcal{J}_{\Fm}$ \\&#10;    \If {$\mathcal{J}_{\Fm} &lt; \mathcal{J}_{\Fm^*}$} {&#10;      $\mathcal{J}_{\Fm^*} \leftarrow \mathcal{J}_{\Fm}$\\&#10;      $\Fm^* \leftarrow \Fm$&#10;    }&#10;    $k \leftarrow k+1$&#10;  }&#10;  \Return{$\Fm^*$}&#10;  \label{alg:ransac}&#10;\end{algorithm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3"/>
  <p:tag name="PICTUREFILESIZE" val="7066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include{defs}&#10;\pagestyle{empty}&#10;&#10;\begin{document}\renewcommand{\arraystretch}{1.5}&#10;\begin{table}&#10;  \begin{center}&#10;%  \begin{tabular}{ r@{\,}|@{\,}c@{\,}|@{\,}c@{\,}|@{\,}c@{\,}|@{\,}c@{\,}@{\,}|@{\,}c}                                                                    &#10;  \begin{tabular}{ r|c|c|c|c|c}&#10;    hypothesis &amp; denoted &amp; relation &amp; \# corr &amp; \# models &amp; primitive \\&#10;    \hline&#10;    \hline&#10;    7-point &amp; $\Fm^{7\cdot}$ &amp; \Fm &amp; 7 &amp; 1-3 &amp; point \\&#10;    \Fma MLE &amp; $\Fma^{\llcorner\llcorner}$ &amp; \Fma &amp; 2 &amp; 1 &amp; \laf \\&#10;    \Fma Arandjelovi\'c  &amp; $\Fma^{\circ\circ}$ &amp;\Fma &amp; 2 &amp; 0-4 &amp; ellipse \\&#10;    Perdoch &amp; $\{\Em,f\}^{\llcorner\llcorner}$ &amp; $\ma{E},f$ &amp; 2 &amp; 1-8 &amp; \laf \\&#10;    \beem   &amp; $\Fm^{\circ\circ}$ &amp; \Fm &amp; 2 &amp; 1 &amp; oriented ell. \\&#10;  \end{tabular}&#10;  \end{center}&#10;      \label{tab:tested}&#10;\end{table}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2"/>
  <p:tag name="PICTUREFILESIZE" val="7126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4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F}_{\ma{A}}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1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%\newcommand{\citet}[1]{\cite{#1}}                                                                                                                         &#10;&#10;\include{defs}\pagestyle{empty}&#10;&#10;\begin{document}&#10;\begin{align*}&#10;\ve\!=\!(x, y, 1)^\T,\ve_0 = (x_0, y_0, 1)^\T &amp; \text{ \, points in the first image } \\&#10;\ve[x'] =(x', y', 1)^\T,\ve[x'_0] =(x'_0,y'_0, 1)^\T &amp; \text{ \, points in the second image}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5"/>
  <p:tag name="PICTUREFILESIZE" val="287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%\newcommand{\citet}[1]{\cite{#1}}                                                                                                                         &#10;&#10;\include{defs}\pagestyle{empty}&#10;&#10;\begin{document}&#10;$\ve_0 ,\ve[x'_0]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"/>
  <p:tag name="PICTUREFILESIZE" val="226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 \ve \approx {\ve[x'_0]}^\T \ma{F} \ve_0 + \ma{J}&#10;\left((x, y, x', y')\!-\!(x_0,y_0,x'_0,y'_0)\right)^\T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0"/>
  <p:tag name="PICTUREFILESIZE" val="127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ma{J}&#10;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"/>
  <p:tag name="PICTUREFILESIZE" val="5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algorithm}&#10;  \KwIn{ $\TC=\text{ set of correspondences }$ }&#10;  \KwOut{ $\Fm^*$ }&#10;  \DontPrintSemicolon&#10;  $k \leftarrow 0$ \\&#10;  \While {$P(\text{better solution exists}) &lt; 1-\eta$} {&#10;    Hypothesize $\theta$ (reduced parameter model) from minimal sample  \\&#10;    Compute sampling objective  $\mathcal{J}_{\theta}$ \\&#10;    \If {$\mathcal{J}_{\theta} &lt; \mathcal{J}_{\theta^*}$} {&#10;      $\mathcal{J}_{\theta^*} \leftarrow \mathcal{J}_{\theta}$\\&#10;      $\Fm \leftarrow$ Local Optimization \\&#10;      Compute LO objective $\mathcal{J}_\Fm$ \\&#10;      \If {$\mathcal{J}_\Fm &lt; \mathcal{J}_\Fm^*$} {&#10;        $\mathcal{J}_\Fm^* \leftarrow \mathcal{J}_\Fm$\\&#10;        $\Fm^* \leftarrow \Fm$ \\&#10;      }&#10;    }&#10;    $k \leftarrow k+1$&#10;  }&#10;  \Return{$\Fm^*$}&#10;\end{algorithm}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2"/>
  <p:tag name="PICTUREFILESIZE" val="1231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 \ve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"/>
  <p:tag name="PICTUREFILESIZE" val="17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_{\ma{A}} \ve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18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Fma = \left(%                                                                  &#10;\begin{array}{ccc}&#10;0  &amp; 0 &amp; a_1 \\&#10;0 &amp; 0 &amp; a_2 \\&#10;a_3 &amp; a_4 &amp;  a_5\\&#10;\end{array}\right)\mbox{.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126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\begin{equation*} \ve[x']^\T \ma{F} \ve \end{equation*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"/>
  <p:tag name="PICTUREFILESIZE" val="17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Sigma^{\inv} = A^{-\T}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8"/>
  <p:tag name="PICTUREFILESIZE" val="27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^{\inv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2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"/>
  <p:tag name="PICTUREFILESIZE" val="9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\frac{2\pi}{3}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24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times}&#10;\usepackage{epsfig}&#10;\usepackage{graphicx}&#10;\usepackage{amsmath}&#10;\usepackage{amssymb}&#10;\usepackage{xspace}&#10;\usepackage{array}&#10;\usepackage{float}&#10;\usepackage{amsfonts}&#10;\usepackage{color}&#10;\usepackage{watermark}&#10;\usepackage{paralist}&#10;\usepackage{bm}&#10;\usepackage{multirow}&#10;\usepackage{pdfpages}&#10;\usepackage{mathtools}&#10;\usepackage{enumerate}&#10;\usepackage{mdwmath}&#10;\usepackage{mdwtab}&#10;\usepackage{eqparbox}&#10;\usepackage{xfrac}&#10;\usepackage[numbers]{natbib}&#10;%\usepackage{ruled}                                                                                                                                        &#10;\usepackage[noline]{algorithm2e}&#10;\usepackage{caption}&#10;\usepackage{subcaption}&#10;\pagestyle{empty}&#10;\include{defs}&#10;\begin{document}&#10;&#10;$$&#10;x&#10;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22"/>
</p:tagLst>
</file>

<file path=ppt/theme/theme1.xml><?xml version="1.0" encoding="utf-8"?>
<a:theme xmlns:a="http://schemas.openxmlformats.org/drawingml/2006/main" name="cmptheme">
  <a:themeElements>
    <a:clrScheme name="cmp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mp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cmp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p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mp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mp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cmptheme.thmx</Template>
  <TotalTime>1599</TotalTime>
  <Words>1153</Words>
  <Application>Microsoft Macintosh PowerPoint</Application>
  <PresentationFormat>On-screen Show (4:3)</PresentationFormat>
  <Paragraphs>235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cmptheme</vt:lpstr>
      <vt:lpstr>Approximate Models for Fast and Accurate Epipolar Geometry Estimation</vt:lpstr>
      <vt:lpstr>Introduction</vt:lpstr>
      <vt:lpstr>Fitting a Line</vt:lpstr>
      <vt:lpstr>RANSAC</vt:lpstr>
      <vt:lpstr>RANSAC</vt:lpstr>
      <vt:lpstr>RANSAC</vt:lpstr>
      <vt:lpstr>RANSAC</vt:lpstr>
      <vt:lpstr>RANSAC</vt:lpstr>
      <vt:lpstr>RANSAC</vt:lpstr>
      <vt:lpstr>RANSAC</vt:lpstr>
      <vt:lpstr>RANSAC</vt:lpstr>
      <vt:lpstr>How bad is it?</vt:lpstr>
      <vt:lpstr>Classic RANSAC for F estimation</vt:lpstr>
      <vt:lpstr>Generalized Model Optimization</vt:lpstr>
      <vt:lpstr>Feature-to-feature correspondences</vt:lpstr>
      <vt:lpstr>Prior methods I: BEEM</vt:lpstr>
      <vt:lpstr>Prior Methods II: Perdoch et al.</vt:lpstr>
      <vt:lpstr>Affine epipolar constraint</vt:lpstr>
      <vt:lpstr>     MLE</vt:lpstr>
      <vt:lpstr>        Arendelovic</vt:lpstr>
      <vt:lpstr>Summary of Hypothesis Generators</vt:lpstr>
      <vt:lpstr>KUSVOD2 dataset</vt:lpstr>
      <vt:lpstr>CDF reprojection error</vt:lpstr>
      <vt:lpstr>Speedup</vt:lpstr>
      <vt:lpstr>Conclusions</vt:lpstr>
      <vt:lpstr>Additional material</vt:lpstr>
      <vt:lpstr>Affine epipolar constraint</vt:lpstr>
    </vt:vector>
  </TitlesOfParts>
  <Company>jbpritts@gmail.com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Pritts</dc:creator>
  <cp:lastModifiedBy>James Pritts</cp:lastModifiedBy>
  <cp:revision>157</cp:revision>
  <dcterms:created xsi:type="dcterms:W3CDTF">2013-11-24T09:29:59Z</dcterms:created>
  <dcterms:modified xsi:type="dcterms:W3CDTF">2013-11-28T00:25:42Z</dcterms:modified>
</cp:coreProperties>
</file>