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3" r:id="rId8"/>
    <p:sldId id="261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    </c:v>
                </c:pt>
              </c:strCache>
            </c:strRef>
          </c:tx>
          <c:dPt>
            <c:idx val="0"/>
            <c:bubble3D val="0"/>
            <c:spPr>
              <a:solidFill>
                <a:srgbClr val="FF6600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FFC000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rgbClr val="00B0F0"/>
              </a:solidFill>
              <a:ln w="19050">
                <a:noFill/>
              </a:ln>
              <a:effectLst/>
            </c:spPr>
          </c:dPt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6931-B2C1-42E0-A204-03D651DEB98A}" type="datetimeFigureOut">
              <a:rPr lang="en-US" smtClean="0"/>
              <a:t>05-Aug-18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B0-9E2C-4539-99B0-286D70C79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62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6931-B2C1-42E0-A204-03D651DEB98A}" type="datetimeFigureOut">
              <a:rPr lang="en-US" smtClean="0"/>
              <a:t>05-Aug-18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B0-9E2C-4539-99B0-286D70C79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49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6931-B2C1-42E0-A204-03D651DEB98A}" type="datetimeFigureOut">
              <a:rPr lang="en-US" smtClean="0"/>
              <a:t>05-Aug-18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B0-9E2C-4539-99B0-286D70C79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14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6931-B2C1-42E0-A204-03D651DEB98A}" type="datetimeFigureOut">
              <a:rPr lang="en-US" smtClean="0"/>
              <a:t>05-Aug-18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B0-9E2C-4539-99B0-286D70C79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70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6931-B2C1-42E0-A204-03D651DEB98A}" type="datetimeFigureOut">
              <a:rPr lang="en-US" smtClean="0"/>
              <a:t>05-Aug-18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B0-9E2C-4539-99B0-286D70C79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591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6931-B2C1-42E0-A204-03D651DEB98A}" type="datetimeFigureOut">
              <a:rPr lang="en-US" smtClean="0"/>
              <a:t>05-Aug-18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B0-9E2C-4539-99B0-286D70C79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19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6931-B2C1-42E0-A204-03D651DEB98A}" type="datetimeFigureOut">
              <a:rPr lang="en-US" smtClean="0"/>
              <a:t>05-Aug-18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B0-9E2C-4539-99B0-286D70C79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17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6931-B2C1-42E0-A204-03D651DEB98A}" type="datetimeFigureOut">
              <a:rPr lang="en-US" smtClean="0"/>
              <a:t>05-Aug-18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B0-9E2C-4539-99B0-286D70C79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57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6931-B2C1-42E0-A204-03D651DEB98A}" type="datetimeFigureOut">
              <a:rPr lang="en-US" smtClean="0"/>
              <a:t>05-Aug-18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B0-9E2C-4539-99B0-286D70C79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16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6931-B2C1-42E0-A204-03D651DEB98A}" type="datetimeFigureOut">
              <a:rPr lang="en-US" smtClean="0"/>
              <a:t>05-Aug-18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B0-9E2C-4539-99B0-286D70C79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97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6931-B2C1-42E0-A204-03D651DEB98A}" type="datetimeFigureOut">
              <a:rPr lang="en-US" smtClean="0"/>
              <a:t>05-Aug-18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B0-9E2C-4539-99B0-286D70C79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56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46931-B2C1-42E0-A204-03D651DEB98A}" type="datetimeFigureOut">
              <a:rPr lang="en-US" smtClean="0"/>
              <a:t>05-Aug-18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281B0-9E2C-4539-99B0-286D70C79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6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9750" y="-325239"/>
            <a:ext cx="9144000" cy="2387600"/>
          </a:xfrm>
        </p:spPr>
        <p:txBody>
          <a:bodyPr>
            <a:normAutofit/>
          </a:bodyPr>
          <a:lstStyle/>
          <a:p>
            <a:r>
              <a:rPr lang="en-US" sz="9600" b="1" dirty="0" err="1" smtClean="0">
                <a:solidFill>
                  <a:schemeClr val="bg1"/>
                </a:solidFill>
              </a:rPr>
              <a:t>HomeStays</a:t>
            </a:r>
            <a:endParaRPr lang="en-US" sz="96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http://2.bp.blogspot.com/-oJ6CveRuLac/VSzjcm3sjJI/AAAAAAAAF68/nhgx-M3_f-w/s1600/Sikkim%2BUniversity%2BRecruitment%2B2015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087" y="1873316"/>
            <a:ext cx="1647825" cy="1679575"/>
          </a:xfrm>
          <a:prstGeom prst="rect">
            <a:avLst/>
          </a:prstGeom>
          <a:gradFill>
            <a:gsLst>
              <a:gs pos="0">
                <a:schemeClr val="accent1">
                  <a:lumMod val="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</a:gradFill>
          <a:ln>
            <a:solidFill>
              <a:schemeClr val="bg1"/>
            </a:solidFill>
          </a:ln>
          <a:effectLst>
            <a:softEdge rad="12700"/>
          </a:effec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618186" y="3059203"/>
            <a:ext cx="10955628" cy="40117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</a:p>
          <a:p>
            <a:endParaRPr lang="en-US" altLang="en-US" sz="2000" i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 algn="l"/>
            <a:r>
              <a:rPr lang="en-US" altLang="en-US" sz="20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  </a:t>
            </a:r>
          </a:p>
          <a:p>
            <a:pPr algn="l"/>
            <a:r>
              <a:rPr lang="en-US" altLang="en-US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Pritam Shah    Shyam Kharel</a:t>
            </a:r>
          </a:p>
          <a:p>
            <a:pPr algn="l"/>
            <a:r>
              <a:rPr lang="en-US" alt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		(14UCA014)     (14UCA021)</a:t>
            </a:r>
          </a:p>
          <a:p>
            <a:pPr algn="l"/>
            <a:r>
              <a:rPr lang="en-US" alt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Applications</a:t>
            </a:r>
          </a:p>
          <a:p>
            <a:r>
              <a:rPr lang="en-US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Physical Sciences</a:t>
            </a:r>
          </a:p>
          <a:p>
            <a:r>
              <a:rPr lang="en-US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Sikkim University</a:t>
            </a:r>
          </a:p>
          <a:p>
            <a:endParaRPr lang="en-US" altLang="en-US" sz="1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873316"/>
            <a:ext cx="5272087" cy="1679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19912" y="1873315"/>
            <a:ext cx="5272087" cy="1679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9523990"/>
              </p:ext>
            </p:extLst>
          </p:nvPr>
        </p:nvGraphicFramePr>
        <p:xfrm>
          <a:off x="1841500" y="1016000"/>
          <a:ext cx="8559800" cy="4729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482600" y="358230"/>
            <a:ext cx="4318000" cy="1800770"/>
            <a:chOff x="482600" y="358230"/>
            <a:chExt cx="4318000" cy="1800770"/>
          </a:xfrm>
        </p:grpSpPr>
        <p:sp>
          <p:nvSpPr>
            <p:cNvPr id="7" name="TextBox 6"/>
            <p:cNvSpPr txBox="1"/>
            <p:nvPr/>
          </p:nvSpPr>
          <p:spPr>
            <a:xfrm>
              <a:off x="635000" y="358230"/>
              <a:ext cx="17467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chemeClr val="accent1">
                      <a:lumMod val="75000"/>
                    </a:schemeClr>
                  </a:solidFill>
                </a:rPr>
                <a:t>DEVELOP</a:t>
              </a:r>
              <a:endParaRPr lang="en-US" sz="32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82600" y="1016000"/>
              <a:ext cx="30988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581400" y="1016000"/>
              <a:ext cx="1219200" cy="1143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594600" y="742435"/>
            <a:ext cx="4114800" cy="1670565"/>
            <a:chOff x="7594600" y="742435"/>
            <a:chExt cx="4114800" cy="1670565"/>
          </a:xfrm>
        </p:grpSpPr>
        <p:sp>
          <p:nvSpPr>
            <p:cNvPr id="11" name="TextBox 10"/>
            <p:cNvSpPr txBox="1"/>
            <p:nvPr/>
          </p:nvSpPr>
          <p:spPr>
            <a:xfrm>
              <a:off x="9313616" y="742435"/>
              <a:ext cx="13169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chemeClr val="accent2">
                      <a:lumMod val="75000"/>
                    </a:schemeClr>
                  </a:solidFill>
                </a:rPr>
                <a:t>GROW</a:t>
              </a:r>
              <a:endParaRPr lang="en-US" sz="32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8610600" y="1384300"/>
              <a:ext cx="3098800" cy="0"/>
            </a:xfrm>
            <a:prstGeom prst="line">
              <a:avLst/>
            </a:prstGeom>
            <a:ln w="38100">
              <a:solidFill>
                <a:srgbClr val="CC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7594600" y="1384300"/>
              <a:ext cx="1006090" cy="1028700"/>
            </a:xfrm>
            <a:prstGeom prst="line">
              <a:avLst/>
            </a:prstGeom>
            <a:ln w="38100">
              <a:solidFill>
                <a:srgbClr val="CC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7086600" y="4857571"/>
            <a:ext cx="4201186" cy="612100"/>
            <a:chOff x="7086600" y="4857571"/>
            <a:chExt cx="4201186" cy="612100"/>
          </a:xfrm>
        </p:grpSpPr>
        <p:sp>
          <p:nvSpPr>
            <p:cNvPr id="15" name="TextBox 14"/>
            <p:cNvSpPr txBox="1"/>
            <p:nvPr/>
          </p:nvSpPr>
          <p:spPr>
            <a:xfrm>
              <a:off x="9313616" y="4857571"/>
              <a:ext cx="113024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rgbClr val="FF9933"/>
                  </a:solidFill>
                </a:rPr>
                <a:t>EARN</a:t>
              </a:r>
              <a:endParaRPr lang="en-US" sz="3200" b="1" dirty="0">
                <a:solidFill>
                  <a:srgbClr val="FF9933"/>
                </a:solidFill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8188986" y="5469671"/>
              <a:ext cx="3098800" cy="0"/>
            </a:xfrm>
            <a:prstGeom prst="line">
              <a:avLst/>
            </a:prstGeom>
            <a:ln w="38100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086600" y="4868001"/>
              <a:ext cx="1102386" cy="601670"/>
            </a:xfrm>
            <a:prstGeom prst="line">
              <a:avLst/>
            </a:prstGeom>
            <a:ln w="38100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35000" y="1187390"/>
            <a:ext cx="302941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Backend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Real-time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Authentication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Storage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Cloud Messaging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Remote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Config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App Quality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 Lab for Android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Crash Reporting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313616" y="1537018"/>
            <a:ext cx="230255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Dynamic Links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Invites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AdWords</a:t>
            </a: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rgbClr val="D15C05"/>
                </a:solidFill>
              </a:rPr>
              <a:t>Re-Engagement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Notifications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 Indexing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313616" y="5592947"/>
            <a:ext cx="15520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9933"/>
                </a:solidFill>
              </a:rPr>
              <a:t>In-app Ads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AdMob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350" y="2730500"/>
            <a:ext cx="806450" cy="80645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468080" y="3569308"/>
            <a:ext cx="1306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605F60"/>
                </a:solidFill>
              </a:rPr>
              <a:t>Analytics</a:t>
            </a:r>
            <a:endParaRPr lang="en-US" sz="2400" dirty="0">
              <a:solidFill>
                <a:srgbClr val="605F6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66203" y="5928797"/>
            <a:ext cx="3257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Figure 2: Features  of Firebase[1]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0750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76400" y="-53664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b="1" dirty="0" smtClean="0">
                <a:solidFill>
                  <a:schemeClr val="bg1"/>
                </a:solidFill>
              </a:rPr>
              <a:t>Solution Strategy</a:t>
            </a:r>
            <a:endParaRPr lang="en-US" sz="96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109477"/>
            <a:ext cx="1791097" cy="358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7531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/>
            <a:r>
              <a:rPr lang="en-US" altLang="en-US" sz="4000" dirty="0">
                <a:solidFill>
                  <a:schemeClr val="bg1"/>
                </a:solidFill>
                <a:cs typeface="Times New Roman" panose="02020603050405020304" pitchFamily="18" charset="0"/>
              </a:rPr>
              <a:t>Abstract</a:t>
            </a:r>
          </a:p>
          <a:p>
            <a:pPr marL="457200" indent="-457200"/>
            <a:r>
              <a:rPr lang="en-US" altLang="en-US" sz="4000" dirty="0">
                <a:solidFill>
                  <a:schemeClr val="bg1"/>
                </a:solidFill>
                <a:cs typeface="Times New Roman" panose="02020603050405020304" pitchFamily="18" charset="0"/>
              </a:rPr>
              <a:t>Theoretical Framework</a:t>
            </a:r>
          </a:p>
          <a:p>
            <a:pPr marL="457200" indent="-457200"/>
            <a:r>
              <a:rPr lang="en-US" altLang="en-US" sz="4000" dirty="0">
                <a:solidFill>
                  <a:schemeClr val="bg1"/>
                </a:solidFill>
                <a:cs typeface="Times New Roman" panose="02020603050405020304" pitchFamily="18" charset="0"/>
              </a:rPr>
              <a:t>Literature Review</a:t>
            </a:r>
          </a:p>
          <a:p>
            <a:pPr marL="457200" indent="-457200"/>
            <a:r>
              <a:rPr lang="en-US" altLang="en-US" sz="4000" dirty="0">
                <a:solidFill>
                  <a:schemeClr val="bg1"/>
                </a:solidFill>
                <a:cs typeface="Times New Roman" panose="02020603050405020304" pitchFamily="18" charset="0"/>
              </a:rPr>
              <a:t>Methodology</a:t>
            </a:r>
          </a:p>
          <a:p>
            <a:pPr marL="457200" indent="-457200"/>
            <a:r>
              <a:rPr lang="en-US" altLang="en-US" sz="4000" dirty="0">
                <a:solidFill>
                  <a:schemeClr val="bg1"/>
                </a:solidFill>
                <a:cs typeface="Times New Roman" panose="02020603050405020304" pitchFamily="18" charset="0"/>
              </a:rPr>
              <a:t>Results</a:t>
            </a:r>
          </a:p>
          <a:p>
            <a:pPr marL="457200" indent="-457200"/>
            <a:r>
              <a:rPr lang="en-US" altLang="en-US" sz="4000" dirty="0">
                <a:solidFill>
                  <a:schemeClr val="bg1"/>
                </a:solidFill>
                <a:cs typeface="Times New Roman" panose="02020603050405020304" pitchFamily="18" charset="0"/>
              </a:rPr>
              <a:t>Conclusion and Future Work</a:t>
            </a:r>
          </a:p>
          <a:p>
            <a:pPr marL="457200" indent="-457200"/>
            <a:r>
              <a:rPr lang="en-US" altLang="en-US" sz="4000" dirty="0">
                <a:solidFill>
                  <a:schemeClr val="bg1"/>
                </a:solidFill>
                <a:cs typeface="Times New Roman" panose="02020603050405020304" pitchFamily="18" charset="0"/>
              </a:rPr>
              <a:t>References</a:t>
            </a:r>
          </a:p>
          <a:p>
            <a:endParaRPr lang="en-US" sz="4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0" y="11086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b="1" dirty="0" smtClean="0">
                <a:solidFill>
                  <a:schemeClr val="bg1"/>
                </a:solidFill>
              </a:rPr>
              <a:t>Table of Content</a:t>
            </a:r>
            <a:endParaRPr lang="en-US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5052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0529456"/>
              </p:ext>
            </p:extLst>
          </p:nvPr>
        </p:nvGraphicFramePr>
        <p:xfrm>
          <a:off x="838200" y="2033588"/>
          <a:ext cx="10515600" cy="7345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40628"/>
                <a:gridCol w="5274972"/>
              </a:tblGrid>
              <a:tr h="370840">
                <a:tc>
                  <a:txBody>
                    <a:bodyPr/>
                    <a:lstStyle/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4000" dirty="0" smtClean="0">
                          <a:solidFill>
                            <a:schemeClr val="bg1"/>
                          </a:solidFill>
                        </a:rPr>
                        <a:t>Hospitality and Lodging </a:t>
                      </a:r>
                      <a:endParaRPr lang="en-US" sz="4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4000" dirty="0" smtClean="0">
                          <a:solidFill>
                            <a:schemeClr val="bg1"/>
                          </a:solidFill>
                        </a:rPr>
                        <a:t>Local</a:t>
                      </a:r>
                      <a:r>
                        <a:rPr lang="en-US" sz="4000" baseline="0" dirty="0" smtClean="0">
                          <a:solidFill>
                            <a:schemeClr val="bg1"/>
                          </a:solidFill>
                        </a:rPr>
                        <a:t> Residence</a:t>
                      </a:r>
                      <a:endParaRPr lang="en-US" sz="4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4000" kern="1200" dirty="0" smtClean="0">
                          <a:solidFill>
                            <a:schemeClr val="bg1"/>
                          </a:solidFill>
                        </a:rPr>
                        <a:t>Is</a:t>
                      </a:r>
                      <a:r>
                        <a:rPr lang="en-US" sz="4000" kern="1200" baseline="0" dirty="0" smtClean="0">
                          <a:solidFill>
                            <a:schemeClr val="bg1"/>
                          </a:solidFill>
                        </a:rPr>
                        <a:t> good business</a:t>
                      </a:r>
                      <a:endParaRPr lang="en-US" sz="4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71500" indent="-5715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4000" kern="1200" dirty="0" smtClean="0">
                          <a:solidFill>
                            <a:schemeClr val="bg1"/>
                          </a:solidFill>
                        </a:rPr>
                        <a:t>Savings on lodging costs </a:t>
                      </a:r>
                      <a:endParaRPr lang="en-US" sz="4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40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Fights Loneliness</a:t>
                      </a:r>
                      <a:endParaRPr lang="en-US" sz="4000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71500" marR="0" lvl="0" indent="-571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4000" kern="1200" baseline="0" dirty="0" smtClean="0">
                          <a:solidFill>
                            <a:schemeClr val="bg1"/>
                          </a:solidFill>
                        </a:rPr>
                        <a:t>Information about the city </a:t>
                      </a:r>
                      <a:endParaRPr lang="en-US" sz="4000" kern="1200" baseline="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71500" indent="-5715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sz="4000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4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4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4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1524000" y="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b="1" dirty="0" err="1" smtClean="0">
                <a:solidFill>
                  <a:schemeClr val="bg1"/>
                </a:solidFill>
              </a:rPr>
              <a:t>HomeStays</a:t>
            </a:r>
            <a:endParaRPr lang="en-US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9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524000" y="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b="1" dirty="0" smtClean="0">
                <a:solidFill>
                  <a:schemeClr val="bg1"/>
                </a:solidFill>
              </a:rPr>
              <a:t>Objective</a:t>
            </a:r>
            <a:endParaRPr lang="en-US" sz="9600" b="1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2263506"/>
            <a:ext cx="10515600" cy="5032375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To </a:t>
            </a:r>
            <a:r>
              <a:rPr lang="en-US" sz="4000" dirty="0">
                <a:solidFill>
                  <a:schemeClr val="bg1"/>
                </a:solidFill>
              </a:rPr>
              <a:t>provide a platform to Homestays of Sikkim. </a:t>
            </a:r>
          </a:p>
          <a:p>
            <a:r>
              <a:rPr lang="en-US" sz="4000" dirty="0" smtClean="0">
                <a:solidFill>
                  <a:schemeClr val="bg1"/>
                </a:solidFill>
              </a:rPr>
              <a:t>To work to  </a:t>
            </a:r>
            <a:r>
              <a:rPr lang="en-US" sz="4000" dirty="0">
                <a:solidFill>
                  <a:schemeClr val="bg1"/>
                </a:solidFill>
              </a:rPr>
              <a:t>implement every possible Online </a:t>
            </a:r>
            <a:r>
              <a:rPr lang="en-US" sz="4000" dirty="0" smtClean="0">
                <a:solidFill>
                  <a:schemeClr val="bg1"/>
                </a:solidFill>
              </a:rPr>
              <a:t>payment option </a:t>
            </a:r>
            <a:r>
              <a:rPr lang="en-US" sz="4000" dirty="0">
                <a:solidFill>
                  <a:schemeClr val="bg1"/>
                </a:solidFill>
              </a:rPr>
              <a:t>(excluding cryptocurrency). </a:t>
            </a:r>
          </a:p>
          <a:p>
            <a:r>
              <a:rPr lang="en-US" sz="4000" dirty="0" smtClean="0">
                <a:solidFill>
                  <a:schemeClr val="bg1"/>
                </a:solidFill>
              </a:rPr>
              <a:t>Application </a:t>
            </a:r>
            <a:r>
              <a:rPr lang="en-US" sz="4000" dirty="0">
                <a:solidFill>
                  <a:schemeClr val="bg1"/>
                </a:solidFill>
              </a:rPr>
              <a:t>will contain online pay option</a:t>
            </a:r>
            <a:r>
              <a:rPr lang="en-US" sz="40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4000" dirty="0">
                <a:solidFill>
                  <a:schemeClr val="bg1"/>
                </a:solidFill>
              </a:rPr>
              <a:t>To provide location of homestays. </a:t>
            </a:r>
          </a:p>
          <a:p>
            <a:endParaRPr lang="en-US" sz="4000" dirty="0">
              <a:solidFill>
                <a:schemeClr val="bg1"/>
              </a:solidFill>
            </a:endParaRPr>
          </a:p>
          <a:p>
            <a:endParaRPr lang="en-US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22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89265"/>
            <a:ext cx="10515600" cy="4351338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To </a:t>
            </a:r>
            <a:r>
              <a:rPr lang="en-US" sz="4000" dirty="0">
                <a:solidFill>
                  <a:schemeClr val="bg1"/>
                </a:solidFill>
              </a:rPr>
              <a:t>provide all the features and offerings of homestays </a:t>
            </a:r>
          </a:p>
          <a:p>
            <a:r>
              <a:rPr lang="en-US" sz="4000" dirty="0">
                <a:solidFill>
                  <a:schemeClr val="bg1"/>
                </a:solidFill>
              </a:rPr>
              <a:t> To get the No. of days out of Date selected for staying and </a:t>
            </a:r>
            <a:r>
              <a:rPr lang="en-US" sz="4000" dirty="0" smtClean="0">
                <a:solidFill>
                  <a:schemeClr val="bg1"/>
                </a:solidFill>
              </a:rPr>
              <a:t> calculating </a:t>
            </a:r>
            <a:r>
              <a:rPr lang="en-US" sz="4000" dirty="0">
                <a:solidFill>
                  <a:schemeClr val="bg1"/>
                </a:solidFill>
              </a:rPr>
              <a:t>Fare real-time.</a:t>
            </a:r>
          </a:p>
          <a:p>
            <a:r>
              <a:rPr lang="en-US" sz="4000" dirty="0">
                <a:solidFill>
                  <a:schemeClr val="bg1"/>
                </a:solidFill>
              </a:rPr>
              <a:t>To give the best UI design like others Hotel Booking apps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0" y="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b="1" dirty="0" smtClean="0">
                <a:solidFill>
                  <a:schemeClr val="bg1"/>
                </a:solidFill>
              </a:rPr>
              <a:t>Objective</a:t>
            </a:r>
            <a:endParaRPr lang="en-US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82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9563"/>
            <a:ext cx="10515600" cy="4351338"/>
          </a:xfrm>
        </p:spPr>
        <p:txBody>
          <a:bodyPr/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4800" b="1" dirty="0" err="1">
                <a:solidFill>
                  <a:schemeClr val="bg1"/>
                </a:solidFill>
              </a:rPr>
              <a:t>HomeStays</a:t>
            </a:r>
            <a:r>
              <a:rPr lang="en-US" sz="4800" b="1" dirty="0">
                <a:solidFill>
                  <a:schemeClr val="bg1"/>
                </a:solidFill>
              </a:rPr>
              <a:t>- </a:t>
            </a:r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</a:t>
            </a:r>
            <a:r>
              <a:rPr lang="en-US" sz="4800" b="1" dirty="0">
                <a:solidFill>
                  <a:schemeClr val="bg1"/>
                </a:solidFill>
              </a:rPr>
              <a:t>			     </a:t>
            </a:r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0" y="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b="1" dirty="0" smtClean="0">
                <a:solidFill>
                  <a:schemeClr val="bg1"/>
                </a:solidFill>
              </a:rPr>
              <a:t>Problem </a:t>
            </a:r>
            <a:r>
              <a:rPr lang="en-US" sz="9600" b="1" dirty="0" err="1" smtClean="0">
                <a:solidFill>
                  <a:schemeClr val="bg1"/>
                </a:solidFill>
              </a:rPr>
              <a:t>Defintion</a:t>
            </a:r>
            <a:endParaRPr lang="en-US" sz="9600" b="1" dirty="0">
              <a:solidFill>
                <a:schemeClr val="bg1"/>
              </a:solidFill>
            </a:endParaRPr>
          </a:p>
        </p:txBody>
      </p:sp>
      <p:pic>
        <p:nvPicPr>
          <p:cNvPr id="1028" name="Picture 4" descr="Image result for android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695" y="1722594"/>
            <a:ext cx="3308843" cy="330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48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97308" cy="5166018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Hardware requirements</a:t>
            </a:r>
          </a:p>
          <a:p>
            <a:pPr marL="0" indent="0">
              <a:buNone/>
            </a:pPr>
            <a:r>
              <a:rPr lang="en-IN" sz="4000" dirty="0">
                <a:solidFill>
                  <a:schemeClr val="bg1"/>
                </a:solidFill>
              </a:rPr>
              <a:t>                   -  Min 4GB RAM, 8GB(recommended).</a:t>
            </a:r>
          </a:p>
          <a:p>
            <a:pPr marL="0" indent="0">
              <a:buNone/>
            </a:pPr>
            <a:r>
              <a:rPr lang="en-IN" sz="4000" dirty="0">
                <a:solidFill>
                  <a:schemeClr val="bg1"/>
                </a:solidFill>
              </a:rPr>
              <a:t>                   -  Min Intel i5 Core Processor. </a:t>
            </a:r>
          </a:p>
          <a:p>
            <a:r>
              <a:rPr lang="en-IN" sz="4000" dirty="0">
                <a:solidFill>
                  <a:schemeClr val="bg1"/>
                </a:solidFill>
              </a:rPr>
              <a:t>Software requirements</a:t>
            </a:r>
          </a:p>
          <a:p>
            <a:pPr marL="0" indent="0">
              <a:buNone/>
            </a:pPr>
            <a:r>
              <a:rPr lang="en-IN" sz="4000" dirty="0">
                <a:solidFill>
                  <a:schemeClr val="bg1"/>
                </a:solidFill>
              </a:rPr>
              <a:t>                   - Android Studio 2.2.3</a:t>
            </a:r>
          </a:p>
          <a:p>
            <a:pPr marL="0" indent="0">
              <a:buNone/>
            </a:pPr>
            <a:r>
              <a:rPr lang="en-IN" sz="4000" dirty="0">
                <a:solidFill>
                  <a:schemeClr val="bg1"/>
                </a:solidFill>
              </a:rPr>
              <a:t>                   - Windows/Linux/ Mac </a:t>
            </a:r>
            <a:r>
              <a:rPr lang="en-IN" sz="4000" dirty="0" smtClean="0">
                <a:solidFill>
                  <a:schemeClr val="bg1"/>
                </a:solidFill>
              </a:rPr>
              <a:t>OS  </a:t>
            </a:r>
          </a:p>
          <a:p>
            <a:pPr marL="0" indent="0">
              <a:buNone/>
            </a:pPr>
            <a:r>
              <a:rPr lang="en-IN" sz="4000" dirty="0" smtClean="0">
                <a:solidFill>
                  <a:schemeClr val="bg1"/>
                </a:solidFill>
              </a:rPr>
              <a:t>                   - Firebase Server.</a:t>
            </a:r>
          </a:p>
          <a:p>
            <a:pPr marL="0" indent="0">
              <a:buNone/>
            </a:pPr>
            <a:r>
              <a:rPr lang="en-IN" sz="4000" dirty="0" smtClean="0">
                <a:solidFill>
                  <a:schemeClr val="bg1"/>
                </a:solidFill>
              </a:rPr>
              <a:t>                   </a:t>
            </a:r>
            <a:endParaRPr lang="en-IN" sz="4000" dirty="0">
              <a:solidFill>
                <a:schemeClr val="bg1"/>
              </a:solidFill>
            </a:endParaRPr>
          </a:p>
          <a:p>
            <a:endParaRPr lang="en-US" sz="4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0" y="0"/>
            <a:ext cx="98298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b="1" dirty="0" smtClean="0">
                <a:solidFill>
                  <a:schemeClr val="bg1"/>
                </a:solidFill>
              </a:rPr>
              <a:t>System Requirement</a:t>
            </a:r>
            <a:endParaRPr lang="en-US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51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4000" dirty="0" smtClean="0">
              <a:solidFill>
                <a:schemeClr val="bg1"/>
              </a:solidFill>
            </a:endParaRPr>
          </a:p>
          <a:p>
            <a:r>
              <a:rPr lang="en-US" sz="4000" dirty="0" smtClean="0">
                <a:solidFill>
                  <a:schemeClr val="bg1"/>
                </a:solidFill>
              </a:rPr>
              <a:t>Android Studio, Java, XML, </a:t>
            </a:r>
            <a:r>
              <a:rPr lang="en-US" sz="4000" dirty="0" err="1" smtClean="0">
                <a:solidFill>
                  <a:schemeClr val="bg1"/>
                </a:solidFill>
              </a:rPr>
              <a:t>Kotlin</a:t>
            </a:r>
            <a:r>
              <a:rPr lang="en-US" sz="4000" dirty="0" smtClean="0">
                <a:solidFill>
                  <a:schemeClr val="bg1"/>
                </a:solidFill>
              </a:rPr>
              <a:t>, PHP.</a:t>
            </a:r>
          </a:p>
          <a:p>
            <a:r>
              <a:rPr lang="en-US" sz="4000" dirty="0">
                <a:solidFill>
                  <a:schemeClr val="bg1"/>
                </a:solidFill>
              </a:rPr>
              <a:t>Use of Firebase </a:t>
            </a:r>
            <a:r>
              <a:rPr lang="en-US" sz="4000" dirty="0" smtClean="0">
                <a:solidFill>
                  <a:schemeClr val="bg1"/>
                </a:solidFill>
              </a:rPr>
              <a:t>Server</a:t>
            </a:r>
          </a:p>
          <a:p>
            <a:r>
              <a:rPr lang="en-US" sz="4000" dirty="0" smtClean="0">
                <a:solidFill>
                  <a:schemeClr val="bg1"/>
                </a:solidFill>
              </a:rPr>
              <a:t>Implementing Payment Gateway</a:t>
            </a:r>
            <a:endParaRPr lang="en-US" sz="4000" dirty="0">
              <a:solidFill>
                <a:schemeClr val="bg1"/>
              </a:solidFill>
            </a:endParaRPr>
          </a:p>
          <a:p>
            <a:r>
              <a:rPr lang="en-US" sz="4000" dirty="0" smtClean="0">
                <a:solidFill>
                  <a:schemeClr val="bg1"/>
                </a:solidFill>
              </a:rPr>
              <a:t>Appropriate </a:t>
            </a:r>
            <a:r>
              <a:rPr lang="en-US" sz="4000" dirty="0">
                <a:solidFill>
                  <a:schemeClr val="bg1"/>
                </a:solidFill>
              </a:rPr>
              <a:t>Software Model.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0" y="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9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76400" y="1524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b="1" dirty="0" smtClean="0">
                <a:solidFill>
                  <a:schemeClr val="bg1"/>
                </a:solidFill>
              </a:rPr>
              <a:t>Solution Strategy</a:t>
            </a:r>
            <a:endParaRPr lang="en-US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50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53398"/>
            <a:ext cx="12192000" cy="10303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Android Architecture</a:t>
            </a:r>
            <a:endParaRPr lang="en-US" sz="96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84858"/>
            <a:ext cx="12192001" cy="53447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15178" y="6488668"/>
            <a:ext cx="345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1: Android Architecture [6]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2361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</TotalTime>
  <Words>233</Words>
  <Application>Microsoft Office PowerPoint</Application>
  <PresentationFormat>Widescreen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HomeStays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Stays</dc:title>
  <dc:creator>Pritz</dc:creator>
  <cp:lastModifiedBy>Pritz</cp:lastModifiedBy>
  <cp:revision>18</cp:revision>
  <dcterms:created xsi:type="dcterms:W3CDTF">2018-08-01T11:56:10Z</dcterms:created>
  <dcterms:modified xsi:type="dcterms:W3CDTF">2018-08-05T14:59:27Z</dcterms:modified>
</cp:coreProperties>
</file>