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61" r:id="rId7"/>
    <p:sldId id="273" r:id="rId8"/>
    <p:sldId id="266" r:id="rId9"/>
    <p:sldId id="264" r:id="rId10"/>
    <p:sldId id="267" r:id="rId11"/>
    <p:sldId id="268" r:id="rId12"/>
    <p:sldId id="265" r:id="rId13"/>
    <p:sldId id="270" r:id="rId14"/>
    <p:sldId id="271" r:id="rId15"/>
    <p:sldId id="272" r:id="rId16"/>
    <p:sldId id="269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FF"/>
    <a:srgbClr val="009900"/>
    <a:srgbClr val="A4CA39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-1470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 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</c:dPt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6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4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1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7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9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1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1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5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46931-B2C1-42E0-A204-03D651DEB98A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6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9864" y="-620834"/>
            <a:ext cx="12320450" cy="2494148"/>
          </a:xfrm>
        </p:spPr>
        <p:txBody>
          <a:bodyPr>
            <a:normAutofit/>
          </a:bodyPr>
          <a:lstStyle/>
          <a:p>
            <a:r>
              <a:rPr lang="en-US" sz="11500" b="1" dirty="0" smtClean="0">
                <a:solidFill>
                  <a:schemeClr val="bg1"/>
                </a:solidFill>
                <a:latin typeface="Vivaldi" panose="03020602050506090804" pitchFamily="66" charset="0"/>
              </a:rPr>
              <a:t>Homestays</a:t>
            </a:r>
            <a:endParaRPr lang="en-US" sz="9600" b="1" dirty="0">
              <a:solidFill>
                <a:schemeClr val="bg1"/>
              </a:solidFill>
              <a:latin typeface="Vivaldi" panose="03020602050506090804" pitchFamily="66" charset="0"/>
            </a:endParaRPr>
          </a:p>
        </p:txBody>
      </p:sp>
      <p:pic>
        <p:nvPicPr>
          <p:cNvPr id="5" name="Picture 4" descr="http://2.bp.blogspot.com/-oJ6CveRuLac/VSzjcm3sjJI/AAAAAAAAF68/nhgx-M3_f-w/s1600/Sikkim%2BUniversity%2BRecruitment%2B2015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7" y="1873317"/>
            <a:ext cx="1647825" cy="1679573"/>
          </a:xfrm>
          <a:prstGeom prst="rect">
            <a:avLst/>
          </a:prstGeom>
          <a:gradFill>
            <a:gsLst>
              <a:gs pos="0">
                <a:schemeClr val="tx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solidFill>
              <a:schemeClr val="bg1"/>
            </a:solidFill>
          </a:ln>
          <a:effectLst>
            <a:softEdge rad="12700"/>
          </a:effec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18186" y="2846231"/>
            <a:ext cx="10955628" cy="40117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endParaRPr lang="en-US" altLang="en-US" sz="20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l"/>
            <a:r>
              <a:rPr lang="en-US" alt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</a:t>
            </a:r>
          </a:p>
          <a:p>
            <a:pPr algn="l"/>
            <a:r>
              <a:rPr lang="en-US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Pritam Shah    Shyam Kharel</a:t>
            </a:r>
          </a:p>
          <a:p>
            <a:pPr algn="l"/>
            <a:r>
              <a:rPr lang="en-US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(</a:t>
            </a:r>
            <a:r>
              <a:rPr lang="en-US" alt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14UCA014</a:t>
            </a:r>
            <a:r>
              <a:rPr lang="en-US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 (</a:t>
            </a:r>
            <a:r>
              <a:rPr lang="en-US" altLang="en-US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14UCA021</a:t>
            </a:r>
            <a:r>
              <a:rPr lang="en-US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</a:p>
          <a:p>
            <a:r>
              <a:rPr lang="en-US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Physical Sciences</a:t>
            </a:r>
          </a:p>
          <a:p>
            <a:r>
              <a:rPr lang="en-US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Sikkim University</a:t>
            </a:r>
          </a:p>
          <a:p>
            <a:endParaRPr lang="en-US" alt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873314"/>
            <a:ext cx="5272087" cy="1679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19912" y="1873315"/>
            <a:ext cx="5272087" cy="1679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result for android png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10" y="4525804"/>
            <a:ext cx="2223602" cy="223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53398"/>
            <a:ext cx="12192000" cy="103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Android Architecture</a:t>
            </a:r>
            <a:endParaRPr lang="en-US" sz="96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0231" y="6271626"/>
            <a:ext cx="345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 Android Architecture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2286"/>
            <a:ext cx="10515600" cy="26188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1157"/>
            <a:ext cx="10515600" cy="21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1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53398"/>
            <a:ext cx="12192000" cy="103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Android Architecture</a:t>
            </a:r>
            <a:endParaRPr lang="en-US" sz="96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0535" y="6324294"/>
            <a:ext cx="345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 Android Architecture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5434"/>
            <a:ext cx="10515600" cy="48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523990"/>
              </p:ext>
            </p:extLst>
          </p:nvPr>
        </p:nvGraphicFramePr>
        <p:xfrm>
          <a:off x="1841500" y="1016000"/>
          <a:ext cx="8559800" cy="4729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82600" y="358230"/>
            <a:ext cx="4318000" cy="1800770"/>
            <a:chOff x="482600" y="358230"/>
            <a:chExt cx="4318000" cy="1800770"/>
          </a:xfrm>
        </p:grpSpPr>
        <p:sp>
          <p:nvSpPr>
            <p:cNvPr id="7" name="TextBox 6"/>
            <p:cNvSpPr txBox="1"/>
            <p:nvPr/>
          </p:nvSpPr>
          <p:spPr>
            <a:xfrm>
              <a:off x="635000" y="358230"/>
              <a:ext cx="19430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>
                      <a:lumMod val="75000"/>
                    </a:schemeClr>
                  </a:solidFill>
                </a:rPr>
                <a:t>DEVELOP</a:t>
              </a:r>
              <a:endParaRPr lang="en-US" sz="3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82600" y="1016000"/>
              <a:ext cx="3098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581400" y="1016000"/>
              <a:ext cx="1219200" cy="1143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594600" y="742435"/>
            <a:ext cx="4114800" cy="1670565"/>
            <a:chOff x="7594600" y="742435"/>
            <a:chExt cx="4114800" cy="1670565"/>
          </a:xfrm>
        </p:grpSpPr>
        <p:sp>
          <p:nvSpPr>
            <p:cNvPr id="11" name="TextBox 10"/>
            <p:cNvSpPr txBox="1"/>
            <p:nvPr/>
          </p:nvSpPr>
          <p:spPr>
            <a:xfrm>
              <a:off x="9313616" y="742435"/>
              <a:ext cx="14601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2">
                      <a:lumMod val="75000"/>
                    </a:schemeClr>
                  </a:solidFill>
                </a:rPr>
                <a:t>GROW</a:t>
              </a:r>
              <a:endParaRPr lang="en-US" sz="3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8610600" y="1384300"/>
              <a:ext cx="3098800" cy="0"/>
            </a:xfrm>
            <a:prstGeom prst="line">
              <a:avLst/>
            </a:prstGeom>
            <a:ln w="3810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7594600" y="1384300"/>
              <a:ext cx="1006090" cy="1028700"/>
            </a:xfrm>
            <a:prstGeom prst="line">
              <a:avLst/>
            </a:prstGeom>
            <a:ln w="3810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086600" y="4857571"/>
            <a:ext cx="4201186" cy="646331"/>
            <a:chOff x="7086600" y="4857571"/>
            <a:chExt cx="4201186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9313616" y="4857571"/>
              <a:ext cx="124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FF9933"/>
                  </a:solidFill>
                </a:rPr>
                <a:t>EARN</a:t>
              </a:r>
              <a:endParaRPr lang="en-US" sz="3600" b="1" dirty="0">
                <a:solidFill>
                  <a:srgbClr val="FF9933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188986" y="5469671"/>
              <a:ext cx="3098800" cy="0"/>
            </a:xfrm>
            <a:prstGeom prst="line">
              <a:avLst/>
            </a:prstGeom>
            <a:ln w="38100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086600" y="4868001"/>
              <a:ext cx="1102386" cy="601670"/>
            </a:xfrm>
            <a:prstGeom prst="line">
              <a:avLst/>
            </a:prstGeom>
            <a:ln w="38100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35000" y="1187390"/>
            <a:ext cx="3942105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Backend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Real-time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Cloud Messaging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Remote </a:t>
            </a: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</a:t>
            </a:r>
            <a:endParaRPr lang="en-US" sz="3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App Quality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Lab for Android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Crash Reporting</a:t>
            </a:r>
            <a:endParaRPr lang="en-US" sz="32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13616" y="1537018"/>
            <a:ext cx="2954463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AdWords</a:t>
            </a:r>
          </a:p>
          <a:p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rgbClr val="D15C05"/>
                </a:solidFill>
              </a:rPr>
              <a:t>Re-Engagement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 Indexing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13616" y="5592947"/>
            <a:ext cx="2004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9933"/>
                </a:solidFill>
              </a:rPr>
              <a:t>In-app 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AdMob</a:t>
            </a:r>
            <a:endParaRPr lang="en-US" sz="32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50" y="2730500"/>
            <a:ext cx="806450" cy="806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56255" y="3566873"/>
            <a:ext cx="1730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05F60"/>
                </a:solidFill>
              </a:rPr>
              <a:t>Analytics</a:t>
            </a:r>
            <a:endParaRPr lang="en-US" sz="3200" b="1" dirty="0">
              <a:solidFill>
                <a:srgbClr val="605F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2679" y="6280511"/>
            <a:ext cx="325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Figure 2: Features  of Firebase[1]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075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17793"/>
            <a:ext cx="12192000" cy="103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Payment Gateway</a:t>
            </a:r>
            <a:endParaRPr lang="en-US" sz="96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Picture 4" descr="Image result for how does payment gateway work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10515600" cy="3287289"/>
          </a:xfrm>
          <a:prstGeom prst="rect">
            <a:avLst/>
          </a:prstGeom>
          <a:noFill/>
          <a:ln w="47625">
            <a:solidFill>
              <a:schemeClr val="tx1"/>
            </a:solidFill>
          </a:ln>
          <a:effectLst>
            <a:softEdge rad="139700"/>
          </a:effectLst>
        </p:spPr>
      </p:pic>
      <p:sp>
        <p:nvSpPr>
          <p:cNvPr id="7" name="TextBox 6"/>
          <p:cNvSpPr txBox="1"/>
          <p:nvPr/>
        </p:nvSpPr>
        <p:spPr>
          <a:xfrm>
            <a:off x="4404863" y="5807631"/>
            <a:ext cx="338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Figure 3: Steps in Online Payment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022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</a:endParaRPr>
          </a:p>
          <a:p>
            <a:pPr algn="ctr"/>
            <a:endParaRPr lang="en-US" sz="4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Business </a:t>
            </a:r>
            <a:r>
              <a:rPr lang="en-US" sz="4000" dirty="0">
                <a:solidFill>
                  <a:schemeClr val="bg1"/>
                </a:solidFill>
              </a:rPr>
              <a:t>to consumer (B2C)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0864"/>
            <a:ext cx="12192000" cy="103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Business Model</a:t>
            </a:r>
            <a:endParaRPr lang="en-US" sz="96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20322" y="3764839"/>
            <a:ext cx="5390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bg1"/>
                </a:solidFill>
              </a:rPr>
              <a:t>Online </a:t>
            </a:r>
            <a:r>
              <a:rPr lang="en-US" sz="4000" dirty="0" smtClean="0">
                <a:solidFill>
                  <a:schemeClr val="bg1"/>
                </a:solidFill>
              </a:rPr>
              <a:t>intermediaries 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7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10" y="272836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Design Issues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Payment Gateway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To find homestays.</a:t>
            </a:r>
          </a:p>
          <a:p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0864"/>
            <a:ext cx="12192000" cy="103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Complexity</a:t>
            </a:r>
            <a:endParaRPr lang="en-US" sz="96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545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76400" y="-5366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Mock Up Screen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6" y="1962168"/>
            <a:ext cx="2194899" cy="438979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87038" y="2535936"/>
            <a:ext cx="2025316" cy="830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latin typeface="Vivaldi" panose="03020602050506090804" pitchFamily="66" charset="0"/>
              </a:rPr>
              <a:t>Homestays</a:t>
            </a:r>
          </a:p>
          <a:p>
            <a:pPr marL="0" indent="0">
              <a:buNone/>
            </a:pPr>
            <a:endParaRPr lang="en-US" sz="4000" b="1" dirty="0">
              <a:latin typeface="Vivaldi" panose="03020602050506090804" pitchFamily="66" charset="0"/>
            </a:endParaRPr>
          </a:p>
          <a:p>
            <a:pPr marL="0" indent="0">
              <a:buNone/>
            </a:pPr>
            <a:endParaRPr lang="en-US" sz="4000" b="1" dirty="0" smtClean="0">
              <a:latin typeface="Vivaldi" panose="03020602050506090804" pitchFamily="66" charset="0"/>
            </a:endParaRPr>
          </a:p>
          <a:p>
            <a:pPr marL="0" indent="0">
              <a:buNone/>
            </a:pPr>
            <a:endParaRPr lang="en-US" sz="4000" b="1" dirty="0">
              <a:latin typeface="Vivaldi" panose="03020602050506090804" pitchFamily="66" charset="0"/>
            </a:endParaRPr>
          </a:p>
        </p:txBody>
      </p:sp>
      <p:pic>
        <p:nvPicPr>
          <p:cNvPr id="8" name="Picture 4" descr="Image result for androi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42" y="4825552"/>
            <a:ext cx="1000305" cy="100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44" y="1962168"/>
            <a:ext cx="2194899" cy="438979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660977" y="2535937"/>
            <a:ext cx="2025316" cy="830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latin typeface="Vivaldi" panose="03020602050506090804" pitchFamily="66" charset="0"/>
              </a:rPr>
              <a:t>Homestays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01618" y="3101927"/>
            <a:ext cx="1818968" cy="415090"/>
          </a:xfrm>
          <a:prstGeom prst="rect">
            <a:avLst/>
          </a:prstGeom>
          <a:solidFill>
            <a:srgbClr val="FF5050"/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East Sikkim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09862" y="3632814"/>
            <a:ext cx="1818968" cy="415090"/>
          </a:xfrm>
          <a:prstGeom prst="rect">
            <a:avLst/>
          </a:prstGeom>
          <a:solidFill>
            <a:srgbClr val="FF5050"/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West Sikkim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09862" y="4157066"/>
            <a:ext cx="1818968" cy="415090"/>
          </a:xfrm>
          <a:prstGeom prst="rect">
            <a:avLst/>
          </a:prstGeom>
          <a:solidFill>
            <a:srgbClr val="FF5050"/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South Sikkim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98509" y="4699944"/>
            <a:ext cx="1818968" cy="415090"/>
          </a:xfrm>
          <a:prstGeom prst="rect">
            <a:avLst/>
          </a:prstGeom>
          <a:solidFill>
            <a:srgbClr val="FF5050"/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 Sikkim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42" y="2002083"/>
            <a:ext cx="2194899" cy="4389797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5103633" y="2589982"/>
            <a:ext cx="2025316" cy="830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latin typeface="Vivaldi" panose="03020602050506090804" pitchFamily="66" charset="0"/>
              </a:rPr>
              <a:t>Homestays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10598" y="3068887"/>
            <a:ext cx="1811383" cy="783772"/>
          </a:xfrm>
          <a:prstGeom prst="rect">
            <a:avLst/>
          </a:prstGeom>
          <a:solidFill>
            <a:srgbClr val="FF5050"/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Homestay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10598" y="4079320"/>
            <a:ext cx="1811383" cy="783772"/>
          </a:xfrm>
          <a:prstGeom prst="rect">
            <a:avLst/>
          </a:prstGeom>
          <a:solidFill>
            <a:srgbClr val="FF5050"/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Homestay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10598" y="5034292"/>
            <a:ext cx="1811383" cy="783772"/>
          </a:xfrm>
          <a:prstGeom prst="rect">
            <a:avLst/>
          </a:prstGeom>
          <a:solidFill>
            <a:srgbClr val="FF5050"/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Homestay …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40" y="1975028"/>
            <a:ext cx="2194899" cy="4389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591" y="2017593"/>
            <a:ext cx="2194899" cy="438979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624191" y="3101927"/>
            <a:ext cx="1811383" cy="783772"/>
          </a:xfrm>
          <a:prstGeom prst="rect">
            <a:avLst/>
          </a:prstGeom>
          <a:solidFill>
            <a:srgbClr val="FF5050"/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Homestay 1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483235" y="2589705"/>
            <a:ext cx="2025316" cy="830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latin typeface="Vivaldi" panose="03020602050506090804" pitchFamily="66" charset="0"/>
              </a:rPr>
              <a:t>Homestays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29066" y="3871991"/>
            <a:ext cx="1219200" cy="1346858"/>
          </a:xfrm>
          <a:prstGeom prst="rect">
            <a:avLst/>
          </a:prstGeom>
          <a:solidFill>
            <a:srgbClr val="FF5050"/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Price</a:t>
            </a:r>
          </a:p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88461" y="5279070"/>
            <a:ext cx="1672256" cy="391886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</a:t>
            </a:r>
            <a:endParaRPr lang="en-US" dirty="0"/>
          </a:p>
        </p:txBody>
      </p:sp>
      <p:pic>
        <p:nvPicPr>
          <p:cNvPr id="5122" name="Picture 2" descr="Image result for paytm payment gateway page androi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57" y="2550610"/>
            <a:ext cx="1853965" cy="329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957629" y="6423463"/>
            <a:ext cx="25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Figure 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: Mock Up Screen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 Adam Gerber, Clifton Craig, “Learn Android Studio”, 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press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, 2015. . [7/8/18] </a:t>
            </a: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Data Communication and Computer Networks 5th Edition by Michael Duck and Richard Read. . [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10/8/18].</a:t>
            </a:r>
          </a:p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 http://www.homestays.com. [13/8/18]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0864"/>
            <a:ext cx="12192000" cy="103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Reference</a:t>
            </a:r>
            <a:endParaRPr lang="en-US" sz="96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48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04" y="5256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400" b="1" dirty="0">
                <a:solidFill>
                  <a:schemeClr val="bg1"/>
                </a:solidFill>
                <a:latin typeface="Vivaldi" panose="03020602050506090804" pitchFamily="66" charset="0"/>
              </a:rPr>
              <a:t>Homestays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23628" y="1974400"/>
            <a:ext cx="10515600" cy="4351338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9600" b="1" dirty="0" smtClean="0">
                <a:solidFill>
                  <a:schemeClr val="bg1"/>
                </a:solidFill>
                <a:latin typeface="Vivaldi" panose="03020602050506090804" pitchFamily="66" charset="0"/>
                <a:ea typeface="+mj-ea"/>
                <a:cs typeface="+mj-cs"/>
              </a:rPr>
              <a:t>Feel the Culture</a:t>
            </a:r>
            <a:endParaRPr lang="en-US" sz="9600" b="1" dirty="0">
              <a:solidFill>
                <a:schemeClr val="bg1"/>
              </a:solidFill>
              <a:latin typeface="Vivaldi" panose="03020602050506090804" pitchFamily="66" charset="0"/>
              <a:ea typeface="+mj-ea"/>
              <a:cs typeface="+mj-cs"/>
            </a:endParaRPr>
          </a:p>
        </p:txBody>
      </p:sp>
      <p:pic>
        <p:nvPicPr>
          <p:cNvPr id="1026" name="Picture 2" descr="Image result for sikkim map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8" y="2029963"/>
            <a:ext cx="7620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 rot="1659980">
            <a:off x="8168902" y="4063105"/>
            <a:ext cx="3231204" cy="22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East West South North</a:t>
            </a:r>
          </a:p>
        </p:txBody>
      </p:sp>
      <p:sp>
        <p:nvSpPr>
          <p:cNvPr id="10" name="Rectangle 9"/>
          <p:cNvSpPr/>
          <p:nvPr/>
        </p:nvSpPr>
        <p:spPr>
          <a:xfrm rot="1659980">
            <a:off x="8341974" y="3299885"/>
            <a:ext cx="3348858" cy="250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Homestays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1756" y="5359209"/>
            <a:ext cx="4016274" cy="2090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Thank You</a:t>
            </a:r>
          </a:p>
        </p:txBody>
      </p:sp>
      <p:sp>
        <p:nvSpPr>
          <p:cNvPr id="12" name="Rectangle 11"/>
          <p:cNvSpPr/>
          <p:nvPr/>
        </p:nvSpPr>
        <p:spPr>
          <a:xfrm rot="1659980">
            <a:off x="7875555" y="4806520"/>
            <a:ext cx="3231204" cy="22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Sikkim</a:t>
            </a:r>
          </a:p>
        </p:txBody>
      </p:sp>
    </p:spTree>
    <p:extLst>
      <p:ext uri="{BB962C8B-B14F-4D97-AF65-F5344CB8AC3E}">
        <p14:creationId xmlns:p14="http://schemas.microsoft.com/office/powerpoint/2010/main" val="18959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/>
            <a:r>
              <a:rPr lang="en-US" altLang="en-US" sz="4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Introduction</a:t>
            </a:r>
            <a:endParaRPr lang="en-US" altLang="en-US" sz="40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457200" indent="-457200"/>
            <a:r>
              <a:rPr lang="en-US" altLang="en-US" sz="4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Problem Definition</a:t>
            </a:r>
            <a:endParaRPr lang="en-US" altLang="en-US" sz="40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457200" indent="-457200"/>
            <a:r>
              <a:rPr lang="en-US" altLang="en-US" sz="4000" dirty="0">
                <a:solidFill>
                  <a:schemeClr val="bg1"/>
                </a:solidFill>
                <a:cs typeface="Times New Roman" panose="02020603050405020304" pitchFamily="18" charset="0"/>
              </a:rPr>
              <a:t>Objective</a:t>
            </a:r>
          </a:p>
          <a:p>
            <a:pPr marL="457200" indent="-457200"/>
            <a:r>
              <a:rPr lang="en-US" altLang="en-US" sz="4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Solution Strategy</a:t>
            </a:r>
            <a:endParaRPr lang="en-US" altLang="en-US" sz="40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457200" indent="-457200"/>
            <a:r>
              <a:rPr lang="en-US" altLang="en-US" sz="4000" dirty="0">
                <a:solidFill>
                  <a:schemeClr val="bg1"/>
                </a:solidFill>
                <a:cs typeface="Times New Roman" panose="02020603050405020304" pitchFamily="18" charset="0"/>
              </a:rPr>
              <a:t>Conclusion and Future Work</a:t>
            </a:r>
          </a:p>
          <a:p>
            <a:pPr marL="457200" indent="-457200"/>
            <a:r>
              <a:rPr lang="en-US" altLang="en-US" sz="4000" dirty="0">
                <a:solidFill>
                  <a:schemeClr val="bg1"/>
                </a:solidFill>
                <a:cs typeface="Times New Roman" panose="02020603050405020304" pitchFamily="18" charset="0"/>
              </a:rPr>
              <a:t>References</a:t>
            </a:r>
          </a:p>
          <a:p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1108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Table of Content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505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529456"/>
              </p:ext>
            </p:extLst>
          </p:nvPr>
        </p:nvGraphicFramePr>
        <p:xfrm>
          <a:off x="838200" y="2033588"/>
          <a:ext cx="10515600" cy="734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0628"/>
                <a:gridCol w="5274972"/>
              </a:tblGrid>
              <a:tr h="370840"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 smtClean="0">
                          <a:solidFill>
                            <a:schemeClr val="bg1"/>
                          </a:solidFill>
                        </a:rPr>
                        <a:t>Hospitality and Lodging </a:t>
                      </a:r>
                      <a:endParaRPr 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 smtClean="0">
                          <a:solidFill>
                            <a:schemeClr val="bg1"/>
                          </a:solidFill>
                        </a:rPr>
                        <a:t>Local</a:t>
                      </a:r>
                      <a:r>
                        <a:rPr lang="en-US" sz="4000" baseline="0" dirty="0" smtClean="0">
                          <a:solidFill>
                            <a:schemeClr val="bg1"/>
                          </a:solidFill>
                        </a:rPr>
                        <a:t> Residence</a:t>
                      </a:r>
                      <a:endParaRPr 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4000" kern="1200" dirty="0" smtClean="0">
                          <a:solidFill>
                            <a:schemeClr val="bg1"/>
                          </a:solidFill>
                        </a:rPr>
                        <a:t>Is</a:t>
                      </a:r>
                      <a:r>
                        <a:rPr lang="en-US" sz="4000" kern="1200" baseline="0" dirty="0" smtClean="0">
                          <a:solidFill>
                            <a:schemeClr val="bg1"/>
                          </a:solidFill>
                        </a:rPr>
                        <a:t> good business</a:t>
                      </a:r>
                      <a:endParaRPr lang="en-US" sz="4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indent="-5715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4000" kern="1200" dirty="0" smtClean="0">
                          <a:solidFill>
                            <a:schemeClr val="bg1"/>
                          </a:solidFill>
                        </a:rPr>
                        <a:t>Savings on lodging costs </a:t>
                      </a:r>
                      <a:endParaRPr lang="en-US" sz="4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40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Fights Loneliness</a:t>
                      </a:r>
                      <a:endParaRPr lang="en-US" sz="40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marR="0" lvl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kern="1200" baseline="0" dirty="0" smtClean="0">
                          <a:solidFill>
                            <a:schemeClr val="bg1"/>
                          </a:solidFill>
                        </a:rPr>
                        <a:t>Information about the city </a:t>
                      </a:r>
                      <a:endParaRPr lang="en-US" sz="4000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71500" indent="-5715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40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Homestays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9563"/>
            <a:ext cx="10515600" cy="4351338"/>
          </a:xfrm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</a:rPr>
              <a:t>Homestays- </a:t>
            </a: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</a:t>
            </a:r>
            <a:r>
              <a:rPr lang="en-US" sz="4800" b="1" dirty="0">
                <a:solidFill>
                  <a:schemeClr val="bg1"/>
                </a:solidFill>
              </a:rPr>
              <a:t>			     </a:t>
            </a: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400" b="1" dirty="0" smtClean="0">
                <a:solidFill>
                  <a:schemeClr val="bg1"/>
                </a:solidFill>
              </a:rPr>
              <a:t>Problem</a:t>
            </a:r>
            <a:r>
              <a:rPr lang="en-US" sz="9600" b="1" dirty="0" smtClean="0">
                <a:solidFill>
                  <a:schemeClr val="bg1"/>
                </a:solidFill>
              </a:rPr>
              <a:t> Definition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Image result for android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695" y="1722594"/>
            <a:ext cx="3308843" cy="330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4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Objective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122829"/>
            <a:ext cx="10515600" cy="503237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Platform </a:t>
            </a:r>
            <a:r>
              <a:rPr lang="en-US" sz="4000" dirty="0">
                <a:solidFill>
                  <a:schemeClr val="bg1"/>
                </a:solidFill>
              </a:rPr>
              <a:t>to Homestays of </a:t>
            </a:r>
            <a:r>
              <a:rPr lang="en-US" sz="4000" dirty="0" smtClean="0">
                <a:solidFill>
                  <a:schemeClr val="bg1"/>
                </a:solidFill>
              </a:rPr>
              <a:t>Sikkim. 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Every possible Online payment option (excluding cryptocurrency). 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Features </a:t>
            </a:r>
            <a:r>
              <a:rPr lang="en-US" sz="4000" dirty="0">
                <a:solidFill>
                  <a:schemeClr val="bg1"/>
                </a:solidFill>
              </a:rPr>
              <a:t>and offerings of </a:t>
            </a:r>
            <a:r>
              <a:rPr lang="en-US" sz="4000" dirty="0" smtClean="0">
                <a:solidFill>
                  <a:schemeClr val="bg1"/>
                </a:solidFill>
              </a:rPr>
              <a:t>homestays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Calculating </a:t>
            </a:r>
            <a:r>
              <a:rPr lang="en-US" sz="4000" dirty="0">
                <a:solidFill>
                  <a:schemeClr val="bg1"/>
                </a:solidFill>
              </a:rPr>
              <a:t>Fare real-time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Best </a:t>
            </a:r>
            <a:r>
              <a:rPr lang="en-US" sz="4000" dirty="0">
                <a:solidFill>
                  <a:schemeClr val="bg1"/>
                </a:solidFill>
              </a:rPr>
              <a:t>UI </a:t>
            </a:r>
            <a:r>
              <a:rPr lang="en-US" sz="4000" dirty="0" smtClean="0">
                <a:solidFill>
                  <a:schemeClr val="bg1"/>
                </a:solidFill>
              </a:rPr>
              <a:t>design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22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Android Studio, Java, XML, </a:t>
            </a:r>
            <a:r>
              <a:rPr lang="en-US" sz="4000" dirty="0" err="1" smtClean="0">
                <a:solidFill>
                  <a:schemeClr val="bg1"/>
                </a:solidFill>
              </a:rPr>
              <a:t>Kotlin</a:t>
            </a:r>
            <a:r>
              <a:rPr lang="en-US" sz="4000" dirty="0" smtClean="0">
                <a:solidFill>
                  <a:schemeClr val="bg1"/>
                </a:solidFill>
              </a:rPr>
              <a:t>, PHP.</a:t>
            </a:r>
          </a:p>
          <a:p>
            <a:r>
              <a:rPr lang="en-US" sz="4000" dirty="0">
                <a:solidFill>
                  <a:schemeClr val="bg1"/>
                </a:solidFill>
              </a:rPr>
              <a:t>Use of Firebase </a:t>
            </a:r>
            <a:r>
              <a:rPr lang="en-US" sz="4000" dirty="0" smtClean="0">
                <a:solidFill>
                  <a:schemeClr val="bg1"/>
                </a:solidFill>
              </a:rPr>
              <a:t>Server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Implementing Payment Gateway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Appropriate </a:t>
            </a:r>
            <a:r>
              <a:rPr lang="en-US" sz="4000" dirty="0">
                <a:solidFill>
                  <a:schemeClr val="bg1"/>
                </a:solidFill>
              </a:rPr>
              <a:t>Software Model.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9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76400" y="1524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Solution Strategy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Gantt Chart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1524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Solution Strategy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999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-5366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Solution Strategy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649" y="2094356"/>
            <a:ext cx="2194899" cy="4389797"/>
          </a:xfrm>
          <a:prstGeom prst="rect">
            <a:avLst/>
          </a:prstGeom>
        </p:spPr>
      </p:pic>
      <p:pic>
        <p:nvPicPr>
          <p:cNvPr id="2052" name="Picture 4" descr="Image result for fire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16" y="3007689"/>
            <a:ext cx="2036653" cy="203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3215165" y="4100900"/>
            <a:ext cx="1632291" cy="1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193449" y="4116999"/>
            <a:ext cx="1403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748193" y="3567575"/>
            <a:ext cx="2687391" cy="1098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/>
              <a:t>Payment Gateway</a:t>
            </a:r>
            <a:endParaRPr lang="en-US" sz="4400" b="1" dirty="0"/>
          </a:p>
        </p:txBody>
      </p:sp>
      <p:sp>
        <p:nvSpPr>
          <p:cNvPr id="8" name="Rectangle 7"/>
          <p:cNvSpPr/>
          <p:nvPr/>
        </p:nvSpPr>
        <p:spPr>
          <a:xfrm>
            <a:off x="5108608" y="2636188"/>
            <a:ext cx="1874980" cy="3306131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Image result for android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715" y="4204190"/>
            <a:ext cx="1000305" cy="100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5033440" y="2932279"/>
            <a:ext cx="2025316" cy="8301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Vivaldi" panose="03020602050506090804" pitchFamily="66" charset="0"/>
              </a:rPr>
              <a:t>Homestays</a:t>
            </a:r>
            <a:endParaRPr lang="en-US" sz="4000" b="1" dirty="0">
              <a:solidFill>
                <a:schemeClr val="bg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53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2290" y="3324617"/>
            <a:ext cx="10515600" cy="323139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253398"/>
            <a:ext cx="12192000" cy="103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Android Architecture</a:t>
            </a:r>
            <a:endParaRPr lang="en-US" sz="96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0231" y="6495107"/>
            <a:ext cx="345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 Android Architecture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90" y="1283707"/>
            <a:ext cx="10515600" cy="21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36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</TotalTime>
  <Words>282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Vivaldi</vt:lpstr>
      <vt:lpstr>Wingdings</vt:lpstr>
      <vt:lpstr>Office Theme</vt:lpstr>
      <vt:lpstr>Homestays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Homestays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Stays</dc:title>
  <dc:creator>Pritz</dc:creator>
  <cp:lastModifiedBy>Pritz</cp:lastModifiedBy>
  <cp:revision>53</cp:revision>
  <dcterms:created xsi:type="dcterms:W3CDTF">2018-08-01T11:56:10Z</dcterms:created>
  <dcterms:modified xsi:type="dcterms:W3CDTF">2018-08-22T10:14:01Z</dcterms:modified>
</cp:coreProperties>
</file>