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65" r:id="rId8"/>
    <p:sldId id="270" r:id="rId9"/>
    <p:sldId id="271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6600"/>
    <a:srgbClr val="009900"/>
    <a:srgbClr val="FF5050"/>
    <a:srgbClr val="FFFFFF"/>
    <a:srgbClr val="A4CA39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6931-B2C1-42E0-A204-03D651DEB98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9864" y="-620834"/>
            <a:ext cx="12320450" cy="2494148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Vivaldi" panose="03020602050506090804" pitchFamily="66" charset="0"/>
              </a:rPr>
              <a:t>Web Redesign</a:t>
            </a:r>
            <a:endParaRPr lang="en-US" sz="9600" b="1" dirty="0">
              <a:solidFill>
                <a:schemeClr val="bg1"/>
              </a:solidFill>
              <a:latin typeface="Vivaldi" panose="03020602050506090804" pitchFamily="66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572625" y="5129213"/>
            <a:ext cx="2248369" cy="155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400" dirty="0" smtClean="0">
                <a:solidFill>
                  <a:schemeClr val="bg1"/>
                </a:solidFill>
                <a:latin typeface="Source Code Pro Light" panose="020B0409030403020204" pitchFamily="49" charset="0"/>
                <a:cs typeface="Times New Roman" panose="02020603050405020304" pitchFamily="18" charset="0"/>
              </a:rPr>
              <a:t>		</a:t>
            </a:r>
            <a:endParaRPr lang="en-US" altLang="en-US" sz="1400" dirty="0">
              <a:solidFill>
                <a:schemeClr val="bg1"/>
              </a:solidFill>
              <a:latin typeface="Source Code Pro Light" panose="020B0409030403020204" pitchFamily="49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400" dirty="0" smtClean="0">
                <a:solidFill>
                  <a:schemeClr val="bg1"/>
                </a:solidFill>
                <a:latin typeface="Source Code Pro Light" panose="020B0409030403020204" pitchFamily="49" charset="0"/>
                <a:cs typeface="Times New Roman" panose="02020603050405020304" pitchFamily="18" charset="0"/>
              </a:rPr>
              <a:t>Presented by </a:t>
            </a:r>
          </a:p>
          <a:p>
            <a:pPr algn="r"/>
            <a:r>
              <a:rPr lang="en-US" altLang="en-US" sz="1400" dirty="0" smtClean="0">
                <a:solidFill>
                  <a:schemeClr val="bg1"/>
                </a:solidFill>
                <a:latin typeface="Source Code Pro Light" panose="020B0409030403020204" pitchFamily="49" charset="0"/>
                <a:cs typeface="Times New Roman" panose="02020603050405020304" pitchFamily="18" charset="0"/>
              </a:rPr>
              <a:t>Pritam Shah</a:t>
            </a:r>
          </a:p>
          <a:p>
            <a:pPr algn="r"/>
            <a:r>
              <a:rPr lang="en-US" altLang="en-US" sz="1400" dirty="0" smtClean="0">
                <a:solidFill>
                  <a:schemeClr val="bg1"/>
                </a:solidFill>
                <a:latin typeface="Source Code Pro Light" panose="020B0409030403020204" pitchFamily="49" charset="0"/>
                <a:cs typeface="Times New Roman" panose="02020603050405020304" pitchFamily="18" charset="0"/>
              </a:rPr>
              <a:t>(YP II Computer)</a:t>
            </a:r>
          </a:p>
          <a:p>
            <a:endParaRPr lang="en-US" altLang="en-US" sz="1400" dirty="0">
              <a:solidFill>
                <a:schemeClr val="bg1"/>
              </a:solidFill>
              <a:latin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73314"/>
            <a:ext cx="5272087" cy="1679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2088" y="1873315"/>
            <a:ext cx="6919912" cy="167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0" y="6686550"/>
            <a:ext cx="12192000" cy="1714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 smtClean="0"/>
              <a:t>ICAR NRC for Orchids				                                                                                                                                                                                                                        AKMU/ ARIS Cell</a:t>
            </a:r>
            <a:endParaRPr lang="en-IN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09" y="1979769"/>
            <a:ext cx="1295238" cy="14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" y="1986406"/>
            <a:ext cx="1379076" cy="1514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788042" y="1986406"/>
            <a:ext cx="6615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भा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कृ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अनु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प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–</a:t>
            </a:r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राष्ट्रीय ऑर्किड्स अनुसंधान केंद्र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पाक्योंग, सिक्किम 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i-I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७३७१०६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ICAR- National Research Centre for Orchids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Pakyong, Sikkim -737106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27283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Issues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Payment Gateway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To find homestays.</a:t>
            </a:r>
          </a:p>
          <a:p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0864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Complexity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4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-536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Mock Up Screen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6" y="1962168"/>
            <a:ext cx="2194899" cy="438979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7038" y="2535936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atin typeface="Vivaldi" panose="03020602050506090804" pitchFamily="66" charset="0"/>
              </a:rPr>
              <a:t>Homestays</a:t>
            </a:r>
          </a:p>
          <a:p>
            <a:pPr marL="0" indent="0">
              <a:buNone/>
            </a:pPr>
            <a:endParaRPr lang="en-US" sz="4000" b="1" dirty="0">
              <a:latin typeface="Vivaldi" panose="03020602050506090804" pitchFamily="66" charset="0"/>
            </a:endParaRPr>
          </a:p>
          <a:p>
            <a:pPr marL="0" indent="0">
              <a:buNone/>
            </a:pPr>
            <a:endParaRPr lang="en-US" sz="4000" b="1" dirty="0" smtClean="0">
              <a:latin typeface="Vivaldi" panose="03020602050506090804" pitchFamily="66" charset="0"/>
            </a:endParaRPr>
          </a:p>
          <a:p>
            <a:pPr marL="0" indent="0">
              <a:buNone/>
            </a:pPr>
            <a:endParaRPr lang="en-US" sz="4000" b="1" dirty="0">
              <a:latin typeface="Vivaldi" panose="03020602050506090804" pitchFamily="66" charset="0"/>
            </a:endParaRPr>
          </a:p>
        </p:txBody>
      </p:sp>
      <p:pic>
        <p:nvPicPr>
          <p:cNvPr id="8" name="Picture 4" descr="Image result for androi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4825552"/>
            <a:ext cx="1000305" cy="10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44" y="1962168"/>
            <a:ext cx="2194899" cy="438979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660977" y="2535937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Vivaldi" panose="03020602050506090804" pitchFamily="66" charset="0"/>
              </a:rPr>
              <a:t>Homestays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01618" y="3101927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East Sikkim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9862" y="3632814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 Sikkim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09862" y="4157066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Sikkim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98509" y="4699944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Sikkim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2" y="2002083"/>
            <a:ext cx="2194899" cy="4389797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5103633" y="2589982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Vivaldi" panose="03020602050506090804" pitchFamily="66" charset="0"/>
              </a:rPr>
              <a:t>Homestays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10598" y="3068887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10598" y="4079320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10598" y="5034292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…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40" y="1975028"/>
            <a:ext cx="2194899" cy="4389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591" y="2017593"/>
            <a:ext cx="2194899" cy="438979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24191" y="3101927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1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483235" y="2589705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Vivaldi" panose="03020602050506090804" pitchFamily="66" charset="0"/>
              </a:rPr>
              <a:t>Homestays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9066" y="3871991"/>
            <a:ext cx="1219200" cy="1346858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88461" y="5279070"/>
            <a:ext cx="1672256" cy="391886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5122" name="Picture 2" descr="Image result for paytm payment gateway page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57" y="2550610"/>
            <a:ext cx="1853965" cy="32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957629" y="6423463"/>
            <a:ext cx="25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: Mock Up 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 Adam Gerber, Clifton Craig, “Learn Android Studio”,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press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, 2015. . [7/8/18] 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Communication and Computer Networks 5th Edition by Michael Duck and Richard Read. . [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10/8/18].</a:t>
            </a:r>
          </a:p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 http://www.homestays.com. [13/8/18]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0864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Reference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5256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400" b="1" dirty="0">
                <a:solidFill>
                  <a:schemeClr val="bg1"/>
                </a:solidFill>
                <a:latin typeface="Vivaldi" panose="03020602050506090804" pitchFamily="66" charset="0"/>
              </a:rPr>
              <a:t>Homestays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3628" y="1974400"/>
            <a:ext cx="10515600" cy="435133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9600" b="1" dirty="0" smtClean="0">
                <a:solidFill>
                  <a:schemeClr val="bg1"/>
                </a:solidFill>
                <a:latin typeface="Vivaldi" panose="03020602050506090804" pitchFamily="66" charset="0"/>
                <a:ea typeface="+mj-ea"/>
                <a:cs typeface="+mj-cs"/>
              </a:rPr>
              <a:t>Feel the Culture</a:t>
            </a:r>
            <a:endParaRPr lang="en-US" sz="9600" b="1" dirty="0">
              <a:solidFill>
                <a:schemeClr val="bg1"/>
              </a:solidFill>
              <a:latin typeface="Vivaldi" panose="03020602050506090804" pitchFamily="66" charset="0"/>
              <a:ea typeface="+mj-ea"/>
              <a:cs typeface="+mj-cs"/>
            </a:endParaRPr>
          </a:p>
        </p:txBody>
      </p:sp>
      <p:pic>
        <p:nvPicPr>
          <p:cNvPr id="1026" name="Picture 2" descr="Image result for sikkim ma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8" y="2029963"/>
            <a:ext cx="762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1659980">
            <a:off x="8168902" y="4063105"/>
            <a:ext cx="3231204" cy="22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East West South North</a:t>
            </a:r>
          </a:p>
        </p:txBody>
      </p:sp>
      <p:sp>
        <p:nvSpPr>
          <p:cNvPr id="10" name="Rectangle 9"/>
          <p:cNvSpPr/>
          <p:nvPr/>
        </p:nvSpPr>
        <p:spPr>
          <a:xfrm rot="1659980">
            <a:off x="8341974" y="3299885"/>
            <a:ext cx="3348858" cy="250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Homestays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1756" y="5359209"/>
            <a:ext cx="4016274" cy="209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Thank You</a:t>
            </a:r>
          </a:p>
        </p:txBody>
      </p:sp>
      <p:sp>
        <p:nvSpPr>
          <p:cNvPr id="12" name="Rectangle 11"/>
          <p:cNvSpPr/>
          <p:nvPr/>
        </p:nvSpPr>
        <p:spPr>
          <a:xfrm rot="1659980">
            <a:off x="7875555" y="4806520"/>
            <a:ext cx="3231204" cy="22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Sikkim</a:t>
            </a:r>
          </a:p>
        </p:txBody>
      </p:sp>
    </p:spTree>
    <p:extLst>
      <p:ext uri="{BB962C8B-B14F-4D97-AF65-F5344CB8AC3E}">
        <p14:creationId xmlns:p14="http://schemas.microsoft.com/office/powerpoint/2010/main" val="18959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altLang="en-US" sz="4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Introduction</a:t>
            </a:r>
            <a:endParaRPr lang="en-US" alt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en-US" sz="4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Problem Definition</a:t>
            </a:r>
            <a:endParaRPr lang="en-US" alt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Objective</a:t>
            </a:r>
          </a:p>
          <a:p>
            <a:pPr marL="457200" indent="-457200"/>
            <a:r>
              <a:rPr lang="en-US" altLang="en-US" sz="4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Solution Strategy</a:t>
            </a:r>
            <a:endParaRPr lang="en-US" alt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Conclusion and Future Work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References</a:t>
            </a:r>
          </a:p>
          <a:p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8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Table of Content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05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92474"/>
              </p:ext>
            </p:extLst>
          </p:nvPr>
        </p:nvGraphicFramePr>
        <p:xfrm>
          <a:off x="838200" y="2033588"/>
          <a:ext cx="105156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0628"/>
                <a:gridCol w="5274972"/>
              </a:tblGrid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</a:rPr>
                        <a:t>Web</a:t>
                      </a:r>
                      <a:r>
                        <a:rPr lang="en-US" sz="4000" baseline="0" dirty="0" smtClean="0">
                          <a:solidFill>
                            <a:srgbClr val="009900"/>
                          </a:solidFill>
                        </a:rPr>
                        <a:t> Application</a:t>
                      </a:r>
                      <a:endParaRPr lang="en-US" sz="40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4000" dirty="0" smtClean="0">
                          <a:solidFill>
                            <a:srgbClr val="009900"/>
                          </a:solidFill>
                        </a:rPr>
                        <a:t>Website</a:t>
                      </a:r>
                      <a:endParaRPr lang="en-US" sz="40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</a:tr>
              <a:tr h="2223452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dirty="0" smtClean="0">
                          <a:solidFill>
                            <a:schemeClr val="bg1"/>
                          </a:solidFill>
                        </a:rPr>
                        <a:t>Dynamic Data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Interaction</a:t>
                      </a:r>
                      <a:endParaRPr lang="en-US" sz="40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Quite</a:t>
                      </a: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</a:rPr>
                        <a:t> Complex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</a:rPr>
                        <a:t>Structured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</a:rPr>
                        <a:t>Easy update content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dirty="0" smtClean="0">
                          <a:solidFill>
                            <a:schemeClr val="bg1"/>
                          </a:solidFill>
                        </a:rPr>
                        <a:t>Static Content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</a:rPr>
                        <a:t>No Interaction</a:t>
                      </a:r>
                      <a:endParaRPr lang="en-US" sz="40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Unstructured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</a:rPr>
                        <a:t> update not easy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Difference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390582"/>
            <a:ext cx="10515600" cy="4351338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To make  a web application.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400" b="1" dirty="0" smtClean="0">
                <a:solidFill>
                  <a:schemeClr val="bg1"/>
                </a:solidFill>
              </a:rPr>
              <a:t>Problem</a:t>
            </a:r>
            <a:r>
              <a:rPr lang="en-US" sz="9600" b="1" dirty="0" smtClean="0">
                <a:solidFill>
                  <a:schemeClr val="bg1"/>
                </a:solidFill>
              </a:rPr>
              <a:t> Definition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ow are web Applications Changing With Time and What's N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69" y="1717087"/>
            <a:ext cx="8470261" cy="41878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Objective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70429"/>
            <a:ext cx="10515600" cy="50323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Better </a:t>
            </a:r>
            <a:r>
              <a:rPr lang="en-US" sz="4000" b="1" dirty="0" smtClean="0">
                <a:solidFill>
                  <a:srgbClr val="009900"/>
                </a:solidFill>
              </a:rPr>
              <a:t>Design</a:t>
            </a:r>
            <a:endParaRPr lang="en-US" sz="4000" b="1" dirty="0">
              <a:solidFill>
                <a:srgbClr val="009900"/>
              </a:solidFill>
            </a:endParaRPr>
          </a:p>
          <a:p>
            <a:r>
              <a:rPr lang="en-US" sz="4000" b="1" dirty="0" smtClean="0">
                <a:solidFill>
                  <a:srgbClr val="FFFF00"/>
                </a:solidFill>
              </a:rPr>
              <a:t>User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friendly</a:t>
            </a:r>
          </a:p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Mobile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friendly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Cross </a:t>
            </a:r>
            <a:r>
              <a:rPr lang="en-US" sz="4000" b="1" dirty="0" smtClean="0">
                <a:solidFill>
                  <a:srgbClr val="FF0000"/>
                </a:solidFill>
              </a:rPr>
              <a:t>browser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compatibility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Easy </a:t>
            </a:r>
            <a:r>
              <a:rPr lang="en-US" sz="4000" b="1" dirty="0" smtClean="0">
                <a:solidFill>
                  <a:srgbClr val="FFFF00"/>
                </a:solidFill>
              </a:rPr>
              <a:t>hassle free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Updates</a:t>
            </a:r>
          </a:p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Easy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maintenance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Custom </a:t>
            </a:r>
            <a:r>
              <a:rPr lang="en-US" sz="4000" b="1" dirty="0" smtClean="0">
                <a:solidFill>
                  <a:srgbClr val="FF5050"/>
                </a:solidFill>
              </a:rPr>
              <a:t>dashboard</a:t>
            </a:r>
            <a:endParaRPr lang="en-US" sz="4000" b="1" dirty="0">
              <a:solidFill>
                <a:srgbClr val="FF5050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Futuristic approach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Use of PHP 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52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Solution Strategy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576047"/>
              </p:ext>
            </p:extLst>
          </p:nvPr>
        </p:nvGraphicFramePr>
        <p:xfrm>
          <a:off x="1841500" y="1016000"/>
          <a:ext cx="8559800" cy="472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82600" y="358230"/>
            <a:ext cx="4318000" cy="1800770"/>
            <a:chOff x="482600" y="358230"/>
            <a:chExt cx="4318000" cy="1800770"/>
          </a:xfrm>
        </p:grpSpPr>
        <p:sp>
          <p:nvSpPr>
            <p:cNvPr id="7" name="TextBox 6"/>
            <p:cNvSpPr txBox="1"/>
            <p:nvPr/>
          </p:nvSpPr>
          <p:spPr>
            <a:xfrm>
              <a:off x="635000" y="358230"/>
              <a:ext cx="1763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Develop</a:t>
              </a:r>
              <a:endParaRPr lang="en-US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2600" y="1016000"/>
              <a:ext cx="3098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81400" y="1016000"/>
              <a:ext cx="121920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39000" y="249427"/>
            <a:ext cx="4114800" cy="1670565"/>
            <a:chOff x="7594600" y="742435"/>
            <a:chExt cx="4114800" cy="1670565"/>
          </a:xfrm>
        </p:grpSpPr>
        <p:sp>
          <p:nvSpPr>
            <p:cNvPr id="11" name="TextBox 10"/>
            <p:cNvSpPr txBox="1"/>
            <p:nvPr/>
          </p:nvSpPr>
          <p:spPr>
            <a:xfrm>
              <a:off x="9313616" y="742435"/>
              <a:ext cx="15933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6600"/>
                  </a:solidFill>
                </a:rPr>
                <a:t>Update</a:t>
              </a:r>
              <a:endParaRPr lang="en-US" sz="3600" b="1" dirty="0">
                <a:solidFill>
                  <a:srgbClr val="FF66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610600" y="1384300"/>
              <a:ext cx="30988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594600" y="1384300"/>
              <a:ext cx="1006090" cy="10287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118492" y="4091356"/>
            <a:ext cx="4201186" cy="1200329"/>
            <a:chOff x="7086600" y="4851064"/>
            <a:chExt cx="4201186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8568798" y="4851064"/>
              <a:ext cx="27122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</a:rPr>
                <a:t>Maintenance</a:t>
              </a:r>
            </a:p>
            <a:p>
              <a:endParaRPr lang="en-US" sz="3600" b="1" dirty="0">
                <a:solidFill>
                  <a:srgbClr val="FF9933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188986" y="5469671"/>
              <a:ext cx="3098800" cy="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86600" y="4868001"/>
              <a:ext cx="1102386" cy="60167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20889" y="1012196"/>
            <a:ext cx="258109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Services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Events/News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 NRCO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Staff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Organization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 Centers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Staff Login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730500"/>
            <a:ext cx="806450" cy="80645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533547" y="3561228"/>
            <a:ext cx="117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05F60"/>
                </a:solidFill>
              </a:rPr>
              <a:t>NRCO</a:t>
            </a:r>
            <a:endParaRPr lang="en-US" sz="3200" b="1" dirty="0">
              <a:solidFill>
                <a:srgbClr val="605F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1960" y="6327258"/>
            <a:ext cx="19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2: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0754" y="362249"/>
            <a:ext cx="258109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Events/News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 NRCO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Staff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Organization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 Centers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Staff Login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7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17793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Payment Gateway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how does payment gateway wor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515600" cy="3287289"/>
          </a:xfrm>
          <a:prstGeom prst="rect">
            <a:avLst/>
          </a:prstGeom>
          <a:noFill/>
          <a:ln w="47625">
            <a:solidFill>
              <a:schemeClr val="tx1"/>
            </a:solidFill>
          </a:ln>
          <a:effectLst>
            <a:softEdge rad="139700"/>
          </a:effectLst>
        </p:spPr>
      </p:pic>
      <p:sp>
        <p:nvSpPr>
          <p:cNvPr id="7" name="TextBox 6"/>
          <p:cNvSpPr txBox="1"/>
          <p:nvPr/>
        </p:nvSpPr>
        <p:spPr>
          <a:xfrm>
            <a:off x="4404863" y="5807631"/>
            <a:ext cx="338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3: Steps in Online Payment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2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Business </a:t>
            </a:r>
            <a:r>
              <a:rPr lang="en-US" sz="4000" dirty="0">
                <a:solidFill>
                  <a:schemeClr val="bg1"/>
                </a:solidFill>
              </a:rPr>
              <a:t>to consumer (B2C)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0864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Business Model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0322" y="3764839"/>
            <a:ext cx="539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Online </a:t>
            </a:r>
            <a:r>
              <a:rPr lang="en-US" sz="4000" dirty="0" smtClean="0">
                <a:solidFill>
                  <a:schemeClr val="bg1"/>
                </a:solidFill>
              </a:rPr>
              <a:t>intermediaries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7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265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Source Code Pro Light</vt:lpstr>
      <vt:lpstr>Times New Roman</vt:lpstr>
      <vt:lpstr>Vivaldi</vt:lpstr>
      <vt:lpstr>Wingdings</vt:lpstr>
      <vt:lpstr>Office Theme</vt:lpstr>
      <vt:lpstr>Web Redesign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Homestays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Stays</dc:title>
  <dc:creator>Pritz</dc:creator>
  <cp:lastModifiedBy>User</cp:lastModifiedBy>
  <cp:revision>66</cp:revision>
  <dcterms:created xsi:type="dcterms:W3CDTF">2018-08-01T11:56:10Z</dcterms:created>
  <dcterms:modified xsi:type="dcterms:W3CDTF">2021-03-06T09:18:06Z</dcterms:modified>
</cp:coreProperties>
</file>