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0" d="100"/>
          <a:sy n="70" d="100"/>
        </p:scale>
        <p:origin x="6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5/23/2020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foursquare.com/api" TargetMode="External"/><Relationship Id="rId2" Type="http://schemas.openxmlformats.org/officeDocument/2006/relationships/hyperlink" Target="https://en.wikipedia.org/wiki/List_of_London_borough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3200" dirty="0" smtClean="0"/>
              <a:t>Identifying potential business opportunities in the city of London</a:t>
            </a:r>
            <a:endParaRPr lang="en-AU" sz="3200" dirty="0"/>
          </a:p>
        </p:txBody>
      </p:sp>
      <p:sp>
        <p:nvSpPr>
          <p:cNvPr id="3" name="Subtitle 2"/>
          <p:cNvSpPr>
            <a:spLocks noGrp="1"/>
          </p:cNvSpPr>
          <p:nvPr>
            <p:ph type="subTitle" idx="1"/>
          </p:nvPr>
        </p:nvSpPr>
        <p:spPr/>
        <p:txBody>
          <a:bodyPr/>
          <a:lstStyle/>
          <a:p>
            <a:r>
              <a:rPr lang="en-AU" dirty="0" smtClean="0"/>
              <a:t>Pritika Sinha</a:t>
            </a:r>
          </a:p>
          <a:p>
            <a:endParaRPr lang="en-AU" dirty="0"/>
          </a:p>
        </p:txBody>
      </p:sp>
    </p:spTree>
    <p:extLst>
      <p:ext uri="{BB962C8B-B14F-4D97-AF65-F5344CB8AC3E}">
        <p14:creationId xmlns:p14="http://schemas.microsoft.com/office/powerpoint/2010/main" val="324939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a:t>Fetching and </a:t>
            </a:r>
            <a:r>
              <a:rPr lang="en-AU" sz="3600" dirty="0" smtClean="0"/>
              <a:t>importing Data</a:t>
            </a:r>
            <a:endParaRPr lang="en-AU" sz="3600" dirty="0"/>
          </a:p>
        </p:txBody>
      </p:sp>
      <p:pic>
        <p:nvPicPr>
          <p:cNvPr id="6" name="Content Placeholder 5"/>
          <p:cNvPicPr>
            <a:picLocks noGrp="1"/>
          </p:cNvPicPr>
          <p:nvPr>
            <p:ph idx="1"/>
          </p:nvPr>
        </p:nvPicPr>
        <p:blipFill rotWithShape="1">
          <a:blip r:embed="rId2"/>
          <a:srcRect t="4442" r="2604" b="5254"/>
          <a:stretch/>
        </p:blipFill>
        <p:spPr bwMode="auto">
          <a:xfrm>
            <a:off x="646111" y="1255594"/>
            <a:ext cx="8798140" cy="49928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615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FOCUS AREA - CAMDEN</a:t>
            </a:r>
            <a:endParaRPr lang="en-AU" dirty="0"/>
          </a:p>
        </p:txBody>
      </p:sp>
      <p:sp>
        <p:nvSpPr>
          <p:cNvPr id="3" name="Content Placeholder 2"/>
          <p:cNvSpPr>
            <a:spLocks noGrp="1"/>
          </p:cNvSpPr>
          <p:nvPr>
            <p:ph idx="1"/>
          </p:nvPr>
        </p:nvSpPr>
        <p:spPr/>
        <p:txBody>
          <a:bodyPr>
            <a:noAutofit/>
          </a:bodyPr>
          <a:lstStyle/>
          <a:p>
            <a:r>
              <a:rPr lang="en-AU" sz="2400" dirty="0" smtClean="0"/>
              <a:t>As </a:t>
            </a:r>
            <a:r>
              <a:rPr lang="en-AU" sz="2400" dirty="0"/>
              <a:t>discussed previously, I am interested in identifying business </a:t>
            </a:r>
            <a:r>
              <a:rPr lang="en-AU" sz="2400" dirty="0" smtClean="0"/>
              <a:t>opportunities </a:t>
            </a:r>
            <a:r>
              <a:rPr lang="en-AU" sz="2400" dirty="0"/>
              <a:t>for an entrepreneur in London.</a:t>
            </a:r>
          </a:p>
          <a:p>
            <a:pPr marL="0" indent="0">
              <a:buNone/>
            </a:pPr>
            <a:r>
              <a:rPr lang="en-AU" sz="2400" dirty="0" smtClean="0"/>
              <a:t>  </a:t>
            </a:r>
            <a:endParaRPr lang="en-AU" sz="2400" dirty="0"/>
          </a:p>
          <a:p>
            <a:r>
              <a:rPr lang="en-AU" sz="2400" dirty="0"/>
              <a:t>To narrow down on a specific neighbourhood, I have identified 'CAMDEN' to be unbeatable in its proximity, location, diversity and buzz.</a:t>
            </a:r>
          </a:p>
          <a:p>
            <a:pPr marL="0" indent="0">
              <a:buNone/>
            </a:pPr>
            <a:r>
              <a:rPr lang="en-AU" sz="2400" dirty="0" smtClean="0"/>
              <a:t> </a:t>
            </a:r>
            <a:endParaRPr lang="en-AU" sz="2400" dirty="0"/>
          </a:p>
          <a:p>
            <a:r>
              <a:rPr lang="en-AU" sz="2400" dirty="0"/>
              <a:t>It is a very famous and popular area with tourists, teenagers and punks</a:t>
            </a:r>
            <a:r>
              <a:rPr lang="en-AU" sz="2400" dirty="0" smtClean="0"/>
              <a:t>. Hence </a:t>
            </a:r>
            <a:r>
              <a:rPr lang="en-AU" sz="2400" dirty="0"/>
              <a:t>we will now drill down and elaborate on this locality. </a:t>
            </a:r>
          </a:p>
        </p:txBody>
      </p:sp>
    </p:spTree>
    <p:extLst>
      <p:ext uri="{BB962C8B-B14F-4D97-AF65-F5344CB8AC3E}">
        <p14:creationId xmlns:p14="http://schemas.microsoft.com/office/powerpoint/2010/main" val="2842978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London City- Boroughs</a:t>
            </a:r>
            <a:endParaRPr lang="en-AU" dirty="0"/>
          </a:p>
        </p:txBody>
      </p:sp>
      <p:pic>
        <p:nvPicPr>
          <p:cNvPr id="4" name="Content Placeholder 3"/>
          <p:cNvPicPr>
            <a:picLocks noGrp="1"/>
          </p:cNvPicPr>
          <p:nvPr>
            <p:ph idx="1"/>
          </p:nvPr>
        </p:nvPicPr>
        <p:blipFill>
          <a:blip r:embed="rId2"/>
          <a:stretch>
            <a:fillRect/>
          </a:stretch>
        </p:blipFill>
        <p:spPr>
          <a:xfrm>
            <a:off x="1439525" y="2052638"/>
            <a:ext cx="8274725" cy="4195762"/>
          </a:xfrm>
          <a:prstGeom prst="rect">
            <a:avLst/>
          </a:prstGeom>
        </p:spPr>
      </p:pic>
    </p:spTree>
    <p:extLst>
      <p:ext uri="{BB962C8B-B14F-4D97-AF65-F5344CB8AC3E}">
        <p14:creationId xmlns:p14="http://schemas.microsoft.com/office/powerpoint/2010/main" val="331547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Fetching geo co-ordinates of all areas of Camden</a:t>
            </a:r>
            <a:endParaRPr lang="en-AU" dirty="0"/>
          </a:p>
        </p:txBody>
      </p:sp>
      <p:sp>
        <p:nvSpPr>
          <p:cNvPr id="3" name="Content Placeholder 2"/>
          <p:cNvSpPr>
            <a:spLocks noGrp="1"/>
          </p:cNvSpPr>
          <p:nvPr>
            <p:ph idx="1"/>
          </p:nvPr>
        </p:nvSpPr>
        <p:spPr/>
        <p:txBody>
          <a:bodyPr/>
          <a:lstStyle/>
          <a:p>
            <a:endParaRPr lang="en-AU"/>
          </a:p>
        </p:txBody>
      </p:sp>
      <p:pic>
        <p:nvPicPr>
          <p:cNvPr id="4" name="Picture 3"/>
          <p:cNvPicPr/>
          <p:nvPr/>
        </p:nvPicPr>
        <p:blipFill>
          <a:blip r:embed="rId2"/>
          <a:stretch>
            <a:fillRect/>
          </a:stretch>
        </p:blipFill>
        <p:spPr>
          <a:xfrm>
            <a:off x="1103311" y="2052917"/>
            <a:ext cx="8777667" cy="4195481"/>
          </a:xfrm>
          <a:prstGeom prst="rect">
            <a:avLst/>
          </a:prstGeom>
        </p:spPr>
      </p:pic>
    </p:spTree>
    <p:extLst>
      <p:ext uri="{BB962C8B-B14F-4D97-AF65-F5344CB8AC3E}">
        <p14:creationId xmlns:p14="http://schemas.microsoft.com/office/powerpoint/2010/main" val="40371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smtClean="0"/>
              <a:t>Camden Neighbourhoods Map</a:t>
            </a:r>
            <a:endParaRPr lang="en-AU" sz="4000" dirty="0"/>
          </a:p>
        </p:txBody>
      </p:sp>
      <p:pic>
        <p:nvPicPr>
          <p:cNvPr id="4" name="Content Placeholder 3"/>
          <p:cNvPicPr>
            <a:picLocks noGrp="1"/>
          </p:cNvPicPr>
          <p:nvPr>
            <p:ph idx="1"/>
          </p:nvPr>
        </p:nvPicPr>
        <p:blipFill>
          <a:blip r:embed="rId2"/>
          <a:stretch>
            <a:fillRect/>
          </a:stretch>
        </p:blipFill>
        <p:spPr>
          <a:xfrm>
            <a:off x="646111" y="1853247"/>
            <a:ext cx="10040086" cy="4383779"/>
          </a:xfrm>
          <a:prstGeom prst="rect">
            <a:avLst/>
          </a:prstGeom>
        </p:spPr>
      </p:pic>
    </p:spTree>
    <p:extLst>
      <p:ext uri="{BB962C8B-B14F-4D97-AF65-F5344CB8AC3E}">
        <p14:creationId xmlns:p14="http://schemas.microsoft.com/office/powerpoint/2010/main" val="170472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Identify Venues using Foursquare API</a:t>
            </a:r>
            <a:endParaRPr lang="en-AU" dirty="0"/>
          </a:p>
        </p:txBody>
      </p:sp>
      <p:pic>
        <p:nvPicPr>
          <p:cNvPr id="4" name="Content Placeholder 3"/>
          <p:cNvPicPr>
            <a:picLocks noGrp="1" noChangeAspect="1"/>
          </p:cNvPicPr>
          <p:nvPr>
            <p:ph idx="1"/>
          </p:nvPr>
        </p:nvPicPr>
        <p:blipFill>
          <a:blip r:embed="rId2"/>
          <a:stretch>
            <a:fillRect/>
          </a:stretch>
        </p:blipFill>
        <p:spPr>
          <a:xfrm>
            <a:off x="433089" y="2224585"/>
            <a:ext cx="11226769" cy="4203511"/>
          </a:xfrm>
          <a:prstGeom prst="rect">
            <a:avLst/>
          </a:prstGeom>
        </p:spPr>
      </p:pic>
    </p:spTree>
    <p:extLst>
      <p:ext uri="{BB962C8B-B14F-4D97-AF65-F5344CB8AC3E}">
        <p14:creationId xmlns:p14="http://schemas.microsoft.com/office/powerpoint/2010/main" val="210413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Fetching similar data for all neighbourhoods of ‘Camden’</a:t>
            </a:r>
            <a:endParaRPr lang="en-AU" dirty="0"/>
          </a:p>
        </p:txBody>
      </p:sp>
      <p:pic>
        <p:nvPicPr>
          <p:cNvPr id="4" name="Content Placeholder 3"/>
          <p:cNvPicPr>
            <a:picLocks noGrp="1" noChangeAspect="1"/>
          </p:cNvPicPr>
          <p:nvPr>
            <p:ph idx="1"/>
          </p:nvPr>
        </p:nvPicPr>
        <p:blipFill>
          <a:blip r:embed="rId2"/>
          <a:stretch>
            <a:fillRect/>
          </a:stretch>
        </p:blipFill>
        <p:spPr>
          <a:xfrm>
            <a:off x="406703" y="2361063"/>
            <a:ext cx="11226767" cy="2402006"/>
          </a:xfrm>
          <a:prstGeom prst="rect">
            <a:avLst/>
          </a:prstGeom>
        </p:spPr>
      </p:pic>
    </p:spTree>
    <p:extLst>
      <p:ext uri="{BB962C8B-B14F-4D97-AF65-F5344CB8AC3E}">
        <p14:creationId xmlns:p14="http://schemas.microsoft.com/office/powerpoint/2010/main" val="6024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600" dirty="0" smtClean="0"/>
              <a:t>Display all venues	 by neighbourhood</a:t>
            </a:r>
            <a:endParaRPr lang="en-AU" sz="3600" dirty="0"/>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1103312" y="1512054"/>
            <a:ext cx="7403682" cy="4963166"/>
          </a:xfrm>
          <a:prstGeom prst="rect">
            <a:avLst/>
          </a:prstGeom>
        </p:spPr>
      </p:pic>
    </p:spTree>
    <p:extLst>
      <p:ext uri="{BB962C8B-B14F-4D97-AF65-F5344CB8AC3E}">
        <p14:creationId xmlns:p14="http://schemas.microsoft.com/office/powerpoint/2010/main" val="3240366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smtClean="0"/>
              <a:t>Analysing venue type for each neighbourhood</a:t>
            </a:r>
            <a:endParaRPr lang="en-AU" sz="3200" dirty="0"/>
          </a:p>
        </p:txBody>
      </p:sp>
      <p:pic>
        <p:nvPicPr>
          <p:cNvPr id="4" name="Content Placeholder 3"/>
          <p:cNvPicPr>
            <a:picLocks noGrp="1" noChangeAspect="1"/>
          </p:cNvPicPr>
          <p:nvPr>
            <p:ph idx="1"/>
          </p:nvPr>
        </p:nvPicPr>
        <p:blipFill>
          <a:blip r:embed="rId2"/>
          <a:stretch>
            <a:fillRect/>
          </a:stretch>
        </p:blipFill>
        <p:spPr>
          <a:xfrm>
            <a:off x="543754" y="2080256"/>
            <a:ext cx="9504909" cy="2491744"/>
          </a:xfrm>
          <a:prstGeom prst="rect">
            <a:avLst/>
          </a:prstGeom>
        </p:spPr>
      </p:pic>
    </p:spTree>
    <p:extLst>
      <p:ext uri="{BB962C8B-B14F-4D97-AF65-F5344CB8AC3E}">
        <p14:creationId xmlns:p14="http://schemas.microsoft.com/office/powerpoint/2010/main" val="403402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Run K-means cluster Algorithm on all neighbourhoods</a:t>
            </a:r>
            <a:endParaRPr lang="en-AU" dirty="0"/>
          </a:p>
        </p:txBody>
      </p:sp>
      <p:pic>
        <p:nvPicPr>
          <p:cNvPr id="4" name="Content Placeholder 3"/>
          <p:cNvPicPr>
            <a:picLocks noGrp="1" noChangeAspect="1"/>
          </p:cNvPicPr>
          <p:nvPr>
            <p:ph idx="1"/>
          </p:nvPr>
        </p:nvPicPr>
        <p:blipFill>
          <a:blip r:embed="rId2"/>
          <a:stretch>
            <a:fillRect/>
          </a:stretch>
        </p:blipFill>
        <p:spPr>
          <a:xfrm>
            <a:off x="1103313" y="3186625"/>
            <a:ext cx="8947150" cy="1927787"/>
          </a:xfrm>
          <a:prstGeom prst="rect">
            <a:avLst/>
          </a:prstGeom>
        </p:spPr>
      </p:pic>
    </p:spTree>
    <p:extLst>
      <p:ext uri="{BB962C8B-B14F-4D97-AF65-F5344CB8AC3E}">
        <p14:creationId xmlns:p14="http://schemas.microsoft.com/office/powerpoint/2010/main" val="1610516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Introduction</a:t>
            </a:r>
            <a:endParaRPr lang="en-AU" b="1" dirty="0"/>
          </a:p>
        </p:txBody>
      </p:sp>
      <p:sp>
        <p:nvSpPr>
          <p:cNvPr id="3" name="Content Placeholder 2"/>
          <p:cNvSpPr>
            <a:spLocks noGrp="1"/>
          </p:cNvSpPr>
          <p:nvPr>
            <p:ph idx="1"/>
          </p:nvPr>
        </p:nvSpPr>
        <p:spPr/>
        <p:txBody>
          <a:bodyPr/>
          <a:lstStyle/>
          <a:p>
            <a:r>
              <a:rPr lang="en-AU" dirty="0" smtClean="0"/>
              <a:t>Post the certificate course in Coursera, I </a:t>
            </a:r>
            <a:r>
              <a:rPr lang="en-AU" dirty="0"/>
              <a:t>have now been equipped with the skills and the tools to use location data to explore a geographical </a:t>
            </a:r>
            <a:r>
              <a:rPr lang="en-AU" dirty="0" smtClean="0"/>
              <a:t>location.</a:t>
            </a:r>
          </a:p>
          <a:p>
            <a:r>
              <a:rPr lang="en-AU" dirty="0" smtClean="0"/>
              <a:t> </a:t>
            </a:r>
            <a:r>
              <a:rPr lang="en-AU" dirty="0"/>
              <a:t>I have come up with </a:t>
            </a:r>
            <a:r>
              <a:rPr lang="en-AU" dirty="0" smtClean="0"/>
              <a:t>a dummy business idea </a:t>
            </a:r>
            <a:r>
              <a:rPr lang="en-AU" dirty="0"/>
              <a:t>to leverage the Foursquare location data to explore neighbourhoods in a specific city of my </a:t>
            </a:r>
            <a:r>
              <a:rPr lang="en-AU" dirty="0" smtClean="0"/>
              <a:t>choice.</a:t>
            </a:r>
          </a:p>
          <a:p>
            <a:r>
              <a:rPr lang="en-AU" dirty="0" smtClean="0"/>
              <a:t>I have identified a </a:t>
            </a:r>
            <a:r>
              <a:rPr lang="en-AU" dirty="0"/>
              <a:t>problem that </a:t>
            </a:r>
            <a:r>
              <a:rPr lang="en-AU" dirty="0" smtClean="0"/>
              <a:t>I </a:t>
            </a:r>
            <a:r>
              <a:rPr lang="en-AU" dirty="0"/>
              <a:t>will use the Foursquare location data to </a:t>
            </a:r>
            <a:r>
              <a:rPr lang="en-AU" dirty="0" smtClean="0"/>
              <a:t>solve.</a:t>
            </a:r>
          </a:p>
          <a:p>
            <a:r>
              <a:rPr lang="en-AU" dirty="0" smtClean="0"/>
              <a:t>The problem has been elaborated in the next slide.</a:t>
            </a:r>
            <a:endParaRPr lang="en-AU" dirty="0"/>
          </a:p>
          <a:p>
            <a:endParaRPr lang="en-AU" dirty="0"/>
          </a:p>
        </p:txBody>
      </p:sp>
    </p:spTree>
    <p:extLst>
      <p:ext uri="{BB962C8B-B14F-4D97-AF65-F5344CB8AC3E}">
        <p14:creationId xmlns:p14="http://schemas.microsoft.com/office/powerpoint/2010/main" val="2084122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smtClean="0"/>
              <a:t>Visualize </a:t>
            </a:r>
            <a:r>
              <a:rPr lang="en-AU" sz="3200" dirty="0"/>
              <a:t>the clusters by plotting a </a:t>
            </a:r>
            <a:r>
              <a:rPr lang="en-AU" sz="3200" dirty="0" smtClean="0"/>
              <a:t>map</a:t>
            </a:r>
            <a:endParaRPr lang="en-AU" sz="3200" dirty="0"/>
          </a:p>
        </p:txBody>
      </p:sp>
      <p:pic>
        <p:nvPicPr>
          <p:cNvPr id="4" name="Content Placeholder 3"/>
          <p:cNvPicPr>
            <a:picLocks noGrp="1" noChangeAspect="1"/>
          </p:cNvPicPr>
          <p:nvPr>
            <p:ph idx="1"/>
          </p:nvPr>
        </p:nvPicPr>
        <p:blipFill>
          <a:blip r:embed="rId2"/>
          <a:stretch>
            <a:fillRect/>
          </a:stretch>
        </p:blipFill>
        <p:spPr>
          <a:xfrm>
            <a:off x="901444" y="1389224"/>
            <a:ext cx="9648594" cy="4479313"/>
          </a:xfrm>
          <a:prstGeom prst="rect">
            <a:avLst/>
          </a:prstGeom>
        </p:spPr>
      </p:pic>
    </p:spTree>
    <p:extLst>
      <p:ext uri="{BB962C8B-B14F-4D97-AF65-F5344CB8AC3E}">
        <p14:creationId xmlns:p14="http://schemas.microsoft.com/office/powerpoint/2010/main" val="16907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6649"/>
          </a:xfrm>
        </p:spPr>
        <p:txBody>
          <a:bodyPr/>
          <a:lstStyle/>
          <a:p>
            <a:r>
              <a:rPr lang="en-AU" dirty="0" smtClean="0"/>
              <a:t>Examining the clusters(=0,1)</a:t>
            </a:r>
            <a:endParaRPr lang="en-AU" dirty="0"/>
          </a:p>
        </p:txBody>
      </p:sp>
      <p:pic>
        <p:nvPicPr>
          <p:cNvPr id="4" name="Content Placeholder 3"/>
          <p:cNvPicPr>
            <a:picLocks noGrp="1" noChangeAspect="1"/>
          </p:cNvPicPr>
          <p:nvPr>
            <p:ph idx="1"/>
          </p:nvPr>
        </p:nvPicPr>
        <p:blipFill>
          <a:blip r:embed="rId2"/>
          <a:stretch>
            <a:fillRect/>
          </a:stretch>
        </p:blipFill>
        <p:spPr>
          <a:xfrm>
            <a:off x="646111" y="1419367"/>
            <a:ext cx="10722474" cy="4152900"/>
          </a:xfrm>
          <a:prstGeom prst="rect">
            <a:avLst/>
          </a:prstGeom>
        </p:spPr>
      </p:pic>
    </p:spTree>
    <p:extLst>
      <p:ext uri="{BB962C8B-B14F-4D97-AF65-F5344CB8AC3E}">
        <p14:creationId xmlns:p14="http://schemas.microsoft.com/office/powerpoint/2010/main" val="2828157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Examining the clusters</a:t>
            </a:r>
            <a:r>
              <a:rPr lang="en-AU" dirty="0" smtClean="0"/>
              <a:t>(=2,3,4)</a:t>
            </a:r>
            <a:endParaRPr lang="en-AU" dirty="0"/>
          </a:p>
        </p:txBody>
      </p:sp>
      <p:pic>
        <p:nvPicPr>
          <p:cNvPr id="4" name="Content Placeholder 3"/>
          <p:cNvPicPr>
            <a:picLocks noGrp="1" noChangeAspect="1"/>
          </p:cNvPicPr>
          <p:nvPr>
            <p:ph idx="1"/>
          </p:nvPr>
        </p:nvPicPr>
        <p:blipFill>
          <a:blip r:embed="rId2"/>
          <a:stretch>
            <a:fillRect/>
          </a:stretch>
        </p:blipFill>
        <p:spPr>
          <a:xfrm>
            <a:off x="412506" y="1457462"/>
            <a:ext cx="11010296" cy="4001641"/>
          </a:xfrm>
          <a:prstGeom prst="rect">
            <a:avLst/>
          </a:prstGeom>
        </p:spPr>
      </p:pic>
    </p:spTree>
    <p:extLst>
      <p:ext uri="{BB962C8B-B14F-4D97-AF65-F5344CB8AC3E}">
        <p14:creationId xmlns:p14="http://schemas.microsoft.com/office/powerpoint/2010/main" val="1258350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Cluster Analysis &amp; Conclusion</a:t>
            </a:r>
            <a:endParaRPr lang="en-AU" dirty="0"/>
          </a:p>
        </p:txBody>
      </p:sp>
      <p:sp>
        <p:nvSpPr>
          <p:cNvPr id="3" name="Content Placeholder 2"/>
          <p:cNvSpPr>
            <a:spLocks noGrp="1"/>
          </p:cNvSpPr>
          <p:nvPr>
            <p:ph idx="1"/>
          </p:nvPr>
        </p:nvSpPr>
        <p:spPr>
          <a:xfrm>
            <a:off x="504967" y="2052918"/>
            <a:ext cx="10167581" cy="4195481"/>
          </a:xfrm>
        </p:spPr>
        <p:txBody>
          <a:bodyPr>
            <a:normAutofit lnSpcReduction="10000"/>
          </a:bodyPr>
          <a:lstStyle/>
          <a:p>
            <a:pPr algn="just"/>
            <a:r>
              <a:rPr lang="en-AU" dirty="0" smtClean="0"/>
              <a:t>After </a:t>
            </a:r>
            <a:r>
              <a:rPr lang="en-AU" dirty="0"/>
              <a:t>careful and detailed analysis of the data from the </a:t>
            </a:r>
            <a:r>
              <a:rPr lang="en-AU" dirty="0" smtClean="0"/>
              <a:t>neighbourhoods, </a:t>
            </a:r>
            <a:r>
              <a:rPr lang="en-AU" dirty="0"/>
              <a:t>it has been identified that the </a:t>
            </a:r>
            <a:r>
              <a:rPr lang="en-AU" dirty="0" smtClean="0"/>
              <a:t>neighbourhoods </a:t>
            </a:r>
            <a:r>
              <a:rPr lang="en-AU" dirty="0"/>
              <a:t>of Camden Town, Kentish Town,St. Pancras, Swiss Cottage, Belsize Park, Holborn and Chalk Farm have 'Pubs' as the most visited venue.</a:t>
            </a:r>
          </a:p>
          <a:p>
            <a:pPr algn="just"/>
            <a:r>
              <a:rPr lang="en-AU" dirty="0"/>
              <a:t>Since Camden borough is very popular among the youngsters and promotes punk culture, I have been successful in identifying a new business opportunity ,i.e. opening of a PUB.</a:t>
            </a:r>
          </a:p>
          <a:p>
            <a:pPr algn="just"/>
            <a:r>
              <a:rPr lang="en-AU" dirty="0"/>
              <a:t>The </a:t>
            </a:r>
            <a:r>
              <a:rPr lang="en-AU" dirty="0" smtClean="0"/>
              <a:t>neighbourhood </a:t>
            </a:r>
            <a:r>
              <a:rPr lang="en-AU" dirty="0"/>
              <a:t>I have narrowed down to and identified is Camden Park since it is one of the most popular </a:t>
            </a:r>
            <a:r>
              <a:rPr lang="en-AU" dirty="0" smtClean="0"/>
              <a:t>neighbourhoods </a:t>
            </a:r>
            <a:r>
              <a:rPr lang="en-AU" dirty="0"/>
              <a:t>of Camden and of London </a:t>
            </a:r>
            <a:r>
              <a:rPr lang="en-AU" dirty="0" smtClean="0"/>
              <a:t>city. Camden </a:t>
            </a:r>
            <a:r>
              <a:rPr lang="en-AU" dirty="0"/>
              <a:t>has the seventh largest economy in the UK. The area's industrial economic base has been replaced by service industries such as retail, tourism and entertainment. The area now hosts street markets and music venues that are strongly associated with alternative culture</a:t>
            </a:r>
            <a:r>
              <a:rPr lang="en-AU" dirty="0" smtClean="0"/>
              <a:t>.</a:t>
            </a:r>
            <a:endParaRPr lang="en-AU" dirty="0"/>
          </a:p>
        </p:txBody>
      </p:sp>
    </p:spTree>
    <p:extLst>
      <p:ext uri="{BB962C8B-B14F-4D97-AF65-F5344CB8AC3E}">
        <p14:creationId xmlns:p14="http://schemas.microsoft.com/office/powerpoint/2010/main" val="332392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Business Problem</a:t>
            </a:r>
            <a:endParaRPr lang="en-AU" dirty="0"/>
          </a:p>
        </p:txBody>
      </p:sp>
      <p:sp>
        <p:nvSpPr>
          <p:cNvPr id="3" name="Content Placeholder 2"/>
          <p:cNvSpPr>
            <a:spLocks noGrp="1"/>
          </p:cNvSpPr>
          <p:nvPr>
            <p:ph idx="1"/>
          </p:nvPr>
        </p:nvSpPr>
        <p:spPr>
          <a:xfrm>
            <a:off x="1103312" y="2052918"/>
            <a:ext cx="8946541" cy="3488073"/>
          </a:xfrm>
        </p:spPr>
        <p:txBody>
          <a:bodyPr>
            <a:normAutofit fontScale="92500" lnSpcReduction="10000"/>
          </a:bodyPr>
          <a:lstStyle/>
          <a:p>
            <a:r>
              <a:rPr lang="en-AU" sz="2400" dirty="0"/>
              <a:t>An entrepreneur has recently relocated to London from New York. </a:t>
            </a:r>
            <a:endParaRPr lang="en-AU" sz="2400" dirty="0" smtClean="0"/>
          </a:p>
          <a:p>
            <a:r>
              <a:rPr lang="en-AU" sz="2400" dirty="0"/>
              <a:t>He is looking to start a new venture but he is facing problems since </a:t>
            </a:r>
          </a:p>
          <a:p>
            <a:pPr lvl="1"/>
            <a:r>
              <a:rPr lang="en-AU" sz="2400" dirty="0"/>
              <a:t>He is new to the city </a:t>
            </a:r>
          </a:p>
          <a:p>
            <a:pPr lvl="1"/>
            <a:r>
              <a:rPr lang="en-AU" sz="2400" dirty="0"/>
              <a:t>He wants to learn about promising businesses and high demands</a:t>
            </a:r>
            <a:r>
              <a:rPr lang="en-AU" sz="2400" dirty="0" smtClean="0"/>
              <a:t>.</a:t>
            </a:r>
          </a:p>
          <a:p>
            <a:pPr lvl="1"/>
            <a:r>
              <a:rPr lang="en-AU" sz="2400" dirty="0" smtClean="0"/>
              <a:t>He wants to base his judgements on an evidence based report.</a:t>
            </a:r>
            <a:endParaRPr lang="en-AU" sz="2400" dirty="0"/>
          </a:p>
          <a:p>
            <a:endParaRPr lang="en-AU" dirty="0"/>
          </a:p>
        </p:txBody>
      </p:sp>
    </p:spTree>
    <p:extLst>
      <p:ext uri="{BB962C8B-B14F-4D97-AF65-F5344CB8AC3E}">
        <p14:creationId xmlns:p14="http://schemas.microsoft.com/office/powerpoint/2010/main" val="168061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Proposed Solution		</a:t>
            </a:r>
            <a:endParaRPr lang="en-AU" dirty="0"/>
          </a:p>
        </p:txBody>
      </p:sp>
      <p:sp>
        <p:nvSpPr>
          <p:cNvPr id="3" name="Content Placeholder 2"/>
          <p:cNvSpPr>
            <a:spLocks noGrp="1"/>
          </p:cNvSpPr>
          <p:nvPr>
            <p:ph idx="1"/>
          </p:nvPr>
        </p:nvSpPr>
        <p:spPr/>
        <p:txBody>
          <a:bodyPr/>
          <a:lstStyle/>
          <a:p>
            <a:r>
              <a:rPr lang="en-AU" sz="2400" dirty="0"/>
              <a:t>As a business consultant, I have been assigned the duty of identifying promising business opportunity for this entrepreneur in the city of London. </a:t>
            </a:r>
            <a:endParaRPr lang="en-AU" sz="2400" dirty="0" smtClean="0"/>
          </a:p>
          <a:p>
            <a:r>
              <a:rPr lang="en-AU" sz="2400" dirty="0" smtClean="0"/>
              <a:t>I have been asked to submit a report and presentation highlighting my preferred choices for </a:t>
            </a:r>
          </a:p>
          <a:p>
            <a:pPr lvl="1"/>
            <a:r>
              <a:rPr lang="en-AU" sz="2400" dirty="0" smtClean="0"/>
              <a:t>Location options</a:t>
            </a:r>
          </a:p>
          <a:p>
            <a:pPr lvl="1"/>
            <a:r>
              <a:rPr lang="en-AU" sz="2400" dirty="0" smtClean="0"/>
              <a:t>Nature of Business</a:t>
            </a:r>
            <a:endParaRPr lang="en-AU" sz="2400" dirty="0"/>
          </a:p>
          <a:p>
            <a:endParaRPr lang="en-AU" dirty="0"/>
          </a:p>
        </p:txBody>
      </p:sp>
    </p:spTree>
    <p:extLst>
      <p:ext uri="{BB962C8B-B14F-4D97-AF65-F5344CB8AC3E}">
        <p14:creationId xmlns:p14="http://schemas.microsoft.com/office/powerpoint/2010/main" val="220195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Approach </a:t>
            </a:r>
            <a:endParaRPr lang="en-AU" dirty="0"/>
          </a:p>
        </p:txBody>
      </p:sp>
      <p:sp>
        <p:nvSpPr>
          <p:cNvPr id="3" name="Content Placeholder 2"/>
          <p:cNvSpPr>
            <a:spLocks noGrp="1"/>
          </p:cNvSpPr>
          <p:nvPr>
            <p:ph idx="1"/>
          </p:nvPr>
        </p:nvSpPr>
        <p:spPr/>
        <p:txBody>
          <a:bodyPr/>
          <a:lstStyle/>
          <a:p>
            <a:r>
              <a:rPr lang="en-AU" sz="2400" dirty="0"/>
              <a:t>The approach I have undertaken is to dive deep into the various boroughs and neighbourhoods in London and identify </a:t>
            </a:r>
          </a:p>
          <a:p>
            <a:pPr lvl="1"/>
            <a:r>
              <a:rPr lang="en-AU" sz="2400" dirty="0"/>
              <a:t>Various neighbourhoods</a:t>
            </a:r>
          </a:p>
          <a:p>
            <a:pPr lvl="1"/>
            <a:r>
              <a:rPr lang="en-AU" sz="2400" dirty="0"/>
              <a:t>Profile of people and their preferences</a:t>
            </a:r>
          </a:p>
          <a:p>
            <a:pPr lvl="1"/>
            <a:r>
              <a:rPr lang="en-AU" sz="2400" dirty="0"/>
              <a:t>Current existing businesses and their popularity</a:t>
            </a:r>
          </a:p>
          <a:p>
            <a:pPr lvl="1"/>
            <a:r>
              <a:rPr lang="en-AU" sz="2400" dirty="0"/>
              <a:t>Promising business opportunity and </a:t>
            </a:r>
            <a:r>
              <a:rPr lang="en-AU" sz="2400" dirty="0" smtClean="0"/>
              <a:t>locations</a:t>
            </a:r>
            <a:endParaRPr lang="en-AU" sz="2400" dirty="0"/>
          </a:p>
          <a:p>
            <a:endParaRPr lang="en-AU" dirty="0"/>
          </a:p>
        </p:txBody>
      </p:sp>
    </p:spTree>
    <p:extLst>
      <p:ext uri="{BB962C8B-B14F-4D97-AF65-F5344CB8AC3E}">
        <p14:creationId xmlns:p14="http://schemas.microsoft.com/office/powerpoint/2010/main" val="389273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Target </a:t>
            </a:r>
            <a:r>
              <a:rPr lang="en-AU" dirty="0" smtClean="0"/>
              <a:t>Audience</a:t>
            </a:r>
            <a:r>
              <a:rPr lang="en-AU" dirty="0"/>
              <a:t/>
            </a:r>
            <a:br>
              <a:rPr lang="en-AU" dirty="0"/>
            </a:br>
            <a:endParaRPr lang="en-AU" dirty="0"/>
          </a:p>
        </p:txBody>
      </p:sp>
      <p:sp>
        <p:nvSpPr>
          <p:cNvPr id="3" name="Content Placeholder 2"/>
          <p:cNvSpPr>
            <a:spLocks noGrp="1"/>
          </p:cNvSpPr>
          <p:nvPr>
            <p:ph idx="1"/>
          </p:nvPr>
        </p:nvSpPr>
        <p:spPr/>
        <p:txBody>
          <a:bodyPr>
            <a:normAutofit/>
          </a:bodyPr>
          <a:lstStyle/>
          <a:p>
            <a:pPr algn="just"/>
            <a:r>
              <a:rPr lang="en-AU" sz="2400" dirty="0" smtClean="0"/>
              <a:t>The </a:t>
            </a:r>
            <a:r>
              <a:rPr lang="en-AU" sz="2400" dirty="0"/>
              <a:t>target reader for this report is any individual/ businesses who are interesting in learning about the boroughs in London and one is particular which is Camden. </a:t>
            </a:r>
            <a:endParaRPr lang="en-AU" sz="2400" dirty="0" smtClean="0"/>
          </a:p>
          <a:p>
            <a:pPr algn="just"/>
            <a:r>
              <a:rPr lang="en-AU" sz="2400" dirty="0" smtClean="0"/>
              <a:t>It </a:t>
            </a:r>
            <a:r>
              <a:rPr lang="en-AU" sz="2400" dirty="0"/>
              <a:t>explores the various venues and places of interest so the data can be useful to tourists or younger population that may be keen to learn more about this location and its hotspots.</a:t>
            </a:r>
          </a:p>
          <a:p>
            <a:endParaRPr lang="en-AU" dirty="0"/>
          </a:p>
        </p:txBody>
      </p:sp>
    </p:spTree>
    <p:extLst>
      <p:ext uri="{BB962C8B-B14F-4D97-AF65-F5344CB8AC3E}">
        <p14:creationId xmlns:p14="http://schemas.microsoft.com/office/powerpoint/2010/main" val="349620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 Source &amp; Methodology</a:t>
            </a:r>
            <a:br>
              <a:rPr lang="en-AU" dirty="0"/>
            </a:br>
            <a:endParaRPr lang="en-AU" dirty="0"/>
          </a:p>
        </p:txBody>
      </p:sp>
      <p:sp>
        <p:nvSpPr>
          <p:cNvPr id="3" name="Content Placeholder 2"/>
          <p:cNvSpPr>
            <a:spLocks noGrp="1"/>
          </p:cNvSpPr>
          <p:nvPr>
            <p:ph idx="1"/>
          </p:nvPr>
        </p:nvSpPr>
        <p:spPr/>
        <p:txBody>
          <a:bodyPr/>
          <a:lstStyle/>
          <a:p>
            <a:r>
              <a:rPr lang="en-AU" dirty="0"/>
              <a:t>The data sources that I am using as a basis for my analysis are as below:</a:t>
            </a:r>
          </a:p>
          <a:p>
            <a:pPr lvl="0"/>
            <a:r>
              <a:rPr lang="en-AU" dirty="0"/>
              <a:t> A list of London boroughs from the Wikipedia page. This data has been scraped and the link for the same is here   </a:t>
            </a:r>
          </a:p>
          <a:p>
            <a:pPr lvl="1"/>
            <a:r>
              <a:rPr lang="en-AU" sz="2000" u="sng" dirty="0">
                <a:hlinkClick r:id="rId2"/>
              </a:rPr>
              <a:t>https://en.wikipedia.org/wiki/List_of_London_boroughs</a:t>
            </a:r>
            <a:endParaRPr lang="en-AU" sz="2000" dirty="0"/>
          </a:p>
          <a:p>
            <a:pPr lvl="0"/>
            <a:r>
              <a:rPr lang="en-AU" dirty="0"/>
              <a:t>Data fetched by sending messages (both regular and premium ) to the Foursquare API by using my client ID and client secret along with other mandatory fields like version and query type.</a:t>
            </a:r>
          </a:p>
          <a:p>
            <a:pPr lvl="1"/>
            <a:r>
              <a:rPr lang="en-AU" sz="2000" dirty="0" smtClean="0">
                <a:hlinkClick r:id="rId3"/>
              </a:rPr>
              <a:t>www.foursquare.com/api</a:t>
            </a:r>
            <a:endParaRPr lang="en-AU" sz="2000" dirty="0" smtClean="0"/>
          </a:p>
          <a:p>
            <a:pPr lvl="1"/>
            <a:endParaRPr lang="en-AU" dirty="0"/>
          </a:p>
        </p:txBody>
      </p:sp>
    </p:spTree>
    <p:extLst>
      <p:ext uri="{BB962C8B-B14F-4D97-AF65-F5344CB8AC3E}">
        <p14:creationId xmlns:p14="http://schemas.microsoft.com/office/powerpoint/2010/main" val="418132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Process Steps		</a:t>
            </a:r>
            <a:endParaRPr lang="en-AU" dirty="0"/>
          </a:p>
        </p:txBody>
      </p:sp>
      <p:sp>
        <p:nvSpPr>
          <p:cNvPr id="3" name="Content Placeholder 2"/>
          <p:cNvSpPr>
            <a:spLocks noGrp="1"/>
          </p:cNvSpPr>
          <p:nvPr>
            <p:ph idx="1"/>
          </p:nvPr>
        </p:nvSpPr>
        <p:spPr/>
        <p:txBody>
          <a:bodyPr>
            <a:normAutofit/>
          </a:bodyPr>
          <a:lstStyle/>
          <a:p>
            <a:r>
              <a:rPr lang="en-AU" sz="2400" dirty="0" smtClean="0"/>
              <a:t>Data Loading or Import</a:t>
            </a:r>
          </a:p>
          <a:p>
            <a:r>
              <a:rPr lang="en-AU" sz="2400" dirty="0" smtClean="0"/>
              <a:t>Data Cleansing</a:t>
            </a:r>
          </a:p>
          <a:p>
            <a:r>
              <a:rPr lang="en-AU" sz="2400" dirty="0" smtClean="0"/>
              <a:t>Data Manipulation </a:t>
            </a:r>
          </a:p>
          <a:p>
            <a:r>
              <a:rPr lang="en-AU" sz="2400" dirty="0" smtClean="0"/>
              <a:t>Data Extraction</a:t>
            </a:r>
          </a:p>
          <a:p>
            <a:r>
              <a:rPr lang="en-AU" sz="2400" dirty="0" smtClean="0"/>
              <a:t>Output Data</a:t>
            </a:r>
          </a:p>
          <a:p>
            <a:pPr lvl="1"/>
            <a:r>
              <a:rPr lang="en-AU" sz="2400" dirty="0" smtClean="0"/>
              <a:t>Final Files in the form of Tables, Visualization Maps and Reports</a:t>
            </a:r>
            <a:endParaRPr lang="en-AU" sz="2400" dirty="0"/>
          </a:p>
        </p:txBody>
      </p:sp>
    </p:spTree>
    <p:extLst>
      <p:ext uri="{BB962C8B-B14F-4D97-AF65-F5344CB8AC3E}">
        <p14:creationId xmlns:p14="http://schemas.microsoft.com/office/powerpoint/2010/main" val="425727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Steps</a:t>
            </a:r>
            <a:endParaRPr lang="en-AU" dirty="0"/>
          </a:p>
        </p:txBody>
      </p:sp>
      <p:sp>
        <p:nvSpPr>
          <p:cNvPr id="3" name="Content Placeholder 2"/>
          <p:cNvSpPr>
            <a:spLocks noGrp="1"/>
          </p:cNvSpPr>
          <p:nvPr>
            <p:ph idx="1"/>
          </p:nvPr>
        </p:nvSpPr>
        <p:spPr/>
        <p:txBody>
          <a:bodyPr>
            <a:normAutofit/>
          </a:bodyPr>
          <a:lstStyle/>
          <a:p>
            <a:pPr algn="just"/>
            <a:r>
              <a:rPr lang="en-AU" sz="2400" dirty="0" smtClean="0"/>
              <a:t>The detailed report is available for viewing in the </a:t>
            </a:r>
            <a:r>
              <a:rPr lang="en-AU" sz="2400" dirty="0" err="1" smtClean="0"/>
              <a:t>Github</a:t>
            </a:r>
            <a:r>
              <a:rPr lang="en-AU" sz="2400" dirty="0" smtClean="0"/>
              <a:t> repository.</a:t>
            </a:r>
          </a:p>
          <a:p>
            <a:pPr algn="just"/>
            <a:r>
              <a:rPr lang="en-AU" sz="2400" dirty="0" smtClean="0"/>
              <a:t>This presentation will cover the key steps that are undertaken to reach the final recommendation.</a:t>
            </a:r>
          </a:p>
          <a:p>
            <a:pPr algn="just"/>
            <a:r>
              <a:rPr lang="en-AU" sz="2400" dirty="0" smtClean="0"/>
              <a:t>The code for the same is also uploaded as a python file in the </a:t>
            </a:r>
            <a:r>
              <a:rPr lang="en-AU" sz="2400" dirty="0" err="1" smtClean="0"/>
              <a:t>Github</a:t>
            </a:r>
            <a:r>
              <a:rPr lang="en-AU" sz="2400" dirty="0" smtClean="0"/>
              <a:t> repository.</a:t>
            </a:r>
            <a:endParaRPr lang="en-AU" sz="2400" dirty="0"/>
          </a:p>
        </p:txBody>
      </p:sp>
    </p:spTree>
    <p:extLst>
      <p:ext uri="{BB962C8B-B14F-4D97-AF65-F5344CB8AC3E}">
        <p14:creationId xmlns:p14="http://schemas.microsoft.com/office/powerpoint/2010/main" val="2579453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36</TotalTime>
  <Words>758</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vt:lpstr>
      <vt:lpstr>Identifying potential business opportunities in the city of London</vt:lpstr>
      <vt:lpstr>Introduction</vt:lpstr>
      <vt:lpstr>Business Problem</vt:lpstr>
      <vt:lpstr>Proposed Solution  </vt:lpstr>
      <vt:lpstr>Approach </vt:lpstr>
      <vt:lpstr>Target Audience </vt:lpstr>
      <vt:lpstr>Data – Source &amp; Methodology </vt:lpstr>
      <vt:lpstr>Process Steps  </vt:lpstr>
      <vt:lpstr>Key Steps</vt:lpstr>
      <vt:lpstr>Fetching and importing Data</vt:lpstr>
      <vt:lpstr>FOCUS AREA - CAMDEN</vt:lpstr>
      <vt:lpstr>London City- Boroughs</vt:lpstr>
      <vt:lpstr>Fetching geo co-ordinates of all areas of Camden</vt:lpstr>
      <vt:lpstr>Camden Neighbourhoods Map</vt:lpstr>
      <vt:lpstr>Identify Venues using Foursquare API</vt:lpstr>
      <vt:lpstr>Fetching similar data for all neighbourhoods of ‘Camden’</vt:lpstr>
      <vt:lpstr>Display all venues  by neighbourhood</vt:lpstr>
      <vt:lpstr>Analysing venue type for each neighbourhood</vt:lpstr>
      <vt:lpstr>Run K-means cluster Algorithm on all neighbourhoods</vt:lpstr>
      <vt:lpstr>Visualize the clusters by plotting a map</vt:lpstr>
      <vt:lpstr>Examining the clusters(=0,1)</vt:lpstr>
      <vt:lpstr>Examining the clusters(=2,3,4)</vt:lpstr>
      <vt:lpstr>Cluster Analysis &amp; Conclusion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potential business opportunities in the city of London</dc:title>
  <dc:creator>Pritika Sinha</dc:creator>
  <cp:lastModifiedBy>Pritika Sinha</cp:lastModifiedBy>
  <cp:revision>14</cp:revision>
  <dcterms:created xsi:type="dcterms:W3CDTF">2020-05-22T22:22:45Z</dcterms:created>
  <dcterms:modified xsi:type="dcterms:W3CDTF">2020-05-22T22:59:10Z</dcterms:modified>
</cp:coreProperties>
</file>