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305" r:id="rId6"/>
    <p:sldId id="314" r:id="rId7"/>
    <p:sldId id="313" r:id="rId8"/>
    <p:sldId id="309" r:id="rId9"/>
    <p:sldId id="316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180BBD"/>
    <a:srgbClr val="00CC66"/>
    <a:srgbClr val="AC0000"/>
    <a:srgbClr val="0066FF"/>
    <a:srgbClr val="00B853"/>
    <a:srgbClr val="0A02AE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722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0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0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8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3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=""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5373426-E26E-431D-959C-5DB96C0B6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649194"/>
            <a:ext cx="3214307" cy="2474649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STELLA OBASANJO </a:t>
            </a:r>
            <a:r>
              <a:rPr lang="en-US" sz="4400" dirty="0" smtClean="0">
                <a:solidFill>
                  <a:schemeClr val="tx1"/>
                </a:solidFill>
              </a:rPr>
              <a:t>HOSPITAL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000" i="1" dirty="0" smtClean="0"/>
              <a:t>Edo state ministry of Health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607" y="4739204"/>
            <a:ext cx="3635926" cy="51859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/>
              <a:t>SOH RECALIBRATION COST</a:t>
            </a:r>
            <a:endParaRPr lang="en-US" sz="24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96D07482-83A3-4451-943C-B46961082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903CFC-32AC-57CA-BD28-4D7C4527E10C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TANIT MEDICAL ENGINEERING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TANIT MEDICAL ENGINEERING								             January 2023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43049" y="1853299"/>
            <a:ext cx="3428999" cy="4331140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Phase 1</a:t>
            </a:r>
            <a:endParaRPr lang="en-US" b="1" u="sng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Complete construction and equipping of the OPD block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All portions of IPD highlighted in green, namely: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Diagnostics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Dialysis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IVF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Medical gases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UPS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 txBox="1">
            <a:spLocks/>
          </p:cNvSpPr>
          <p:nvPr/>
        </p:nvSpPr>
        <p:spPr>
          <a:xfrm>
            <a:off x="8164" y="1175646"/>
            <a:ext cx="12183836" cy="98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8E0000"/>
                </a:solidFill>
              </a:rPr>
              <a:t>The entire </a:t>
            </a:r>
            <a:r>
              <a:rPr lang="en-US" sz="2500" dirty="0" smtClean="0">
                <a:solidFill>
                  <a:srgbClr val="8E0000"/>
                </a:solidFill>
              </a:rPr>
              <a:t>project (OPD, IPD, Administrative block &amp; Mortuary) </a:t>
            </a:r>
            <a:r>
              <a:rPr lang="en-US" sz="2500" dirty="0">
                <a:solidFill>
                  <a:srgbClr val="8E0000"/>
                </a:solidFill>
              </a:rPr>
              <a:t>of the </a:t>
            </a:r>
            <a:r>
              <a:rPr lang="en-US" sz="2500" dirty="0" smtClean="0">
                <a:solidFill>
                  <a:srgbClr val="8E0000"/>
                </a:solidFill>
              </a:rPr>
              <a:t>SOH </a:t>
            </a:r>
            <a:r>
              <a:rPr lang="en-US" sz="2500" dirty="0">
                <a:solidFill>
                  <a:srgbClr val="8E0000"/>
                </a:solidFill>
              </a:rPr>
              <a:t>for ease of execution has been suggestively </a:t>
            </a:r>
            <a:r>
              <a:rPr lang="en-US" sz="2500" dirty="0" smtClean="0">
                <a:solidFill>
                  <a:srgbClr val="8E0000"/>
                </a:solidFill>
              </a:rPr>
              <a:t>phased into 2.</a:t>
            </a:r>
            <a:endParaRPr lang="en-US" sz="2500" dirty="0">
              <a:solidFill>
                <a:srgbClr val="8E0000"/>
              </a:solidFill>
            </a:endParaRPr>
          </a:p>
          <a:p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45821" y="1834255"/>
            <a:ext cx="3279322" cy="4331140"/>
          </a:xfrm>
          <a:prstGeom prst="roundRect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Phase 2</a:t>
            </a:r>
            <a:endParaRPr lang="en-US" b="1" u="sng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Completion of the IPD block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Mortuary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And all other structure</a:t>
            </a:r>
          </a:p>
        </p:txBody>
      </p:sp>
    </p:spTree>
    <p:extLst>
      <p:ext uri="{BB962C8B-B14F-4D97-AF65-F5344CB8AC3E}">
        <p14:creationId xmlns:p14="http://schemas.microsoft.com/office/powerpoint/2010/main" val="32235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Cost Analysis for preferred option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48601" y="201157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spc="150" dirty="0">
                <a:solidFill>
                  <a:schemeClr val="lt1"/>
                </a:solidFill>
              </a:rPr>
              <a:t>Phase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="" xmlns:a16="http://schemas.microsoft.com/office/drawing/2014/main" id="{C266CDD0-3E96-40BD-8324-62D1DD861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228973"/>
              </p:ext>
            </p:extLst>
          </p:nvPr>
        </p:nvGraphicFramePr>
        <p:xfrm>
          <a:off x="172810" y="2444636"/>
          <a:ext cx="11830052" cy="315606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961676">
                  <a:extLst>
                    <a:ext uri="{9D8B030D-6E8A-4147-A177-3AD203B41FA5}">
                      <a16:colId xmlns="" xmlns:a16="http://schemas.microsoft.com/office/drawing/2014/main" val="2981917977"/>
                    </a:ext>
                  </a:extLst>
                </a:gridCol>
                <a:gridCol w="2318657">
                  <a:extLst>
                    <a:ext uri="{9D8B030D-6E8A-4147-A177-3AD203B41FA5}">
                      <a16:colId xmlns="" xmlns:a16="http://schemas.microsoft.com/office/drawing/2014/main" val="945233394"/>
                    </a:ext>
                  </a:extLst>
                </a:gridCol>
                <a:gridCol w="2792186"/>
                <a:gridCol w="4757533">
                  <a:extLst>
                    <a:ext uri="{9D8B030D-6E8A-4147-A177-3AD203B41FA5}">
                      <a16:colId xmlns="" xmlns:a16="http://schemas.microsoft.com/office/drawing/2014/main" val="1765783061"/>
                    </a:ext>
                  </a:extLst>
                </a:gridCol>
              </a:tblGrid>
              <a:tr h="1472521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dirty="0" smtClean="0">
                          <a:solidFill>
                            <a:schemeClr val="lt1"/>
                          </a:solidFill>
                        </a:rPr>
                        <a:t>OPTIONS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baseline="0" dirty="0" smtClean="0">
                          <a:solidFill>
                            <a:schemeClr val="lt1"/>
                          </a:solidFill>
                        </a:rPr>
                        <a:t>SCENARIO TOTAL SUM (₦)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dirty="0" smtClean="0">
                          <a:solidFill>
                            <a:schemeClr val="lt1"/>
                          </a:solidFill>
                        </a:rPr>
                        <a:t>DIFFERENCE (₦)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all" spc="150" dirty="0" smtClean="0">
                          <a:solidFill>
                            <a:schemeClr val="lt1"/>
                          </a:solidFill>
                        </a:rPr>
                        <a:t>SCENARIO COVERAGE AREAS</a:t>
                      </a:r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8E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0512675"/>
                  </a:ext>
                </a:extLst>
              </a:tr>
              <a:tr h="1683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en-US" sz="1800" cap="none" spc="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9,689,525,014.91 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8,982,754,829.65</a:t>
                      </a:r>
                      <a:r>
                        <a:rPr lang="en-US" sz="3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 dirty="0" smtClean="0">
                          <a:solidFill>
                            <a:schemeClr val="tx1"/>
                          </a:solidFill>
                        </a:rPr>
                        <a:t>OPD, All area marked in green in the IPD as reflected in the drawing (DIAGNOSTIC,DIALYSIS,IVF,</a:t>
                      </a:r>
                      <a:r>
                        <a:rPr lang="en-US" sz="1800" cap="none" spc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cap="none" spc="0" dirty="0" smtClean="0">
                          <a:solidFill>
                            <a:schemeClr val="tx1"/>
                          </a:solidFill>
                        </a:rPr>
                        <a:t>ER,</a:t>
                      </a:r>
                      <a:r>
                        <a:rPr lang="en-US" sz="1800" cap="none" spc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cap="none" spc="0" dirty="0" smtClean="0">
                          <a:solidFill>
                            <a:schemeClr val="tx1"/>
                          </a:solidFill>
                        </a:rPr>
                        <a:t>MEDICAL GASES AND UPS)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84367" y="1079032"/>
            <a:ext cx="3072657" cy="916137"/>
          </a:xfrm>
          <a:prstGeom prst="round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860" y="1103525"/>
            <a:ext cx="271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FULL PROJECT  </a:t>
            </a:r>
          </a:p>
          <a:p>
            <a:r>
              <a:rPr lang="en-US" sz="1200" i="1" dirty="0" smtClean="0">
                <a:solidFill>
                  <a:schemeClr val="bg1"/>
                </a:solidFill>
              </a:rPr>
              <a:t>(WITH ADMINISTRATIVE BLOCK)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737" y="1177817"/>
            <a:ext cx="313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₦</a:t>
            </a:r>
            <a:r>
              <a:rPr lang="en-US" sz="2200" b="1" i="1" dirty="0" smtClean="0">
                <a:solidFill>
                  <a:schemeClr val="bg1"/>
                </a:solidFill>
              </a:rPr>
              <a:t>18,672,279,844.56 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ost breakdown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48601" y="324433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spc="150" dirty="0">
                <a:solidFill>
                  <a:schemeClr val="lt1"/>
                </a:solidFill>
              </a:rPr>
              <a:t>Phase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860" y="972901"/>
            <a:ext cx="271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FULL PROJECT  </a:t>
            </a:r>
          </a:p>
          <a:p>
            <a:r>
              <a:rPr lang="en-US" sz="1200" i="1" dirty="0" smtClean="0">
                <a:solidFill>
                  <a:schemeClr val="bg1"/>
                </a:solidFill>
              </a:rPr>
              <a:t>(WITH ADMINISTRATIVE BLOCK)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420" y="1402880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₦19,026,618,100.41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5154"/>
          <a:stretch/>
        </p:blipFill>
        <p:spPr>
          <a:xfrm>
            <a:off x="266006" y="972900"/>
            <a:ext cx="11727329" cy="54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" t="14286" r="1882" b="11141"/>
          <a:stretch/>
        </p:blipFill>
        <p:spPr>
          <a:xfrm>
            <a:off x="266007" y="661307"/>
            <a:ext cx="11564043" cy="57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t="19167" r="1431" b="5357"/>
          <a:stretch/>
        </p:blipFill>
        <p:spPr>
          <a:xfrm>
            <a:off x="266008" y="661307"/>
            <a:ext cx="1161302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60D8B2-56C3-9F04-70B5-93A67050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836" cy="555171"/>
          </a:xfrm>
          <a:solidFill>
            <a:srgbClr val="8E0000"/>
          </a:solidFill>
          <a:ln>
            <a:solidFill>
              <a:srgbClr val="8E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End of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66E1B2-22A4-3884-14E0-2CE7FD014DA5}"/>
              </a:ext>
            </a:extLst>
          </p:cNvPr>
          <p:cNvSpPr txBox="1"/>
          <p:nvPr/>
        </p:nvSpPr>
        <p:spPr>
          <a:xfrm>
            <a:off x="266007" y="6444734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TANIT MEDICAL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164" y="6490615"/>
            <a:ext cx="12192000" cy="369332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TANIT MEDICAL ENGINEERING								            January 2023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173" y="4352252"/>
            <a:ext cx="3028950" cy="213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5420" y="2725448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₦19,026,618,100.41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prius\AppData\Local\Microsoft\Windows\INetCache\IE\MZT44V5D\trainer-board-class-classroom[1]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604157"/>
            <a:ext cx="12050486" cy="5840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TextBox 7"/>
          <p:cNvSpPr txBox="1"/>
          <p:nvPr/>
        </p:nvSpPr>
        <p:spPr>
          <a:xfrm>
            <a:off x="4539343" y="1914971"/>
            <a:ext cx="62211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8E0000"/>
                </a:solidFill>
                <a:latin typeface="Brush Script MT" pitchFamily="66" charset="0"/>
              </a:rPr>
              <a:t>A big thank you from all of us </a:t>
            </a:r>
          </a:p>
          <a:p>
            <a:pPr algn="ctr"/>
            <a:r>
              <a:rPr lang="en-US" sz="4000" i="1" dirty="0" smtClean="0">
                <a:solidFill>
                  <a:srgbClr val="8E0000"/>
                </a:solidFill>
                <a:latin typeface="Brush Script MT" pitchFamily="66" charset="0"/>
              </a:rPr>
              <a:t>at </a:t>
            </a:r>
          </a:p>
          <a:p>
            <a:pPr algn="ctr"/>
            <a:r>
              <a:rPr lang="en-US" sz="4400" i="1" dirty="0" err="1" smtClean="0">
                <a:solidFill>
                  <a:srgbClr val="8E0000"/>
                </a:solidFill>
              </a:rPr>
              <a:t>Tanit</a:t>
            </a:r>
            <a:r>
              <a:rPr lang="en-US" sz="4400" i="1" dirty="0" smtClean="0">
                <a:solidFill>
                  <a:srgbClr val="8E0000"/>
                </a:solidFill>
              </a:rPr>
              <a:t> Medical Engineering</a:t>
            </a:r>
            <a:endParaRPr lang="en-US" sz="4400" i="1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208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STELLA OBASANJO HOSPITAL Edo state ministry of Health</vt:lpstr>
      <vt:lpstr>Summary</vt:lpstr>
      <vt:lpstr>Cost Analysis for preferred option </vt:lpstr>
      <vt:lpstr>Cost breakdown </vt:lpstr>
      <vt:lpstr>The design</vt:lpstr>
      <vt:lpstr>The design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 OBASANJO HOSPITAL – EDSG MOH</dc:title>
  <dc:creator>Iyad Zaaroura</dc:creator>
  <cp:lastModifiedBy>prius</cp:lastModifiedBy>
  <cp:revision>53</cp:revision>
  <dcterms:created xsi:type="dcterms:W3CDTF">2022-08-02T08:58:42Z</dcterms:created>
  <dcterms:modified xsi:type="dcterms:W3CDTF">2023-01-25T16:16:43Z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