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98" r:id="rId5"/>
    <p:sldId id="305" r:id="rId6"/>
    <p:sldId id="314" r:id="rId7"/>
    <p:sldId id="309" r:id="rId8"/>
    <p:sldId id="316" r:id="rId9"/>
    <p:sldId id="313" r:id="rId10"/>
    <p:sldId id="31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00"/>
    <a:srgbClr val="180BBD"/>
    <a:srgbClr val="00CC66"/>
    <a:srgbClr val="AC0000"/>
    <a:srgbClr val="0066FF"/>
    <a:srgbClr val="00B853"/>
    <a:srgbClr val="0A02AE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2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722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03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0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0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5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0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0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7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8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3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649194"/>
            <a:ext cx="3214307" cy="2474649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STELLA OBASANJO HOSPITAL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2000" i="1" dirty="0"/>
              <a:t>Edo state ministry of Health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2607" y="4739204"/>
            <a:ext cx="3635926" cy="51859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SOH RECALIBRATION COST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3903CFC-32AC-57CA-BD28-4D7C4527E10C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TANIT MEDICAL ENGINEERING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TANIT MEDICAL ENGINEERING								             January 2023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836" cy="555171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43049" y="1853299"/>
            <a:ext cx="3428999" cy="4331140"/>
          </a:xfrm>
          <a:prstGeom prst="roundRect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rgbClr val="C00000"/>
                </a:solidFill>
              </a:rPr>
              <a:t>Phase 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Complete construction and equipping of the OPD block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All portions of IPD highlighted in green, namely: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Diagnostics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Dialysis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IVF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Medical gases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UPS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36 </a:t>
            </a:r>
            <a:r>
              <a:rPr lang="en-US" sz="2000">
                <a:solidFill>
                  <a:srgbClr val="C00000"/>
                </a:solidFill>
              </a:rPr>
              <a:t>Surgical wards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TANIT MEDICAL ENGINEERING								             January 2023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C60D8B2-56C3-9F04-70B5-93A6705015CB}"/>
              </a:ext>
            </a:extLst>
          </p:cNvPr>
          <p:cNvSpPr txBox="1">
            <a:spLocks/>
          </p:cNvSpPr>
          <p:nvPr/>
        </p:nvSpPr>
        <p:spPr>
          <a:xfrm>
            <a:off x="8164" y="1175646"/>
            <a:ext cx="12183836" cy="987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8E0000"/>
                </a:solidFill>
              </a:rPr>
              <a:t>The entire project (OPD, IPD, Administrative block &amp; Mortuary) of the SOH for ease of execution has been suggestively phased into 2.</a:t>
            </a:r>
          </a:p>
          <a:p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045821" y="1834255"/>
            <a:ext cx="3279322" cy="4331140"/>
          </a:xfrm>
          <a:prstGeom prst="roundRect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rgbClr val="C00000"/>
                </a:solidFill>
              </a:rPr>
              <a:t>Phase 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Completion of the IPD block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Mortuary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And all other structure</a:t>
            </a:r>
          </a:p>
        </p:txBody>
      </p:sp>
    </p:spTree>
    <p:extLst>
      <p:ext uri="{BB962C8B-B14F-4D97-AF65-F5344CB8AC3E}">
        <p14:creationId xmlns:p14="http://schemas.microsoft.com/office/powerpoint/2010/main" val="322352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836" cy="555171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Cost Analysis for preferred option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TANIT MEDICAL ENGINEERING								            January 2023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41173" y="4352252"/>
            <a:ext cx="3028950" cy="2138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48601" y="2011570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cap="all" spc="150" dirty="0">
                <a:solidFill>
                  <a:schemeClr val="lt1"/>
                </a:solidFill>
              </a:rPr>
              <a:t>Phase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2539167"/>
              </p:ext>
            </p:extLst>
          </p:nvPr>
        </p:nvGraphicFramePr>
        <p:xfrm>
          <a:off x="172810" y="2444636"/>
          <a:ext cx="11830052" cy="315606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961676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318657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792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7533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1472521"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all" spc="150" dirty="0">
                          <a:solidFill>
                            <a:schemeClr val="lt1"/>
                          </a:solidFill>
                        </a:rPr>
                        <a:t>OPTIONS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8E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all" spc="150" baseline="0" dirty="0">
                          <a:solidFill>
                            <a:schemeClr val="lt1"/>
                          </a:solidFill>
                        </a:rPr>
                        <a:t>SCENARIO TOTAL SUM (₦)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8E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all" spc="150" dirty="0">
                          <a:solidFill>
                            <a:schemeClr val="lt1"/>
                          </a:solidFill>
                        </a:rPr>
                        <a:t>DIFFERENCE (₦)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8E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all" spc="150" dirty="0">
                          <a:solidFill>
                            <a:schemeClr val="lt1"/>
                          </a:solidFill>
                        </a:rPr>
                        <a:t>SCENARIO COVERAGE AREAS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8E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168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OPTION</a:t>
                      </a:r>
                      <a:r>
                        <a:rPr lang="en-US" sz="1800" cap="none" spc="0" baseline="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US" sz="18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9,667,525,014.91</a:t>
                      </a: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endParaRPr lang="en-US" sz="1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8,982,754,829.65</a:t>
                      </a:r>
                      <a:r>
                        <a:rPr lang="en-US" sz="3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OPD, All area marked in green in the IPD as reflected in the drawing (DIAGNOSTIC,DIALYSIS,IVF,</a:t>
                      </a:r>
                      <a:r>
                        <a:rPr lang="en-US" sz="1800" cap="none" spc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ER,</a:t>
                      </a:r>
                      <a:r>
                        <a:rPr lang="en-US" sz="1800" cap="none" spc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MEDICAL GASES,36 SURGICAL</a:t>
                      </a:r>
                      <a:r>
                        <a:rPr lang="en-US" sz="1800" cap="none" spc="0" baseline="0" dirty="0">
                          <a:solidFill>
                            <a:schemeClr val="tx1"/>
                          </a:solidFill>
                        </a:rPr>
                        <a:t> WARDS</a:t>
                      </a: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 AND UPS)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184367" y="1079032"/>
            <a:ext cx="3072657" cy="916137"/>
          </a:xfrm>
          <a:prstGeom prst="round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860" y="1103525"/>
            <a:ext cx="271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FULL PROJECT  </a:t>
            </a:r>
          </a:p>
          <a:p>
            <a:r>
              <a:rPr lang="en-US" sz="1200" i="1" dirty="0">
                <a:solidFill>
                  <a:schemeClr val="bg1"/>
                </a:solidFill>
              </a:rPr>
              <a:t>(WITH ADMINISTRATIVE BLOCK)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6737" y="1177817"/>
            <a:ext cx="313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₦</a:t>
            </a:r>
            <a:r>
              <a:rPr lang="en-US" sz="2200" b="1" i="1" dirty="0">
                <a:solidFill>
                  <a:schemeClr val="bg1"/>
                </a:solidFill>
              </a:rPr>
              <a:t>18,650,279,844.56 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4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836" cy="555171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TANIT MEDICAL ENGINEERING								            January 2023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41173" y="4352252"/>
            <a:ext cx="3028950" cy="2138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" t="14286" r="1882" b="11141"/>
          <a:stretch/>
        </p:blipFill>
        <p:spPr>
          <a:xfrm>
            <a:off x="266007" y="661307"/>
            <a:ext cx="11564043" cy="578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0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836" cy="555171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TANIT MEDICAL ENGINEERING								            January 2023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41173" y="4352252"/>
            <a:ext cx="3028950" cy="2138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" t="19167" r="1431" b="5357"/>
          <a:stretch/>
        </p:blipFill>
        <p:spPr>
          <a:xfrm>
            <a:off x="266008" y="661307"/>
            <a:ext cx="1161302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5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836" cy="555171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Cost breakdown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TANIT MEDICAL ENGINEERING								            January 2023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41173" y="4352252"/>
            <a:ext cx="3028950" cy="2138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48601" y="3244334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cap="all" spc="150" dirty="0">
                <a:solidFill>
                  <a:schemeClr val="lt1"/>
                </a:solidFill>
              </a:rPr>
              <a:t>Phase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860" y="972901"/>
            <a:ext cx="271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FULL PROJECT  </a:t>
            </a:r>
          </a:p>
          <a:p>
            <a:r>
              <a:rPr lang="en-US" sz="1200" i="1" dirty="0">
                <a:solidFill>
                  <a:schemeClr val="bg1"/>
                </a:solidFill>
              </a:rPr>
              <a:t>(WITH ADMINISTRATIVE BLOCK)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5420" y="1402880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₦19,026,618,100.41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" y="742950"/>
            <a:ext cx="11568793" cy="570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836" cy="555171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End of 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TANIT MEDICAL ENGINEERING								            January 2023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41173" y="4352252"/>
            <a:ext cx="3028950" cy="2138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5420" y="2725448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₦19,026,618,100.41</a:t>
            </a:r>
          </a:p>
        </p:txBody>
      </p:sp>
      <p:pic>
        <p:nvPicPr>
          <p:cNvPr id="1029" name="Picture 5" descr="C:\Users\prius\AppData\Local\Microsoft\Windows\INetCache\IE\MZT44V5D\trainer-board-class-classroom[1]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" y="604157"/>
            <a:ext cx="12050486" cy="58405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8" name="TextBox 7"/>
          <p:cNvSpPr txBox="1"/>
          <p:nvPr/>
        </p:nvSpPr>
        <p:spPr>
          <a:xfrm>
            <a:off x="4539343" y="1914971"/>
            <a:ext cx="622118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rgbClr val="8E0000"/>
                </a:solidFill>
                <a:latin typeface="Brush Script MT" pitchFamily="66" charset="0"/>
              </a:rPr>
              <a:t>A big thank you from all of us </a:t>
            </a:r>
          </a:p>
          <a:p>
            <a:pPr algn="ctr"/>
            <a:r>
              <a:rPr lang="en-US" sz="4000" i="1" dirty="0">
                <a:solidFill>
                  <a:srgbClr val="8E0000"/>
                </a:solidFill>
                <a:latin typeface="Brush Script MT" pitchFamily="66" charset="0"/>
              </a:rPr>
              <a:t>at </a:t>
            </a:r>
          </a:p>
          <a:p>
            <a:pPr algn="ctr"/>
            <a:r>
              <a:rPr lang="en-US" sz="4400" i="1" dirty="0" err="1">
                <a:solidFill>
                  <a:srgbClr val="8E0000"/>
                </a:solidFill>
              </a:rPr>
              <a:t>Tanit</a:t>
            </a:r>
            <a:r>
              <a:rPr lang="en-US" sz="4400" i="1" dirty="0">
                <a:solidFill>
                  <a:srgbClr val="8E0000"/>
                </a:solidFill>
              </a:rPr>
              <a:t> Medical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128278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219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Brush Script MT</vt:lpstr>
      <vt:lpstr>Calibri</vt:lpstr>
      <vt:lpstr>Franklin Gothic Book</vt:lpstr>
      <vt:lpstr>Office Theme</vt:lpstr>
      <vt:lpstr>STELLA OBASANJO HOSPITAL Edo state ministry of Health</vt:lpstr>
      <vt:lpstr>Summary</vt:lpstr>
      <vt:lpstr>Cost Analysis for preferred option </vt:lpstr>
      <vt:lpstr>The design</vt:lpstr>
      <vt:lpstr>The design</vt:lpstr>
      <vt:lpstr>Cost breakdown 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STELLA OBASANJO HOSPITAL – EDSG MOH</dc:title>
  <dc:creator>Iyad Zaaroura</dc:creator>
  <cp:lastModifiedBy>USER</cp:lastModifiedBy>
  <cp:revision>60</cp:revision>
  <dcterms:created xsi:type="dcterms:W3CDTF">2022-08-02T08:58:42Z</dcterms:created>
  <dcterms:modified xsi:type="dcterms:W3CDTF">2023-01-25T17:53:50Z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