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0"/>
  </p:notesMasterIdLst>
  <p:sldIdLst>
    <p:sldId id="298" r:id="rId5"/>
    <p:sldId id="323" r:id="rId6"/>
    <p:sldId id="333" r:id="rId7"/>
    <p:sldId id="330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180BBD"/>
    <a:srgbClr val="00CC66"/>
    <a:srgbClr val="AC0000"/>
    <a:srgbClr val="0066FF"/>
    <a:srgbClr val="00B853"/>
    <a:srgbClr val="0A02AE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us\Documents\SOH\SOH%20REPORT\PDP_actual_la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us\Documents\SOH\SOH%20REPORT\PDP_actual_la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9"/>
            <c:invertIfNegative val="0"/>
            <c:bubble3D val="0"/>
            <c:spPr>
              <a:solidFill>
                <a:srgbClr val="CCCC0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E1DD27"/>
              </a:solidFill>
            </c:spPr>
          </c:dPt>
          <c:dPt>
            <c:idx val="11"/>
            <c:invertIfNegative val="0"/>
            <c:bubble3D val="0"/>
            <c:spPr>
              <a:solidFill>
                <a:srgbClr val="E1DD27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Sheet3!$O$25:$Z$25</c:f>
              <c:strCache>
                <c:ptCount val="12"/>
                <c:pt idx="0">
                  <c:v>2022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6">
                  <c:v>Apr</c:v>
                </c:pt>
                <c:pt idx="7">
                  <c:v>May</c:v>
                </c:pt>
                <c:pt idx="8">
                  <c:v>June</c:v>
                </c:pt>
                <c:pt idx="10">
                  <c:v>July</c:v>
                </c:pt>
                <c:pt idx="11">
                  <c:v>Aug</c:v>
                </c:pt>
              </c:strCache>
            </c:strRef>
          </c:cat>
          <c:val>
            <c:numRef>
              <c:f>Sheet3!$O$29:$Z$29</c:f>
              <c:numCache>
                <c:formatCode>General</c:formatCode>
                <c:ptCount val="12"/>
                <c:pt idx="0" formatCode="0%">
                  <c:v>0.35</c:v>
                </c:pt>
                <c:pt idx="2" formatCode="0%">
                  <c:v>0.43</c:v>
                </c:pt>
                <c:pt idx="3" formatCode="0%">
                  <c:v>0.48</c:v>
                </c:pt>
                <c:pt idx="4" formatCode="0%">
                  <c:v>0.53</c:v>
                </c:pt>
                <c:pt idx="6" formatCode="0%">
                  <c:v>0.69</c:v>
                </c:pt>
                <c:pt idx="7" formatCode="0%">
                  <c:v>0.88</c:v>
                </c:pt>
                <c:pt idx="8" formatCode="0%">
                  <c:v>0.94</c:v>
                </c:pt>
                <c:pt idx="10" formatCode="0.0%">
                  <c:v>0.97</c:v>
                </c:pt>
                <c:pt idx="11" formatCode="0%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4"/>
        <c:axId val="229313152"/>
        <c:axId val="229343616"/>
      </c:barChart>
      <c:catAx>
        <c:axId val="229313152"/>
        <c:scaling>
          <c:orientation val="minMax"/>
        </c:scaling>
        <c:delete val="0"/>
        <c:axPos val="b"/>
        <c:majorTickMark val="out"/>
        <c:minorTickMark val="none"/>
        <c:tickLblPos val="low"/>
        <c:spPr>
          <a:noFill/>
        </c:spPr>
        <c:crossAx val="229343616"/>
        <c:crosses val="autoZero"/>
        <c:auto val="1"/>
        <c:lblAlgn val="ctr"/>
        <c:lblOffset val="100"/>
        <c:noMultiLvlLbl val="0"/>
      </c:catAx>
      <c:valAx>
        <c:axId val="229343616"/>
        <c:scaling>
          <c:orientation val="minMax"/>
        </c:scaling>
        <c:delete val="0"/>
        <c:axPos val="l"/>
        <c:majorGridlines/>
        <c:numFmt formatCode="0%" sourceLinked="1"/>
        <c:majorTickMark val="in"/>
        <c:minorTickMark val="none"/>
        <c:tickLblPos val="nextTo"/>
        <c:crossAx val="229313152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9"/>
            <c:invertIfNegative val="0"/>
            <c:bubble3D val="0"/>
            <c:spPr>
              <a:solidFill>
                <a:srgbClr val="CCCC0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E1DD27"/>
              </a:solidFill>
            </c:spPr>
          </c:dPt>
          <c:dPt>
            <c:idx val="11"/>
            <c:invertIfNegative val="0"/>
            <c:bubble3D val="0"/>
            <c:spPr>
              <a:solidFill>
                <a:srgbClr val="E1DD27"/>
              </a:solidFill>
            </c:spPr>
          </c:dPt>
          <c:dPt>
            <c:idx val="12"/>
            <c:invertIfNegative val="0"/>
            <c:bubble3D val="0"/>
            <c:spPr>
              <a:solidFill>
                <a:srgbClr val="E2DD00"/>
              </a:solidFill>
            </c:spPr>
          </c:dPt>
          <c:dPt>
            <c:idx val="14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5"/>
            <c:invertIfNegative val="0"/>
            <c:bubble3D val="0"/>
            <c:spPr>
              <a:solidFill>
                <a:srgbClr val="92D05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Sheet3!$O$25:$AD$25</c:f>
              <c:strCache>
                <c:ptCount val="16"/>
                <c:pt idx="0">
                  <c:v>2022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6">
                  <c:v>Apr</c:v>
                </c:pt>
                <c:pt idx="7">
                  <c:v>May</c:v>
                </c:pt>
                <c:pt idx="8">
                  <c:v>June</c:v>
                </c:pt>
                <c:pt idx="10">
                  <c:v>July</c:v>
                </c:pt>
                <c:pt idx="11">
                  <c:v>Aug</c:v>
                </c:pt>
                <c:pt idx="12">
                  <c:v>Sept</c:v>
                </c:pt>
                <c:pt idx="14">
                  <c:v>Oct</c:v>
                </c:pt>
                <c:pt idx="15">
                  <c:v>Nov</c:v>
                </c:pt>
              </c:strCache>
            </c:strRef>
          </c:cat>
          <c:val>
            <c:numRef>
              <c:f>Sheet3!$O$31:$AD$31</c:f>
              <c:numCache>
                <c:formatCode>General</c:formatCode>
                <c:ptCount val="16"/>
                <c:pt idx="0" formatCode="0%">
                  <c:v>0</c:v>
                </c:pt>
                <c:pt idx="2" formatCode="0%">
                  <c:v>0</c:v>
                </c:pt>
                <c:pt idx="3" formatCode="0%">
                  <c:v>0.01</c:v>
                </c:pt>
                <c:pt idx="4" formatCode="0%">
                  <c:v>0.17</c:v>
                </c:pt>
                <c:pt idx="6" formatCode="0%">
                  <c:v>0.31</c:v>
                </c:pt>
                <c:pt idx="7" formatCode="0%">
                  <c:v>0.46</c:v>
                </c:pt>
                <c:pt idx="8" formatCode="0%">
                  <c:v>0.57999999999999996</c:v>
                </c:pt>
                <c:pt idx="10" formatCode="0%">
                  <c:v>0.75</c:v>
                </c:pt>
                <c:pt idx="11" formatCode="0%">
                  <c:v>0.92</c:v>
                </c:pt>
                <c:pt idx="12" formatCode="0%">
                  <c:v>0.97</c:v>
                </c:pt>
                <c:pt idx="14" formatCode="0.0%">
                  <c:v>0.98499999999999999</c:v>
                </c:pt>
                <c:pt idx="15" formatCode="0%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4"/>
        <c:axId val="16577664"/>
        <c:axId val="16777600"/>
      </c:barChart>
      <c:catAx>
        <c:axId val="16577664"/>
        <c:scaling>
          <c:orientation val="minMax"/>
        </c:scaling>
        <c:delete val="0"/>
        <c:axPos val="b"/>
        <c:majorTickMark val="out"/>
        <c:minorTickMark val="none"/>
        <c:tickLblPos val="low"/>
        <c:spPr>
          <a:noFill/>
        </c:spPr>
        <c:crossAx val="16777600"/>
        <c:crosses val="autoZero"/>
        <c:auto val="1"/>
        <c:lblAlgn val="ctr"/>
        <c:lblOffset val="100"/>
        <c:noMultiLvlLbl val="0"/>
      </c:catAx>
      <c:valAx>
        <c:axId val="16777600"/>
        <c:scaling>
          <c:orientation val="minMax"/>
        </c:scaling>
        <c:delete val="0"/>
        <c:axPos val="l"/>
        <c:majorGridlines/>
        <c:numFmt formatCode="0%" sourceLinked="1"/>
        <c:majorTickMark val="in"/>
        <c:minorTickMark val="none"/>
        <c:tickLblPos val="nextTo"/>
        <c:crossAx val="16577664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DEB32-B71E-4FC0-B256-DFDFEF8AA38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B0A6-0A5A-43DC-A8F0-D6A91679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722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3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0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0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8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3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903CFC-32AC-57CA-BD28-4D7C4527E10C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TANIT MEDICAL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4" y="0"/>
            <a:ext cx="12191999" cy="64906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TANIT MEDICAL ENGINEERING								           </a:t>
            </a:r>
            <a:r>
              <a:rPr lang="en-US" i="1" dirty="0" smtClean="0"/>
              <a:t>February </a:t>
            </a:r>
            <a:r>
              <a:rPr lang="en-US" i="1" dirty="0"/>
              <a:t>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5373426-E26E-431D-959C-5DB96C0B6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 txBox="1">
            <a:spLocks/>
          </p:cNvSpPr>
          <p:nvPr/>
        </p:nvSpPr>
        <p:spPr>
          <a:xfrm>
            <a:off x="8123416" y="1632866"/>
            <a:ext cx="3214307" cy="2474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STELLA OBASANJO HOSPITAL</a:t>
            </a:r>
            <a:br>
              <a:rPr lang="en-US" dirty="0" smtClean="0"/>
            </a:br>
            <a:r>
              <a:rPr lang="en-US" sz="2000" i="1" dirty="0" smtClean="0"/>
              <a:t>Edo state ministry of Health</a:t>
            </a:r>
            <a:endParaRPr lang="en-US" sz="2000" i="1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7912607" y="4722876"/>
            <a:ext cx="3635926" cy="518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PROGRESS REPORT: WEEK 6</a:t>
            </a:r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6D07482-83A3-4451-943C-B46961082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 txBox="1">
            <a:spLocks/>
          </p:cNvSpPr>
          <p:nvPr/>
        </p:nvSpPr>
        <p:spPr>
          <a:xfrm>
            <a:off x="1674260" y="2130879"/>
            <a:ext cx="5926689" cy="183549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8E0000"/>
                </a:solidFill>
              </a:rPr>
              <a:t>CIVIL </a:t>
            </a:r>
            <a:r>
              <a:rPr lang="en-US" sz="2000" i="1" dirty="0">
                <a:solidFill>
                  <a:srgbClr val="8E0000"/>
                </a:solidFill>
              </a:rPr>
              <a:t>WORKS IN 0PD </a:t>
            </a:r>
            <a:r>
              <a:rPr lang="en-US" sz="2000" i="1" dirty="0" smtClean="0">
                <a:solidFill>
                  <a:srgbClr val="8E0000"/>
                </a:solidFill>
              </a:rPr>
              <a:t>BLOCK</a:t>
            </a:r>
            <a:endParaRPr lang="en-US" sz="2000" dirty="0" smtClean="0">
              <a:solidFill>
                <a:srgbClr val="8E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8E0000"/>
                </a:solidFill>
              </a:rPr>
              <a:t>CIVIL WORKS IN IPD BLOCK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8E0000"/>
                </a:solidFill>
              </a:rPr>
              <a:t>MEDICAL EQUIPMENT AND FURNITURE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i="1" dirty="0" smtClean="0">
              <a:solidFill>
                <a:srgbClr val="8E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8E0000"/>
                </a:solidFill>
              </a:rPr>
              <a:t>NEXT STAGE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8E0000"/>
                </a:solidFill>
              </a:rPr>
              <a:t>EQUIPMENT </a:t>
            </a:r>
            <a:r>
              <a:rPr lang="en-US" sz="2000" dirty="0">
                <a:solidFill>
                  <a:srgbClr val="8E0000"/>
                </a:solidFill>
              </a:rPr>
              <a:t>PROCESS </a:t>
            </a:r>
            <a:r>
              <a:rPr lang="en-US" sz="2000" dirty="0" smtClean="0">
                <a:solidFill>
                  <a:srgbClr val="8E0000"/>
                </a:solidFill>
              </a:rPr>
              <a:t>FLOW</a:t>
            </a:r>
          </a:p>
          <a:p>
            <a:pPr algn="l"/>
            <a:endParaRPr lang="en-US" sz="2000" dirty="0">
              <a:solidFill>
                <a:srgbClr val="8E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000" i="1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Civil works in OPD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February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8601" y="201157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spc="150" dirty="0">
                <a:solidFill>
                  <a:schemeClr val="lt1"/>
                </a:solidFill>
              </a:rPr>
              <a:t>Phase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583095"/>
              </p:ext>
            </p:extLst>
          </p:nvPr>
        </p:nvGraphicFramePr>
        <p:xfrm>
          <a:off x="5053694" y="808264"/>
          <a:ext cx="6520541" cy="5181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80191" y="938883"/>
            <a:ext cx="4502052" cy="979717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% </a:t>
            </a:r>
            <a:r>
              <a:rPr lang="en-US" dirty="0"/>
              <a:t>PERCENTAGE COMPLETION	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sz="1600" i="1" dirty="0" smtClean="0"/>
              <a:t>09</a:t>
            </a:r>
            <a:r>
              <a:rPr lang="en-US" sz="1600" i="1" dirty="0"/>
              <a:t>, February 2023</a:t>
            </a:r>
          </a:p>
          <a:p>
            <a:r>
              <a:rPr lang="en-US" dirty="0" smtClean="0"/>
              <a:t>			</a:t>
            </a:r>
            <a:r>
              <a:rPr lang="en-US" sz="2800" dirty="0" smtClean="0"/>
              <a:t>44.5%</a:t>
            </a:r>
            <a:endParaRPr lang="en-US" sz="28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80191" y="2549620"/>
            <a:ext cx="4502052" cy="1589665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ONGOING ACTIVITIES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Plastering of internal and external walls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MEPF first fix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Casting of parapet wall</a:t>
            </a:r>
          </a:p>
        </p:txBody>
      </p:sp>
    </p:spTree>
    <p:extLst>
      <p:ext uri="{BB962C8B-B14F-4D97-AF65-F5344CB8AC3E}">
        <p14:creationId xmlns:p14="http://schemas.microsoft.com/office/powerpoint/2010/main" val="37683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Civil works in </a:t>
            </a:r>
            <a:r>
              <a:rPr lang="en-US" dirty="0" smtClean="0">
                <a:solidFill>
                  <a:schemeClr val="bg1"/>
                </a:solidFill>
              </a:rPr>
              <a:t>IPD </a:t>
            </a:r>
            <a:r>
              <a:rPr lang="en-US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February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2937" y="1077685"/>
            <a:ext cx="4489306" cy="979717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% </a:t>
            </a:r>
            <a:r>
              <a:rPr lang="en-US" dirty="0"/>
              <a:t>PERCENTAGE COMPLETION	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sz="1600" i="1" dirty="0" smtClean="0"/>
              <a:t>09</a:t>
            </a:r>
            <a:r>
              <a:rPr lang="en-US" sz="1600" i="1" dirty="0"/>
              <a:t>, February 2023</a:t>
            </a:r>
          </a:p>
          <a:p>
            <a:r>
              <a:rPr lang="en-US" dirty="0" smtClean="0"/>
              <a:t>			</a:t>
            </a:r>
            <a:r>
              <a:rPr lang="en-US" sz="2800" dirty="0" smtClean="0"/>
              <a:t>0%</a:t>
            </a:r>
            <a:endParaRPr lang="en-US" sz="2800" dirty="0" smtClean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878632"/>
              </p:ext>
            </p:extLst>
          </p:nvPr>
        </p:nvGraphicFramePr>
        <p:xfrm>
          <a:off x="5119007" y="963386"/>
          <a:ext cx="6531429" cy="5282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380191" y="2549620"/>
            <a:ext cx="4502052" cy="1589665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ONGOING ACTIVITIES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7535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Disbursement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TANIT MEDICAL ENGINEERING</a:t>
            </a:r>
            <a:r>
              <a:rPr lang="en-US" i="1" dirty="0">
                <a:solidFill>
                  <a:schemeClr val="bg1"/>
                </a:solidFill>
              </a:rPr>
              <a:t>								</a:t>
            </a:r>
            <a:r>
              <a:rPr lang="en-US" i="1" dirty="0" smtClean="0">
                <a:solidFill>
                  <a:schemeClr val="bg1"/>
                </a:solidFill>
              </a:rPr>
              <a:t>		</a:t>
            </a:r>
            <a:r>
              <a:rPr lang="en-US" sz="1100" i="1" dirty="0" smtClean="0">
                <a:solidFill>
                  <a:schemeClr val="bg1"/>
                </a:solidFill>
              </a:rPr>
              <a:t>                                February 2023</a:t>
            </a:r>
            <a:endParaRPr lang="en-US" sz="1100" i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98014"/>
              </p:ext>
            </p:extLst>
          </p:nvPr>
        </p:nvGraphicFramePr>
        <p:xfrm>
          <a:off x="674914" y="1317608"/>
          <a:ext cx="10972800" cy="3438022"/>
        </p:xfrm>
        <a:graphic>
          <a:graphicData uri="http://schemas.openxmlformats.org/drawingml/2006/table">
            <a:tbl>
              <a:tblPr/>
              <a:tblGrid>
                <a:gridCol w="4645143"/>
                <a:gridCol w="6327657"/>
              </a:tblGrid>
              <a:tr h="437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ACTIVITY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STATUS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0000"/>
                    </a:solidFill>
                  </a:tcPr>
                </a:tc>
              </a:tr>
              <a:tr h="100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OPD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CIVIL WORKS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Honoring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interim valuation certificate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08" marR="8108" marT="8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000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IPD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CIVIL WORKS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Contractor awaiting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mobilization 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0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MEDICAL &amp; NON-MEDICAL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EQUIPMENTS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Invoices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received from vendors.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Vendors awaiting mobilization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8" marR="8108" marT="8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83836" cy="489857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Procurement, Storage, &amp; Logistic plans for SOH medical equipment &amp; furniture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TANIT MEDICAL ENGINEERING</a:t>
            </a:r>
            <a:r>
              <a:rPr lang="en-US" i="1" dirty="0">
                <a:solidFill>
                  <a:schemeClr val="bg1"/>
                </a:solidFill>
              </a:rPr>
              <a:t>								</a:t>
            </a:r>
            <a:r>
              <a:rPr lang="en-US" sz="1400" i="1" dirty="0">
                <a:solidFill>
                  <a:schemeClr val="bg1"/>
                </a:solidFill>
              </a:rPr>
              <a:t>             </a:t>
            </a:r>
            <a:r>
              <a:rPr lang="en-US" sz="1400" i="1" dirty="0" smtClean="0">
                <a:solidFill>
                  <a:schemeClr val="bg1"/>
                </a:solidFill>
              </a:rPr>
              <a:t>			</a:t>
            </a:r>
            <a:r>
              <a:rPr lang="en-US" sz="1100" i="1" dirty="0" smtClean="0">
                <a:solidFill>
                  <a:schemeClr val="bg1"/>
                </a:solidFill>
              </a:rPr>
              <a:t>February  2023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315787" y="551532"/>
            <a:ext cx="3129952" cy="1544383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8E00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655261" y="4219968"/>
            <a:ext cx="45719" cy="69891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31446" y="2332818"/>
            <a:ext cx="3114293" cy="990349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8E0000"/>
              </a:solidFill>
            </a:endParaRPr>
          </a:p>
          <a:p>
            <a:pPr algn="ctr"/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268104" y="3837933"/>
            <a:ext cx="3177635" cy="2553017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8E0000"/>
              </a:solidFill>
            </a:endParaRPr>
          </a:p>
          <a:p>
            <a:pPr lvl="1"/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971843" y="3933210"/>
            <a:ext cx="1265954" cy="225171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E0000"/>
                </a:solidFill>
              </a:rPr>
              <a:t>Reception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054940" y="5008684"/>
            <a:ext cx="1265954" cy="225171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E0000"/>
                </a:solidFill>
              </a:rPr>
              <a:t>Storage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99972" y="3927717"/>
            <a:ext cx="1265954" cy="2768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8E0000"/>
                </a:solidFill>
              </a:rPr>
              <a:t>DELIVERY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1695" y="4211804"/>
            <a:ext cx="1681918" cy="769441"/>
          </a:xfrm>
          <a:prstGeom prst="rect">
            <a:avLst/>
          </a:prstGeom>
          <a:noFill/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8E0000"/>
                </a:solidFill>
              </a:rPr>
              <a:t>Supply schedule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8E0000"/>
                </a:solidFill>
              </a:rPr>
              <a:t>BOQ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8E0000"/>
                </a:solidFill>
              </a:rPr>
              <a:t>Equipment tag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8E0000"/>
                </a:solidFill>
              </a:rPr>
              <a:t>Room tag</a:t>
            </a:r>
            <a:endParaRPr lang="en-US" sz="1100" dirty="0">
              <a:solidFill>
                <a:srgbClr val="8E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078672" y="814283"/>
            <a:ext cx="2768496" cy="1435222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8E0000"/>
              </a:solidFill>
            </a:endParaRPr>
          </a:p>
          <a:p>
            <a:pPr lvl="1"/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352064" y="1123401"/>
            <a:ext cx="1323995" cy="276852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E0000"/>
                </a:solidFill>
              </a:rPr>
              <a:t>ISSUANCE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099670" y="886756"/>
            <a:ext cx="948107" cy="2768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8E0000"/>
                </a:solidFill>
              </a:rPr>
              <a:t>EXIT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95913" y="1474076"/>
            <a:ext cx="1272364" cy="600164"/>
          </a:xfrm>
          <a:prstGeom prst="rect">
            <a:avLst/>
          </a:prstGeom>
          <a:noFill/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8E0000"/>
                </a:solidFill>
              </a:rPr>
              <a:t>Personnel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8E0000"/>
                </a:solidFill>
              </a:rPr>
              <a:t>Methodology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8E0000"/>
                </a:solidFill>
              </a:rPr>
              <a:t>Timing</a:t>
            </a:r>
            <a:endParaRPr lang="en-US" sz="1100" dirty="0">
              <a:solidFill>
                <a:srgbClr val="8E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09862" y="5272841"/>
            <a:ext cx="1673752" cy="1107996"/>
          </a:xfrm>
          <a:prstGeom prst="rect">
            <a:avLst/>
          </a:prstGeom>
          <a:noFill/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solidFill>
                  <a:srgbClr val="8E0000"/>
                </a:solidFill>
              </a:rPr>
              <a:t>Security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solidFill>
                  <a:srgbClr val="8E0000"/>
                </a:solidFill>
              </a:rPr>
              <a:t>Space improvement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solidFill>
                  <a:srgbClr val="8E0000"/>
                </a:solidFill>
              </a:rPr>
              <a:t>Burglary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solidFill>
                  <a:srgbClr val="8E0000"/>
                </a:solidFill>
              </a:rPr>
              <a:t>Locks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solidFill>
                  <a:srgbClr val="8E0000"/>
                </a:solidFill>
              </a:rPr>
              <a:t>A/C installation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solidFill>
                  <a:srgbClr val="8E0000"/>
                </a:solidFill>
              </a:rPr>
              <a:t>Fire </a:t>
            </a:r>
            <a:r>
              <a:rPr lang="en-US" sz="1100" dirty="0" smtClean="0">
                <a:solidFill>
                  <a:srgbClr val="8E0000"/>
                </a:solidFill>
              </a:rPr>
              <a:t>extinguisher</a:t>
            </a:r>
            <a:endParaRPr lang="en-US" sz="1100" dirty="0">
              <a:solidFill>
                <a:srgbClr val="8E0000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843465" y="1046871"/>
            <a:ext cx="2442446" cy="276852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Submission of invoices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858843" y="1606580"/>
            <a:ext cx="2442446" cy="276852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E0000"/>
                </a:solidFill>
              </a:rPr>
              <a:t>Payment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394789" y="595704"/>
            <a:ext cx="1265954" cy="2768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8E0000"/>
                </a:solidFill>
              </a:rPr>
              <a:t>PRE-ENTRY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394790" y="2394785"/>
            <a:ext cx="1265954" cy="2768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8E0000"/>
                </a:solidFill>
              </a:rPr>
              <a:t>ENTRY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600612" y="2533211"/>
            <a:ext cx="1004208" cy="276852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E0000"/>
                </a:solidFill>
              </a:rPr>
              <a:t>Order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086451" y="2695327"/>
            <a:ext cx="2760716" cy="421283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8E0000"/>
              </a:solidFill>
            </a:endParaRPr>
          </a:p>
          <a:p>
            <a:pPr algn="ctr"/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149793" y="2757293"/>
            <a:ext cx="2607566" cy="2768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8E0000"/>
                </a:solidFill>
              </a:rPr>
              <a:t>INSTALLATION &amp; TESTING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086451" y="3520468"/>
            <a:ext cx="2760716" cy="1544383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8E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580535" y="4015807"/>
            <a:ext cx="2154315" cy="276852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E0000"/>
                </a:solidFill>
              </a:rPr>
              <a:t>Training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595913" y="4575516"/>
            <a:ext cx="2154315" cy="276852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E0000"/>
                </a:solidFill>
              </a:rPr>
              <a:t>Hand over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078671" y="3564640"/>
            <a:ext cx="1967358" cy="2768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8E0000"/>
                </a:solidFill>
              </a:rPr>
              <a:t>CLOSE-OUT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87" name="Down Arrow 86"/>
          <p:cNvSpPr/>
          <p:nvPr/>
        </p:nvSpPr>
        <p:spPr>
          <a:xfrm>
            <a:off x="4034347" y="1374904"/>
            <a:ext cx="45719" cy="16445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8611973" y="4351400"/>
            <a:ext cx="45719" cy="16445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37" idx="3"/>
            <a:endCxn id="62" idx="1"/>
          </p:cNvCxnSpPr>
          <p:nvPr/>
        </p:nvCxnSpPr>
        <p:spPr>
          <a:xfrm flipV="1">
            <a:off x="5445739" y="1531894"/>
            <a:ext cx="1632933" cy="35825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1" idx="2"/>
            <a:endCxn id="43" idx="0"/>
          </p:cNvCxnSpPr>
          <p:nvPr/>
        </p:nvCxnSpPr>
        <p:spPr>
          <a:xfrm>
            <a:off x="3880763" y="2095915"/>
            <a:ext cx="7830" cy="236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522503" y="2256799"/>
            <a:ext cx="0" cy="414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502439" y="3116417"/>
            <a:ext cx="0" cy="414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943682" y="3327736"/>
            <a:ext cx="7830" cy="23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451620" y="815408"/>
            <a:ext cx="1212792" cy="1125172"/>
          </a:xfrm>
          <a:prstGeom prst="diamond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3641" y="1008504"/>
            <a:ext cx="10070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TANIT</a:t>
            </a:r>
          </a:p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MOH</a:t>
            </a:r>
          </a:p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CONTRACTOR</a:t>
            </a:r>
          </a:p>
        </p:txBody>
      </p:sp>
      <p:sp>
        <p:nvSpPr>
          <p:cNvPr id="106" name="Diamond 105"/>
          <p:cNvSpPr/>
          <p:nvPr/>
        </p:nvSpPr>
        <p:spPr>
          <a:xfrm>
            <a:off x="449435" y="2126057"/>
            <a:ext cx="1212792" cy="1125172"/>
          </a:xfrm>
          <a:prstGeom prst="diamond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57784" y="2449777"/>
            <a:ext cx="1007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TANIT</a:t>
            </a:r>
          </a:p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CONTRACTOR</a:t>
            </a:r>
          </a:p>
        </p:txBody>
      </p:sp>
      <p:sp>
        <p:nvSpPr>
          <p:cNvPr id="112" name="Diamond 111"/>
          <p:cNvSpPr/>
          <p:nvPr/>
        </p:nvSpPr>
        <p:spPr>
          <a:xfrm>
            <a:off x="386340" y="4179821"/>
            <a:ext cx="1212792" cy="1125172"/>
          </a:xfrm>
          <a:prstGeom prst="diamond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478361" y="4372917"/>
            <a:ext cx="10070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TANIT</a:t>
            </a:r>
          </a:p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MOH</a:t>
            </a:r>
          </a:p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CONTRACTOR</a:t>
            </a:r>
          </a:p>
        </p:txBody>
      </p:sp>
      <p:sp>
        <p:nvSpPr>
          <p:cNvPr id="114" name="Diamond 113"/>
          <p:cNvSpPr/>
          <p:nvPr/>
        </p:nvSpPr>
        <p:spPr>
          <a:xfrm>
            <a:off x="10543520" y="1038501"/>
            <a:ext cx="1212792" cy="1125172"/>
          </a:xfrm>
          <a:prstGeom prst="diamond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0635541" y="1231597"/>
            <a:ext cx="10070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TANIT</a:t>
            </a:r>
          </a:p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MOH</a:t>
            </a:r>
          </a:p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CONTRACTOR</a:t>
            </a:r>
          </a:p>
        </p:txBody>
      </p:sp>
      <p:sp>
        <p:nvSpPr>
          <p:cNvPr id="116" name="Diamond 115"/>
          <p:cNvSpPr/>
          <p:nvPr/>
        </p:nvSpPr>
        <p:spPr>
          <a:xfrm>
            <a:off x="10553901" y="2366151"/>
            <a:ext cx="1212792" cy="1125172"/>
          </a:xfrm>
          <a:prstGeom prst="diamond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0662250" y="2698035"/>
            <a:ext cx="1007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TANIT</a:t>
            </a:r>
          </a:p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CONTRACTOR</a:t>
            </a:r>
          </a:p>
        </p:txBody>
      </p:sp>
      <p:sp>
        <p:nvSpPr>
          <p:cNvPr id="118" name="Diamond 117"/>
          <p:cNvSpPr/>
          <p:nvPr/>
        </p:nvSpPr>
        <p:spPr>
          <a:xfrm>
            <a:off x="10564282" y="3767277"/>
            <a:ext cx="1212792" cy="1125172"/>
          </a:xfrm>
          <a:prstGeom prst="diamond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0656303" y="3960373"/>
            <a:ext cx="10070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TANIT</a:t>
            </a:r>
          </a:p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MOH</a:t>
            </a:r>
          </a:p>
          <a:p>
            <a:pPr algn="ctr"/>
            <a:r>
              <a:rPr lang="en-US" sz="1100" b="1" dirty="0" smtClean="0">
                <a:solidFill>
                  <a:srgbClr val="8E0000"/>
                </a:solidFill>
              </a:rPr>
              <a:t>CONTRACTOR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697068" y="1377994"/>
            <a:ext cx="6036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697068" y="2695327"/>
            <a:ext cx="6036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640483" y="4742407"/>
            <a:ext cx="6036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9871660" y="1601087"/>
            <a:ext cx="639204" cy="7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9871660" y="2928737"/>
            <a:ext cx="639204" cy="7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9898386" y="4329863"/>
            <a:ext cx="639204" cy="7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445739" y="1123401"/>
            <a:ext cx="744114" cy="430887"/>
          </a:xfrm>
          <a:prstGeom prst="rect">
            <a:avLst/>
          </a:prstGeom>
          <a:solidFill>
            <a:srgbClr val="8E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CURRENT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136811" y="5583178"/>
            <a:ext cx="498021" cy="253093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142853" y="5988671"/>
            <a:ext cx="498021" cy="253093"/>
          </a:xfrm>
          <a:prstGeom prst="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8868277" y="5571225"/>
            <a:ext cx="1957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Current state &amp; current level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19496" y="6000624"/>
            <a:ext cx="1271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Yet to commence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7033" y="2919401"/>
            <a:ext cx="1677787" cy="276999"/>
          </a:xfrm>
          <a:prstGeom prst="rect">
            <a:avLst/>
          </a:prstGeom>
          <a:noFill/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8E0000"/>
                </a:solidFill>
              </a:rPr>
              <a:t>Periodic updates</a:t>
            </a:r>
            <a:endParaRPr lang="en-US" sz="1200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5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200</Words>
  <Application>Microsoft Office PowerPoint</Application>
  <PresentationFormat>Custom</PresentationFormat>
  <Paragraphs>94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Civil works in OPD block</vt:lpstr>
      <vt:lpstr>Civil works in IPD block</vt:lpstr>
      <vt:lpstr>Disbursement</vt:lpstr>
      <vt:lpstr>Procurement, Storage, &amp; Logistic plans for SOH medical equipment &amp; furniture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 OBASANJO HOSPITAL – EDSG MOH</dc:title>
  <dc:creator>Iyad Zaaroura</dc:creator>
  <cp:lastModifiedBy>prius</cp:lastModifiedBy>
  <cp:revision>118</cp:revision>
  <dcterms:created xsi:type="dcterms:W3CDTF">2022-08-02T08:58:42Z</dcterms:created>
  <dcterms:modified xsi:type="dcterms:W3CDTF">2023-02-09T16:34:49Z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