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4"/>
  </p:notesMasterIdLst>
  <p:sldIdLst>
    <p:sldId id="298" r:id="rId5"/>
    <p:sldId id="323" r:id="rId6"/>
    <p:sldId id="333" r:id="rId7"/>
    <p:sldId id="340" r:id="rId8"/>
    <p:sldId id="330" r:id="rId9"/>
    <p:sldId id="335" r:id="rId10"/>
    <p:sldId id="337" r:id="rId11"/>
    <p:sldId id="338" r:id="rId12"/>
    <p:sldId id="34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BD"/>
    <a:srgbClr val="8E0000"/>
    <a:srgbClr val="180BBD"/>
    <a:srgbClr val="00CC66"/>
    <a:srgbClr val="AC0000"/>
    <a:srgbClr val="0066FF"/>
    <a:srgbClr val="00B853"/>
    <a:srgbClr val="0A02AE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110" d="100"/>
          <a:sy n="110" d="100"/>
        </p:scale>
        <p:origin x="-594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ius\Documents\SOH\SOH%20REPORT\PDP_actual_late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ius\Documents\SOH\SOH%20REPORT\PDP_actual_la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6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7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9"/>
            <c:invertIfNegative val="0"/>
            <c:bubble3D val="0"/>
            <c:spPr>
              <a:solidFill>
                <a:srgbClr val="CCCC00"/>
              </a:solidFill>
            </c:spPr>
          </c:dPt>
          <c:dPt>
            <c:idx val="10"/>
            <c:invertIfNegative val="0"/>
            <c:bubble3D val="0"/>
            <c:spPr>
              <a:solidFill>
                <a:srgbClr val="E1DD27"/>
              </a:solidFill>
            </c:spPr>
          </c:dPt>
          <c:dPt>
            <c:idx val="11"/>
            <c:invertIfNegative val="0"/>
            <c:bubble3D val="0"/>
            <c:spPr>
              <a:solidFill>
                <a:srgbClr val="E1DD27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Sheet3!$O$25:$Z$25</c:f>
              <c:strCache>
                <c:ptCount val="12"/>
                <c:pt idx="0">
                  <c:v>2022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6">
                  <c:v>Apr</c:v>
                </c:pt>
                <c:pt idx="7">
                  <c:v>May</c:v>
                </c:pt>
                <c:pt idx="8">
                  <c:v>June</c:v>
                </c:pt>
                <c:pt idx="10">
                  <c:v>July</c:v>
                </c:pt>
                <c:pt idx="11">
                  <c:v>Aug</c:v>
                </c:pt>
              </c:strCache>
            </c:strRef>
          </c:cat>
          <c:val>
            <c:numRef>
              <c:f>Sheet3!$O$29:$Z$29</c:f>
              <c:numCache>
                <c:formatCode>General</c:formatCode>
                <c:ptCount val="12"/>
                <c:pt idx="0" formatCode="0%">
                  <c:v>0.35</c:v>
                </c:pt>
                <c:pt idx="2" formatCode="0%">
                  <c:v>0.43</c:v>
                </c:pt>
                <c:pt idx="3" formatCode="0%">
                  <c:v>0.48</c:v>
                </c:pt>
                <c:pt idx="4" formatCode="0%">
                  <c:v>0.53</c:v>
                </c:pt>
                <c:pt idx="6" formatCode="0%">
                  <c:v>0.69</c:v>
                </c:pt>
                <c:pt idx="7" formatCode="0%">
                  <c:v>0.88</c:v>
                </c:pt>
                <c:pt idx="8" formatCode="0%">
                  <c:v>0.94</c:v>
                </c:pt>
                <c:pt idx="10" formatCode="0.0%">
                  <c:v>0.97</c:v>
                </c:pt>
                <c:pt idx="11" formatCode="0%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2"/>
        <c:overlap val="4"/>
        <c:axId val="130429312"/>
        <c:axId val="130430848"/>
      </c:barChart>
      <c:catAx>
        <c:axId val="130429312"/>
        <c:scaling>
          <c:orientation val="minMax"/>
        </c:scaling>
        <c:delete val="0"/>
        <c:axPos val="b"/>
        <c:majorTickMark val="out"/>
        <c:minorTickMark val="none"/>
        <c:tickLblPos val="low"/>
        <c:spPr>
          <a:noFill/>
        </c:spPr>
        <c:crossAx val="130430848"/>
        <c:crosses val="autoZero"/>
        <c:auto val="1"/>
        <c:lblAlgn val="ctr"/>
        <c:lblOffset val="100"/>
        <c:noMultiLvlLbl val="0"/>
      </c:catAx>
      <c:valAx>
        <c:axId val="130430848"/>
        <c:scaling>
          <c:orientation val="minMax"/>
        </c:scaling>
        <c:delete val="0"/>
        <c:axPos val="l"/>
        <c:majorGridlines/>
        <c:numFmt formatCode="0%" sourceLinked="1"/>
        <c:majorTickMark val="in"/>
        <c:minorTickMark val="none"/>
        <c:tickLblPos val="nextTo"/>
        <c:crossAx val="130429312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6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7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9"/>
            <c:invertIfNegative val="0"/>
            <c:bubble3D val="0"/>
            <c:spPr>
              <a:solidFill>
                <a:srgbClr val="CCCC00"/>
              </a:solidFill>
            </c:spPr>
          </c:dPt>
          <c:dPt>
            <c:idx val="10"/>
            <c:invertIfNegative val="0"/>
            <c:bubble3D val="0"/>
            <c:spPr>
              <a:solidFill>
                <a:srgbClr val="E1DD27"/>
              </a:solidFill>
            </c:spPr>
          </c:dPt>
          <c:dPt>
            <c:idx val="11"/>
            <c:invertIfNegative val="0"/>
            <c:bubble3D val="0"/>
            <c:spPr>
              <a:solidFill>
                <a:srgbClr val="E1DD27"/>
              </a:solidFill>
            </c:spPr>
          </c:dPt>
          <c:dPt>
            <c:idx val="12"/>
            <c:invertIfNegative val="0"/>
            <c:bubble3D val="0"/>
            <c:spPr>
              <a:solidFill>
                <a:srgbClr val="E2DD00"/>
              </a:solidFill>
            </c:spPr>
          </c:dPt>
          <c:dPt>
            <c:idx val="14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15"/>
            <c:invertIfNegative val="0"/>
            <c:bubble3D val="0"/>
            <c:spPr>
              <a:solidFill>
                <a:srgbClr val="92D050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Sheet3!$O$25:$AD$25</c:f>
              <c:strCache>
                <c:ptCount val="16"/>
                <c:pt idx="0">
                  <c:v>2022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6">
                  <c:v>Apr</c:v>
                </c:pt>
                <c:pt idx="7">
                  <c:v>May</c:v>
                </c:pt>
                <c:pt idx="8">
                  <c:v>June</c:v>
                </c:pt>
                <c:pt idx="10">
                  <c:v>July</c:v>
                </c:pt>
                <c:pt idx="11">
                  <c:v>Aug</c:v>
                </c:pt>
                <c:pt idx="12">
                  <c:v>Sept</c:v>
                </c:pt>
                <c:pt idx="14">
                  <c:v>Oct</c:v>
                </c:pt>
                <c:pt idx="15">
                  <c:v>Nov</c:v>
                </c:pt>
              </c:strCache>
            </c:strRef>
          </c:cat>
          <c:val>
            <c:numRef>
              <c:f>Sheet3!$O$31:$AD$31</c:f>
              <c:numCache>
                <c:formatCode>General</c:formatCode>
                <c:ptCount val="16"/>
                <c:pt idx="0" formatCode="0%">
                  <c:v>0</c:v>
                </c:pt>
                <c:pt idx="2" formatCode="0%">
                  <c:v>0</c:v>
                </c:pt>
                <c:pt idx="3" formatCode="0%">
                  <c:v>0.01</c:v>
                </c:pt>
                <c:pt idx="4" formatCode="0%">
                  <c:v>0.17</c:v>
                </c:pt>
                <c:pt idx="6" formatCode="0%">
                  <c:v>0.31</c:v>
                </c:pt>
                <c:pt idx="7" formatCode="0%">
                  <c:v>0.46</c:v>
                </c:pt>
                <c:pt idx="8" formatCode="0%">
                  <c:v>0.57999999999999996</c:v>
                </c:pt>
                <c:pt idx="10" formatCode="0%">
                  <c:v>0.75</c:v>
                </c:pt>
                <c:pt idx="11" formatCode="0%">
                  <c:v>0.92</c:v>
                </c:pt>
                <c:pt idx="12" formatCode="0%">
                  <c:v>0.97</c:v>
                </c:pt>
                <c:pt idx="14" formatCode="0.0%">
                  <c:v>0.98499999999999999</c:v>
                </c:pt>
                <c:pt idx="15" formatCode="0%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2"/>
        <c:overlap val="4"/>
        <c:axId val="130493440"/>
        <c:axId val="130503424"/>
      </c:barChart>
      <c:catAx>
        <c:axId val="130493440"/>
        <c:scaling>
          <c:orientation val="minMax"/>
        </c:scaling>
        <c:delete val="0"/>
        <c:axPos val="b"/>
        <c:majorTickMark val="out"/>
        <c:minorTickMark val="none"/>
        <c:tickLblPos val="low"/>
        <c:spPr>
          <a:noFill/>
        </c:spPr>
        <c:crossAx val="130503424"/>
        <c:crosses val="autoZero"/>
        <c:auto val="1"/>
        <c:lblAlgn val="ctr"/>
        <c:lblOffset val="100"/>
        <c:noMultiLvlLbl val="0"/>
      </c:catAx>
      <c:valAx>
        <c:axId val="130503424"/>
        <c:scaling>
          <c:orientation val="minMax"/>
        </c:scaling>
        <c:delete val="0"/>
        <c:axPos val="l"/>
        <c:majorGridlines/>
        <c:numFmt formatCode="0%" sourceLinked="1"/>
        <c:majorTickMark val="in"/>
        <c:minorTickMark val="none"/>
        <c:tickLblPos val="nextTo"/>
        <c:crossAx val="130493440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DEB32-B71E-4FC0-B256-DFDFEF8AA38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FB0A6-0A5A-43DC-A8F0-D6A91679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2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722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03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0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0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5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0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0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7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8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3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3903CFC-32AC-57CA-BD28-4D7C4527E10C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TANIT MEDICAL ENGINEERING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4" y="0"/>
            <a:ext cx="12191999" cy="64906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TANIT MEDICAL ENGINEERING								           </a:t>
            </a:r>
            <a:r>
              <a:rPr lang="en-US" i="1" dirty="0" smtClean="0"/>
              <a:t>February </a:t>
            </a:r>
            <a:r>
              <a:rPr lang="en-US" i="1" dirty="0"/>
              <a:t>2023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5373426-E26E-431D-959C-5DB96C0B62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AB2EA78-AEB3-469B-9025-3B17201A457B}"/>
              </a:ext>
            </a:extLst>
          </p:cNvPr>
          <p:cNvSpPr txBox="1">
            <a:spLocks/>
          </p:cNvSpPr>
          <p:nvPr/>
        </p:nvSpPr>
        <p:spPr>
          <a:xfrm>
            <a:off x="8123416" y="1632866"/>
            <a:ext cx="3214307" cy="2474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STELLA OBASANJO HOSPITAL</a:t>
            </a:r>
            <a:br>
              <a:rPr lang="en-US" dirty="0" smtClean="0"/>
            </a:br>
            <a:r>
              <a:rPr lang="en-US" sz="2000" i="1" dirty="0" smtClean="0"/>
              <a:t>Edo state ministry of Health</a:t>
            </a:r>
            <a:endParaRPr lang="en-US" sz="2000" i="1" dirty="0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7912607" y="4722876"/>
            <a:ext cx="3635926" cy="5185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PROGRESS REPORT: WEEK </a:t>
            </a:r>
            <a:r>
              <a:rPr lang="en-US" sz="2400" b="1" dirty="0" smtClean="0"/>
              <a:t>7</a:t>
            </a:r>
          </a:p>
          <a:p>
            <a:r>
              <a:rPr lang="en-US" sz="2400" b="1" dirty="0"/>
              <a:t>(</a:t>
            </a:r>
            <a:r>
              <a:rPr lang="en-US" sz="2400" b="1" dirty="0" smtClean="0"/>
              <a:t>13th – 18th  February 2023)</a:t>
            </a:r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6D07482-83A3-4451-943C-B46961082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9AB2EA78-AEB3-469B-9025-3B17201A457B}"/>
              </a:ext>
            </a:extLst>
          </p:cNvPr>
          <p:cNvSpPr txBox="1">
            <a:spLocks/>
          </p:cNvSpPr>
          <p:nvPr/>
        </p:nvSpPr>
        <p:spPr>
          <a:xfrm>
            <a:off x="1674260" y="2112911"/>
            <a:ext cx="5926689" cy="2264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sz="2000" i="1" dirty="0" smtClean="0">
                <a:solidFill>
                  <a:srgbClr val="8E0000"/>
                </a:solidFill>
              </a:rPr>
              <a:t>CIVIL </a:t>
            </a:r>
            <a:r>
              <a:rPr lang="en-US" sz="2000" i="1" dirty="0">
                <a:solidFill>
                  <a:srgbClr val="8E0000"/>
                </a:solidFill>
              </a:rPr>
              <a:t>WORKS IN 0PD </a:t>
            </a:r>
            <a:r>
              <a:rPr lang="en-US" sz="2000" i="1" dirty="0" smtClean="0">
                <a:solidFill>
                  <a:srgbClr val="8E0000"/>
                </a:solidFill>
              </a:rPr>
              <a:t>BLOCK</a:t>
            </a:r>
            <a:endParaRPr lang="en-US" sz="2000" dirty="0" smtClean="0">
              <a:solidFill>
                <a:srgbClr val="8E000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i="1" dirty="0" smtClean="0">
                <a:solidFill>
                  <a:srgbClr val="8E0000"/>
                </a:solidFill>
              </a:rPr>
              <a:t>CIVIL WORKS IN IPD </a:t>
            </a:r>
            <a:r>
              <a:rPr lang="en-US" sz="2000" i="1" dirty="0" smtClean="0">
                <a:solidFill>
                  <a:srgbClr val="8E0000"/>
                </a:solidFill>
              </a:rPr>
              <a:t>BLOCK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i="1" dirty="0" smtClean="0">
                <a:solidFill>
                  <a:srgbClr val="8E0000"/>
                </a:solidFill>
              </a:rPr>
              <a:t>PROJECT WEEKLY ACTIVITIES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i="1" dirty="0" smtClean="0">
                <a:solidFill>
                  <a:srgbClr val="8E0000"/>
                </a:solidFill>
              </a:rPr>
              <a:t>FINANCIAL DETAILS</a:t>
            </a:r>
            <a:endParaRPr lang="en-US" sz="2000" i="1" dirty="0" smtClean="0">
              <a:solidFill>
                <a:srgbClr val="8E000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i="1" dirty="0" smtClean="0">
                <a:solidFill>
                  <a:srgbClr val="8E0000"/>
                </a:solidFill>
              </a:rPr>
              <a:t>PICTURE EXCERPTS</a:t>
            </a:r>
            <a:endParaRPr lang="en-US" sz="2000" dirty="0" smtClean="0">
              <a:solidFill>
                <a:srgbClr val="8E0000"/>
              </a:solidFill>
            </a:endParaRPr>
          </a:p>
          <a:p>
            <a:pPr algn="l"/>
            <a:endParaRPr lang="en-US" sz="2000" dirty="0">
              <a:solidFill>
                <a:srgbClr val="8E000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000" i="1" dirty="0">
              <a:solidFill>
                <a:srgbClr val="8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Civil works in OPD 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February 2023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8601" y="2011570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all" spc="150" dirty="0">
                <a:solidFill>
                  <a:schemeClr val="lt1"/>
                </a:solidFill>
              </a:rPr>
              <a:t>Phase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583095"/>
              </p:ext>
            </p:extLst>
          </p:nvPr>
        </p:nvGraphicFramePr>
        <p:xfrm>
          <a:off x="5053694" y="808264"/>
          <a:ext cx="6520541" cy="5181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380191" y="938883"/>
            <a:ext cx="4502052" cy="979717"/>
          </a:xfrm>
          <a:prstGeom prst="round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% </a:t>
            </a:r>
            <a:r>
              <a:rPr lang="en-US" dirty="0"/>
              <a:t>PERCENTAGE COMPLETION	</a:t>
            </a:r>
            <a:r>
              <a:rPr lang="en-US" dirty="0" smtClean="0"/>
              <a:t>	</a:t>
            </a:r>
            <a:endParaRPr lang="en-US" dirty="0"/>
          </a:p>
          <a:p>
            <a:r>
              <a:rPr lang="en-US" sz="1600" i="1" dirty="0" smtClean="0"/>
              <a:t>14, </a:t>
            </a:r>
            <a:r>
              <a:rPr lang="en-US" sz="1600" i="1" dirty="0"/>
              <a:t>February 2023</a:t>
            </a:r>
          </a:p>
          <a:p>
            <a:r>
              <a:rPr lang="en-US" dirty="0" smtClean="0"/>
              <a:t>			</a:t>
            </a:r>
            <a:r>
              <a:rPr lang="en-US" sz="2800" dirty="0" smtClean="0"/>
              <a:t>45.8%</a:t>
            </a:r>
            <a:endParaRPr lang="en-US" sz="28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380191" y="2549620"/>
            <a:ext cx="4502052" cy="1990576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NGOING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WEEK 7 ACTIVITIES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01" y="3103650"/>
            <a:ext cx="4140615" cy="120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3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Civil works in </a:t>
            </a:r>
            <a:r>
              <a:rPr lang="en-US" sz="2800" dirty="0" smtClean="0">
                <a:solidFill>
                  <a:schemeClr val="bg1"/>
                </a:solidFill>
              </a:rPr>
              <a:t>IPD </a:t>
            </a:r>
            <a:r>
              <a:rPr lang="en-US" sz="2800" dirty="0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February 2023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1173" y="4352252"/>
            <a:ext cx="3028950" cy="2138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2937" y="1077685"/>
            <a:ext cx="4489306" cy="979717"/>
          </a:xfrm>
          <a:prstGeom prst="round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% </a:t>
            </a:r>
            <a:r>
              <a:rPr lang="en-US" dirty="0"/>
              <a:t>PERCENTAGE COMPLETION	</a:t>
            </a:r>
            <a:r>
              <a:rPr lang="en-US" dirty="0" smtClean="0"/>
              <a:t>	</a:t>
            </a:r>
            <a:endParaRPr lang="en-US" dirty="0"/>
          </a:p>
          <a:p>
            <a:r>
              <a:rPr lang="en-US" sz="1600" i="1" dirty="0" smtClean="0"/>
              <a:t>09</a:t>
            </a:r>
            <a:r>
              <a:rPr lang="en-US" sz="1600" i="1" dirty="0"/>
              <a:t>, February 2023</a:t>
            </a:r>
          </a:p>
          <a:p>
            <a:r>
              <a:rPr lang="en-US" dirty="0" smtClean="0"/>
              <a:t>			</a:t>
            </a:r>
            <a:r>
              <a:rPr lang="en-US" sz="2800" dirty="0" smtClean="0"/>
              <a:t>0.75%</a:t>
            </a:r>
            <a:endParaRPr lang="en-US" sz="2800" dirty="0" smtClean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878632"/>
              </p:ext>
            </p:extLst>
          </p:nvPr>
        </p:nvGraphicFramePr>
        <p:xfrm>
          <a:off x="5119007" y="963386"/>
          <a:ext cx="6531429" cy="5282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380191" y="2425265"/>
            <a:ext cx="4502052" cy="1589665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ONGOING ACTIVITIES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NIL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8975" y="4352252"/>
            <a:ext cx="4502052" cy="1902244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PREVIOUS ACTIVITIES IN IPD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Removal of suspended ceiling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Removal of sanitary wares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Removal Air-conditioners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 item carefully accounted for and stored in container on site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5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Project weekly activities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February 2023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1173" y="4352252"/>
            <a:ext cx="3028950" cy="2138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2938" y="767596"/>
            <a:ext cx="3503202" cy="250165"/>
          </a:xfrm>
          <a:prstGeom prst="round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WEEK 7: 13</a:t>
            </a:r>
            <a:r>
              <a:rPr lang="en-US" baseline="30000" dirty="0" smtClean="0"/>
              <a:t>th</a:t>
            </a:r>
            <a:r>
              <a:rPr lang="en-US" dirty="0" smtClean="0"/>
              <a:t> – 18</a:t>
            </a:r>
            <a:r>
              <a:rPr lang="en-US" baseline="30000" dirty="0" smtClean="0"/>
              <a:t>th</a:t>
            </a:r>
            <a:r>
              <a:rPr lang="en-US" dirty="0" smtClean="0"/>
              <a:t> February, 2023 </a:t>
            </a:r>
            <a:r>
              <a:rPr lang="en-US" dirty="0" smtClean="0"/>
              <a:t>			</a:t>
            </a:r>
            <a:endParaRPr lang="en-US" sz="28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85386"/>
              </p:ext>
            </p:extLst>
          </p:nvPr>
        </p:nvGraphicFramePr>
        <p:xfrm>
          <a:off x="392937" y="1021970"/>
          <a:ext cx="11382944" cy="224419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731405"/>
                <a:gridCol w="1879407"/>
                <a:gridCol w="3007053"/>
                <a:gridCol w="1754114"/>
                <a:gridCol w="2010965"/>
              </a:tblGrid>
              <a:tr h="16967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TASK/ACTIVITY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% EXPECTED </a:t>
                      </a:r>
                      <a:r>
                        <a:rPr lang="en-US" sz="1100" u="none" strike="noStrike" dirty="0">
                          <a:effectLst/>
                        </a:rPr>
                        <a:t>CUMULATIVE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TARGET         </a:t>
                      </a:r>
                    </a:p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(OPD &amp; IPD</a:t>
                      </a:r>
                      <a:r>
                        <a:rPr lang="en-US" sz="1100" u="none" strike="noStrike" dirty="0" smtClean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967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OPD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IPD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7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Activity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%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Expected Cumulative </a:t>
                      </a:r>
                    </a:p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weekly target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Activity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% Expected Cumulative </a:t>
                      </a:r>
                      <a:r>
                        <a:rPr lang="en-US" sz="1100" u="none" strike="noStrike" dirty="0">
                          <a:effectLst/>
                        </a:rPr>
                        <a:t>weekly </a:t>
                      </a:r>
                      <a:r>
                        <a:rPr lang="en-US" sz="1100" u="none" strike="noStrike" dirty="0" smtClean="0">
                          <a:effectLst/>
                        </a:rPr>
                        <a:t>target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345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Internal &amp; External plastering works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46.75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Financial options payment and cash flow plan being processed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24.25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9672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General MEPF first fix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9017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Block work in hydrotherapy pool pump house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9672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Primer painting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392938" y="3649651"/>
            <a:ext cx="2278699" cy="297087"/>
          </a:xfrm>
          <a:prstGeom prst="round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In view : WEEK 8</a:t>
            </a:r>
            <a:r>
              <a:rPr lang="en-US" dirty="0" smtClean="0"/>
              <a:t>			</a:t>
            </a:r>
            <a:endParaRPr lang="en-US" sz="2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33286"/>
              </p:ext>
            </p:extLst>
          </p:nvPr>
        </p:nvGraphicFramePr>
        <p:xfrm>
          <a:off x="392937" y="3946792"/>
          <a:ext cx="11398848" cy="240226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735222"/>
                <a:gridCol w="1882033"/>
                <a:gridCol w="3011254"/>
                <a:gridCol w="1756563"/>
                <a:gridCol w="2013776"/>
              </a:tblGrid>
              <a:tr h="22697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TASK/ACTIVITY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%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EXPECTED </a:t>
                      </a:r>
                      <a:r>
                        <a:rPr lang="en-US" sz="1100" u="none" strike="noStrike" dirty="0">
                          <a:effectLst/>
                        </a:rPr>
                        <a:t>CUMULATIVE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TARGET </a:t>
                      </a:r>
                    </a:p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</a:rPr>
                        <a:t>OPD &amp; IPD</a:t>
                      </a:r>
                      <a:r>
                        <a:rPr lang="en-US" sz="1100" u="none" strike="noStrike" dirty="0" smtClean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2697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OPD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IPD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8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Activity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Expected </a:t>
                      </a:r>
                      <a:r>
                        <a:rPr lang="en-US" sz="1100" u="none" strike="noStrike" dirty="0" smtClean="0">
                          <a:effectLst/>
                        </a:rPr>
                        <a:t>Cumulative </a:t>
                      </a:r>
                    </a:p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weekly target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Activity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% Expected Cumulative </a:t>
                      </a:r>
                      <a:r>
                        <a:rPr lang="en-US" sz="1100" u="none" strike="noStrike" dirty="0">
                          <a:effectLst/>
                        </a:rPr>
                        <a:t>weekly </a:t>
                      </a:r>
                      <a:r>
                        <a:rPr lang="en-US" sz="1100" u="none" strike="noStrike" dirty="0" smtClean="0">
                          <a:effectLst/>
                        </a:rPr>
                        <a:t>target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390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Internal &amp; External plastering works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Financial options payment and cash flow plan being processed</a:t>
                      </a:r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26976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General MEPF first fix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483"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Block work in hydrotherapy pool pump house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483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1100" u="none" strike="noStrike" dirty="0" smtClean="0">
                          <a:effectLst/>
                        </a:rPr>
                        <a:t>Primer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painting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Financial Details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TANIT MEDICAL ENGINEERING</a:t>
            </a:r>
            <a:r>
              <a:rPr lang="en-US" i="1" dirty="0">
                <a:solidFill>
                  <a:schemeClr val="bg1"/>
                </a:solidFill>
              </a:rPr>
              <a:t>								</a:t>
            </a:r>
            <a:r>
              <a:rPr lang="en-US" i="1" dirty="0" smtClean="0">
                <a:solidFill>
                  <a:schemeClr val="bg1"/>
                </a:solidFill>
              </a:rPr>
              <a:t>		</a:t>
            </a:r>
            <a:r>
              <a:rPr lang="en-US" sz="1100" i="1" dirty="0" smtClean="0">
                <a:solidFill>
                  <a:schemeClr val="bg1"/>
                </a:solidFill>
              </a:rPr>
              <a:t>                                February 2023</a:t>
            </a:r>
            <a:endParaRPr lang="en-US" sz="1100" i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07693"/>
              </p:ext>
            </p:extLst>
          </p:nvPr>
        </p:nvGraphicFramePr>
        <p:xfrm>
          <a:off x="432707" y="889904"/>
          <a:ext cx="11421836" cy="513533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835234"/>
                <a:gridCol w="6586602"/>
              </a:tblGrid>
              <a:tr h="654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ACTIVITY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08" marR="8108" marT="8108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08" marR="8108" marT="8108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493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OPD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CIVIL WORKS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8" marR="8108" marT="81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Interim valuation certificate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for OPD Civil works currently been processed by MOH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08" marR="8108" marT="81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9377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IPD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CIVIL WORKS</a:t>
                      </a:r>
                      <a:endParaRPr lang="en-US" sz="1600" u="none" strike="noStrike" dirty="0" smtClean="0">
                        <a:effectLst/>
                      </a:endParaRPr>
                    </a:p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8" marR="8108" marT="81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Contractor awaiting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mobilization</a:t>
                      </a:r>
                      <a:endParaRPr lang="en-US" sz="1600" u="none" strike="noStrike" dirty="0" smtClean="0">
                        <a:effectLst/>
                      </a:endParaRPr>
                    </a:p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8" marR="8108" marT="81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93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MEDICAL &amp; NON-MEDICAL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EQUIPMENTS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8" marR="8108" marT="81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Invoices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received from vendors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.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baseline="0" dirty="0" smtClean="0">
                          <a:effectLst/>
                        </a:rPr>
                        <a:t>Financial options payment and cash flow plan being processed</a:t>
                      </a:r>
                      <a:endParaRPr lang="en-US" sz="1600" u="none" strike="noStrike" baseline="0" dirty="0" smtClean="0">
                        <a:effectLst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baseline="0" dirty="0" smtClean="0">
                          <a:effectLst/>
                        </a:rPr>
                        <a:t>Vendors awaiting mobilization</a:t>
                      </a:r>
                      <a:endParaRPr lang="en-US" sz="1600" u="none" strike="noStrike" dirty="0" smtClean="0">
                        <a:effectLst/>
                      </a:endParaRPr>
                    </a:p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8" marR="8108" marT="81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83836" cy="489857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Picture excerpts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TANIT MEDICAL ENGINEERING</a:t>
            </a:r>
            <a:r>
              <a:rPr lang="en-US" i="1" dirty="0">
                <a:solidFill>
                  <a:schemeClr val="bg1"/>
                </a:solidFill>
              </a:rPr>
              <a:t>								</a:t>
            </a:r>
            <a:r>
              <a:rPr lang="en-US" sz="1400" i="1" dirty="0">
                <a:solidFill>
                  <a:schemeClr val="bg1"/>
                </a:solidFill>
              </a:rPr>
              <a:t>             </a:t>
            </a:r>
            <a:r>
              <a:rPr lang="en-US" sz="1400" i="1" dirty="0" smtClean="0">
                <a:solidFill>
                  <a:schemeClr val="bg1"/>
                </a:solidFill>
              </a:rPr>
              <a:t>			</a:t>
            </a:r>
            <a:r>
              <a:rPr lang="en-US" sz="1100" i="1" dirty="0" smtClean="0">
                <a:solidFill>
                  <a:schemeClr val="bg1"/>
                </a:solidFill>
              </a:rPr>
              <a:t>February  2023</a:t>
            </a:r>
            <a:endParaRPr lang="en-US" sz="1100" i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2" y="755387"/>
            <a:ext cx="5607001" cy="51690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93" y="724467"/>
            <a:ext cx="5690507" cy="5199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007" y="6074339"/>
            <a:ext cx="296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Electrical piping works in OPD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196692" y="6042073"/>
            <a:ext cx="569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Perspective view of external plaster works in OPD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361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83836" cy="489857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Picture excerpts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TANIT MEDICAL ENGINEERING</a:t>
            </a:r>
            <a:r>
              <a:rPr lang="en-US" i="1" dirty="0">
                <a:solidFill>
                  <a:schemeClr val="bg1"/>
                </a:solidFill>
              </a:rPr>
              <a:t>								</a:t>
            </a:r>
            <a:r>
              <a:rPr lang="en-US" sz="1400" i="1" dirty="0">
                <a:solidFill>
                  <a:schemeClr val="bg1"/>
                </a:solidFill>
              </a:rPr>
              <a:t>             </a:t>
            </a:r>
            <a:r>
              <a:rPr lang="en-US" sz="1400" i="1" dirty="0" smtClean="0">
                <a:solidFill>
                  <a:schemeClr val="bg1"/>
                </a:solidFill>
              </a:rPr>
              <a:t>			</a:t>
            </a:r>
            <a:r>
              <a:rPr lang="en-US" sz="1100" i="1" dirty="0" smtClean="0">
                <a:solidFill>
                  <a:schemeClr val="bg1"/>
                </a:solidFill>
              </a:rPr>
              <a:t>February  2023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007" y="6074339"/>
            <a:ext cx="292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Primer painting works in OPD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196692" y="6042073"/>
            <a:ext cx="569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Hydrotherapy pull  pump house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52" y="724467"/>
            <a:ext cx="5574216" cy="5199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92" y="724468"/>
            <a:ext cx="5690507" cy="51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83836" cy="489857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Picture excerpts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TANIT MEDICAL ENGINEERING</a:t>
            </a:r>
            <a:r>
              <a:rPr lang="en-US" i="1" dirty="0">
                <a:solidFill>
                  <a:schemeClr val="bg1"/>
                </a:solidFill>
              </a:rPr>
              <a:t>								</a:t>
            </a:r>
            <a:r>
              <a:rPr lang="en-US" sz="1400" i="1" dirty="0">
                <a:solidFill>
                  <a:schemeClr val="bg1"/>
                </a:solidFill>
              </a:rPr>
              <a:t>             </a:t>
            </a:r>
            <a:r>
              <a:rPr lang="en-US" sz="1400" i="1" dirty="0" smtClean="0">
                <a:solidFill>
                  <a:schemeClr val="bg1"/>
                </a:solidFill>
              </a:rPr>
              <a:t>			</a:t>
            </a:r>
            <a:r>
              <a:rPr lang="en-US" sz="1100" i="1" dirty="0" smtClean="0">
                <a:solidFill>
                  <a:schemeClr val="bg1"/>
                </a:solidFill>
              </a:rPr>
              <a:t>February  2023</a:t>
            </a:r>
            <a:endParaRPr lang="en-US" sz="1100" i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" y="644979"/>
            <a:ext cx="5538800" cy="53503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836" y="644979"/>
            <a:ext cx="5815693" cy="53503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007" y="6074339"/>
            <a:ext cx="28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Front view perspective of IPD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334177" y="6092896"/>
            <a:ext cx="421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Careful removal of suspended ceiling in IPD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665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83836" cy="489857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End of presentation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TANIT MEDICAL ENGINEERING	</a:t>
            </a:r>
            <a:r>
              <a:rPr lang="en-US" i="1" dirty="0">
                <a:solidFill>
                  <a:schemeClr val="bg1"/>
                </a:solidFill>
              </a:rPr>
              <a:t>							</a:t>
            </a:r>
            <a:r>
              <a:rPr lang="en-US" sz="1400" i="1" dirty="0">
                <a:solidFill>
                  <a:schemeClr val="bg1"/>
                </a:solidFill>
              </a:rPr>
              <a:t>             </a:t>
            </a:r>
            <a:r>
              <a:rPr lang="en-US" sz="1400" i="1" dirty="0" smtClean="0">
                <a:solidFill>
                  <a:schemeClr val="bg1"/>
                </a:solidFill>
              </a:rPr>
              <a:t>		</a:t>
            </a:r>
            <a:r>
              <a:rPr lang="en-US" sz="1200" i="1" dirty="0" smtClean="0">
                <a:solidFill>
                  <a:schemeClr val="bg1"/>
                </a:solidFill>
              </a:rPr>
              <a:t>February  </a:t>
            </a:r>
            <a:r>
              <a:rPr lang="en-US" sz="1200" i="1" dirty="0" smtClean="0">
                <a:solidFill>
                  <a:schemeClr val="bg1"/>
                </a:solidFill>
              </a:rPr>
              <a:t>2023</a:t>
            </a:r>
            <a:endParaRPr lang="en-US" sz="1200" i="1" dirty="0">
              <a:solidFill>
                <a:schemeClr val="bg1"/>
              </a:solidFill>
            </a:endParaRPr>
          </a:p>
        </p:txBody>
      </p:sp>
      <p:pic>
        <p:nvPicPr>
          <p:cNvPr id="4103" name="Picture 7" descr="C:\Users\prius\AppData\Local\Microsoft\Windows\INetCache\IE\FYJAXWQ8\trainer-board-class-classroom[1]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4" y="516837"/>
            <a:ext cx="11219503" cy="52399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79019" y="2226344"/>
            <a:ext cx="5677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Adobe Garamond Pro" pitchFamily="18" charset="0"/>
              </a:rPr>
              <a:t>Thank you for your time.</a:t>
            </a:r>
          </a:p>
          <a:p>
            <a:pPr algn="ctr"/>
            <a:endParaRPr lang="en-US" sz="2400" i="1" dirty="0" smtClean="0">
              <a:latin typeface="Adobe Garamond Pro" pitchFamily="18" charset="0"/>
            </a:endParaRPr>
          </a:p>
          <a:p>
            <a:pPr algn="ctr"/>
            <a:r>
              <a:rPr lang="en-US" sz="2400" i="1" dirty="0" smtClean="0">
                <a:latin typeface="Adobe Garamond Pro" pitchFamily="18" charset="0"/>
              </a:rPr>
              <a:t>From all of us at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79019" y="3746377"/>
            <a:ext cx="567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Adobe Garamond Pro" pitchFamily="18" charset="0"/>
              </a:rPr>
              <a:t>TANIT MEDICAL ENGINEERING</a:t>
            </a:r>
            <a:endParaRPr lang="en-US" sz="2400" i="1" dirty="0">
              <a:latin typeface="Adobe Garamond Pro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282" y="5972039"/>
            <a:ext cx="125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Blackadder ITC" pitchFamily="82" charset="0"/>
              </a:rPr>
              <a:t>Let love lead</a:t>
            </a:r>
            <a:endParaRPr lang="en-US" i="1" dirty="0">
              <a:solidFill>
                <a:srgbClr val="FF0000"/>
              </a:solidFill>
              <a:latin typeface="Blackadder ITC" pitchFamily="82" charset="0"/>
            </a:endParaRPr>
          </a:p>
        </p:txBody>
      </p:sp>
      <p:pic>
        <p:nvPicPr>
          <p:cNvPr id="4104" name="Picture 8" descr="C:\Users\prius\AppData\Local\Microsoft\Windows\INetCache\IE\MZT44V5D\11512-illustration-of-a-red-heart-pv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92" y="6002013"/>
            <a:ext cx="365773" cy="28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6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</TotalTime>
  <Words>368</Words>
  <Application>Microsoft Office PowerPoint</Application>
  <PresentationFormat>Custom</PresentationFormat>
  <Paragraphs>117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Civil works in OPD block</vt:lpstr>
      <vt:lpstr>Civil works in IPD block</vt:lpstr>
      <vt:lpstr>Project weekly activities</vt:lpstr>
      <vt:lpstr>Financial Details</vt:lpstr>
      <vt:lpstr>Picture excerpts</vt:lpstr>
      <vt:lpstr>Picture excerpts</vt:lpstr>
      <vt:lpstr>Picture excerpts</vt:lpstr>
      <vt:lpstr>End of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STELLA OBASANJO HOSPITAL – EDSG MOH</dc:title>
  <dc:creator>Iyad Zaaroura</dc:creator>
  <cp:lastModifiedBy>prius</cp:lastModifiedBy>
  <cp:revision>140</cp:revision>
  <dcterms:created xsi:type="dcterms:W3CDTF">2022-08-02T08:58:42Z</dcterms:created>
  <dcterms:modified xsi:type="dcterms:W3CDTF">2023-02-14T12:47:32Z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