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2"/>
  </p:notesMasterIdLst>
  <p:sldIdLst>
    <p:sldId id="298" r:id="rId5"/>
    <p:sldId id="323" r:id="rId6"/>
    <p:sldId id="333" r:id="rId7"/>
    <p:sldId id="340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8E0000"/>
    <a:srgbClr val="180BBD"/>
    <a:srgbClr val="00CC66"/>
    <a:srgbClr val="AC0000"/>
    <a:srgbClr val="0066FF"/>
    <a:srgbClr val="00B853"/>
    <a:srgbClr val="0A02A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110" d="100"/>
          <a:sy n="110" d="100"/>
        </p:scale>
        <p:origin x="-59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us\Documents\SOH\SOH%20REPORT\PDP_actual_la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us\Documents\SOH\SOH%20REPORT\PDP_actual_la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CCCC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1"/>
            <c:invertIfNegative val="0"/>
            <c:bubble3D val="0"/>
            <c:spPr>
              <a:solidFill>
                <a:srgbClr val="E1DD27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Sheet3!$O$25:$Z$25</c:f>
              <c:strCache>
                <c:ptCount val="12"/>
                <c:pt idx="0">
                  <c:v>2022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June</c:v>
                </c:pt>
                <c:pt idx="10">
                  <c:v>July</c:v>
                </c:pt>
                <c:pt idx="11">
                  <c:v>Aug</c:v>
                </c:pt>
              </c:strCache>
            </c:strRef>
          </c:cat>
          <c:val>
            <c:numRef>
              <c:f>Sheet3!$O$29:$Z$29</c:f>
              <c:numCache>
                <c:formatCode>General</c:formatCode>
                <c:ptCount val="12"/>
                <c:pt idx="0" formatCode="0%">
                  <c:v>0.35</c:v>
                </c:pt>
                <c:pt idx="2" formatCode="0%">
                  <c:v>0.43</c:v>
                </c:pt>
                <c:pt idx="3" formatCode="0%">
                  <c:v>0.48</c:v>
                </c:pt>
                <c:pt idx="4" formatCode="0%">
                  <c:v>0.53</c:v>
                </c:pt>
                <c:pt idx="6" formatCode="0%">
                  <c:v>0.69</c:v>
                </c:pt>
                <c:pt idx="7" formatCode="0%">
                  <c:v>0.88</c:v>
                </c:pt>
                <c:pt idx="8" formatCode="0%">
                  <c:v>0.94</c:v>
                </c:pt>
                <c:pt idx="10" formatCode="0.0%">
                  <c:v>0.97</c:v>
                </c:pt>
                <c:pt idx="11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4"/>
        <c:axId val="159748864"/>
        <c:axId val="159750400"/>
      </c:barChart>
      <c:catAx>
        <c:axId val="159748864"/>
        <c:scaling>
          <c:orientation val="minMax"/>
        </c:scaling>
        <c:delete val="0"/>
        <c:axPos val="b"/>
        <c:majorTickMark val="out"/>
        <c:minorTickMark val="none"/>
        <c:tickLblPos val="low"/>
        <c:spPr>
          <a:noFill/>
        </c:spPr>
        <c:crossAx val="159750400"/>
        <c:crosses val="autoZero"/>
        <c:auto val="1"/>
        <c:lblAlgn val="ctr"/>
        <c:lblOffset val="100"/>
        <c:noMultiLvlLbl val="0"/>
      </c:catAx>
      <c:valAx>
        <c:axId val="159750400"/>
        <c:scaling>
          <c:orientation val="minMax"/>
        </c:scaling>
        <c:delete val="0"/>
        <c:axPos val="l"/>
        <c:majorGridlines/>
        <c:numFmt formatCode="0%" sourceLinked="1"/>
        <c:majorTickMark val="in"/>
        <c:minorTickMark val="none"/>
        <c:tickLblPos val="nextTo"/>
        <c:crossAx val="159748864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6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CCCC0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1"/>
            <c:invertIfNegative val="0"/>
            <c:bubble3D val="0"/>
            <c:spPr>
              <a:solidFill>
                <a:srgbClr val="E1DD27"/>
              </a:solidFill>
            </c:spPr>
          </c:dPt>
          <c:dPt>
            <c:idx val="12"/>
            <c:invertIfNegative val="0"/>
            <c:bubble3D val="0"/>
            <c:spPr>
              <a:solidFill>
                <a:srgbClr val="E2DD00"/>
              </a:solidFill>
            </c:spPr>
          </c:dPt>
          <c:dPt>
            <c:idx val="14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5"/>
            <c:invertIfNegative val="0"/>
            <c:bubble3D val="0"/>
            <c:spPr>
              <a:solidFill>
                <a:srgbClr val="92D05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Sheet3!$O$25:$AD$25</c:f>
              <c:strCache>
                <c:ptCount val="16"/>
                <c:pt idx="0">
                  <c:v>2022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June</c:v>
                </c:pt>
                <c:pt idx="10">
                  <c:v>July</c:v>
                </c:pt>
                <c:pt idx="11">
                  <c:v>Aug</c:v>
                </c:pt>
                <c:pt idx="12">
                  <c:v>Sept</c:v>
                </c:pt>
                <c:pt idx="14">
                  <c:v>Oct</c:v>
                </c:pt>
                <c:pt idx="15">
                  <c:v>Nov</c:v>
                </c:pt>
              </c:strCache>
            </c:strRef>
          </c:cat>
          <c:val>
            <c:numRef>
              <c:f>Sheet3!$O$31:$AD$31</c:f>
              <c:numCache>
                <c:formatCode>General</c:formatCode>
                <c:ptCount val="16"/>
                <c:pt idx="0" formatCode="0%">
                  <c:v>0</c:v>
                </c:pt>
                <c:pt idx="2" formatCode="0%">
                  <c:v>0</c:v>
                </c:pt>
                <c:pt idx="3" formatCode="0%">
                  <c:v>0.01</c:v>
                </c:pt>
                <c:pt idx="4" formatCode="0%">
                  <c:v>0.17</c:v>
                </c:pt>
                <c:pt idx="6" formatCode="0%">
                  <c:v>0.31</c:v>
                </c:pt>
                <c:pt idx="7" formatCode="0%">
                  <c:v>0.46</c:v>
                </c:pt>
                <c:pt idx="8" formatCode="0%">
                  <c:v>0.57999999999999996</c:v>
                </c:pt>
                <c:pt idx="10" formatCode="0%">
                  <c:v>0.75</c:v>
                </c:pt>
                <c:pt idx="11" formatCode="0%">
                  <c:v>0.92</c:v>
                </c:pt>
                <c:pt idx="12" formatCode="0%">
                  <c:v>0.97</c:v>
                </c:pt>
                <c:pt idx="14" formatCode="0.0%">
                  <c:v>0.98499999999999999</c:v>
                </c:pt>
                <c:pt idx="15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4"/>
        <c:axId val="159808896"/>
        <c:axId val="159827072"/>
      </c:barChart>
      <c:catAx>
        <c:axId val="159808896"/>
        <c:scaling>
          <c:orientation val="minMax"/>
        </c:scaling>
        <c:delete val="0"/>
        <c:axPos val="b"/>
        <c:majorTickMark val="out"/>
        <c:minorTickMark val="none"/>
        <c:tickLblPos val="low"/>
        <c:spPr>
          <a:noFill/>
        </c:spPr>
        <c:crossAx val="159827072"/>
        <c:crosses val="autoZero"/>
        <c:auto val="1"/>
        <c:lblAlgn val="ctr"/>
        <c:lblOffset val="100"/>
        <c:noMultiLvlLbl val="0"/>
      </c:catAx>
      <c:valAx>
        <c:axId val="159827072"/>
        <c:scaling>
          <c:orientation val="minMax"/>
        </c:scaling>
        <c:delete val="0"/>
        <c:axPos val="l"/>
        <c:majorGridlines/>
        <c:numFmt formatCode="0%" sourceLinked="1"/>
        <c:majorTickMark val="in"/>
        <c:minorTickMark val="none"/>
        <c:tickLblPos val="nextTo"/>
        <c:crossAx val="15980889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DEB32-B71E-4FC0-B256-DFDFEF8AA38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B0A6-0A5A-43DC-A8F0-D6A916795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2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903CFC-32AC-57CA-BD28-4D7C4527E10C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TANIT MEDICAL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4" y="0"/>
            <a:ext cx="12191999" cy="64906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TANIT MEDICAL ENGINEERING								           </a:t>
            </a:r>
            <a:r>
              <a:rPr lang="en-US" i="1" dirty="0" smtClean="0"/>
              <a:t>February </a:t>
            </a:r>
            <a:r>
              <a:rPr lang="en-US" i="1" dirty="0"/>
              <a:t>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632866"/>
            <a:ext cx="3214307" cy="247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STELLA OBASANJO HOSPITAL</a:t>
            </a:r>
            <a:br>
              <a:rPr lang="en-US" dirty="0" smtClean="0"/>
            </a:br>
            <a:r>
              <a:rPr lang="en-US" sz="2000" i="1" dirty="0" smtClean="0"/>
              <a:t>Edo state ministry of Health</a:t>
            </a:r>
            <a:endParaRPr lang="en-US" sz="2000" i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7912607" y="4722876"/>
            <a:ext cx="3635926" cy="518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PROGRESS REPORT: WEEK 7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13th – 18th  February 2023)</a:t>
            </a:r>
            <a:endParaRPr lang="en-US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1674260" y="2112911"/>
            <a:ext cx="5926689" cy="2264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CIVIL </a:t>
            </a:r>
            <a:r>
              <a:rPr lang="en-US" sz="2000" i="1" dirty="0">
                <a:solidFill>
                  <a:srgbClr val="8E0000"/>
                </a:solidFill>
              </a:rPr>
              <a:t>WORKS IN 0PD </a:t>
            </a:r>
            <a:r>
              <a:rPr lang="en-US" sz="2000" i="1" dirty="0" smtClean="0">
                <a:solidFill>
                  <a:srgbClr val="8E0000"/>
                </a:solidFill>
              </a:rPr>
              <a:t>BLOCK</a:t>
            </a:r>
            <a:endParaRPr lang="en-US" sz="2000" dirty="0" smtClean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CIVIL WORKS IN IPD BLOCK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8E0000"/>
                </a:solidFill>
              </a:rPr>
              <a:t>PAYMENT PLAN SCHEDULE</a:t>
            </a:r>
            <a:endParaRPr lang="en-US" sz="2000" dirty="0" smtClean="0">
              <a:solidFill>
                <a:srgbClr val="8E0000"/>
              </a:solidFill>
            </a:endParaRPr>
          </a:p>
          <a:p>
            <a:pPr algn="l"/>
            <a:endParaRPr lang="en-US" sz="2000" dirty="0">
              <a:solidFill>
                <a:srgbClr val="8E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000" i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Civil works in OPD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8601" y="201157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583095"/>
              </p:ext>
            </p:extLst>
          </p:nvPr>
        </p:nvGraphicFramePr>
        <p:xfrm>
          <a:off x="5053694" y="808264"/>
          <a:ext cx="6520541" cy="518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80191" y="938883"/>
            <a:ext cx="4666262" cy="97971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 </a:t>
            </a:r>
            <a:r>
              <a:rPr lang="en-US" dirty="0"/>
              <a:t>PERCENTAGE COMPLETION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sz="1600" i="1" dirty="0" smtClean="0"/>
              <a:t>14, </a:t>
            </a:r>
            <a:r>
              <a:rPr lang="en-US" sz="1600" i="1" dirty="0"/>
              <a:t>February 2023</a:t>
            </a:r>
          </a:p>
          <a:p>
            <a:r>
              <a:rPr lang="en-US" dirty="0" smtClean="0"/>
              <a:t>			</a:t>
            </a:r>
            <a:r>
              <a:rPr lang="en-US" sz="2800" dirty="0" smtClean="0"/>
              <a:t>45.8%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0191" y="2549619"/>
            <a:ext cx="4666262" cy="3238705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NGOING WEEK 7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ACTIVITIES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0" y="3241673"/>
            <a:ext cx="4390813" cy="226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3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Civil works in </a:t>
            </a:r>
            <a:r>
              <a:rPr lang="en-US" sz="2800" dirty="0" smtClean="0">
                <a:solidFill>
                  <a:schemeClr val="bg1"/>
                </a:solidFill>
              </a:rPr>
              <a:t>IPD </a:t>
            </a:r>
            <a:r>
              <a:rPr lang="en-US" sz="2800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2937" y="1077685"/>
            <a:ext cx="4489306" cy="97971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% </a:t>
            </a:r>
            <a:r>
              <a:rPr lang="en-US" dirty="0"/>
              <a:t>PERCENTAGE COMPLETION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sz="1600" i="1" dirty="0" smtClean="0"/>
              <a:t>14</a:t>
            </a:r>
            <a:r>
              <a:rPr lang="en-US" sz="1600" i="1" dirty="0" smtClean="0"/>
              <a:t>, </a:t>
            </a:r>
            <a:r>
              <a:rPr lang="en-US" sz="1600" i="1" dirty="0"/>
              <a:t>February 2023</a:t>
            </a:r>
          </a:p>
          <a:p>
            <a:r>
              <a:rPr lang="en-US" dirty="0" smtClean="0"/>
              <a:t>			</a:t>
            </a:r>
            <a:r>
              <a:rPr lang="en-US" sz="2800" dirty="0" smtClean="0"/>
              <a:t>0.75%</a:t>
            </a:r>
            <a:endParaRPr lang="en-US" sz="2800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78632"/>
              </p:ext>
            </p:extLst>
          </p:nvPr>
        </p:nvGraphicFramePr>
        <p:xfrm>
          <a:off x="5119007" y="963386"/>
          <a:ext cx="6531429" cy="528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380191" y="2425265"/>
            <a:ext cx="4502052" cy="1589665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ONGOING ACTIVITIES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NIL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8975" y="4352252"/>
            <a:ext cx="4502052" cy="1902244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PREVIOUS ACTIVITIES IN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IPD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Removal of suspended ceiling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Removal of sanitary wares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Removal Air-conditioners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 item carefully accounted for and stored in container on site</a:t>
            </a:r>
          </a:p>
        </p:txBody>
      </p:sp>
    </p:spTree>
    <p:extLst>
      <p:ext uri="{BB962C8B-B14F-4D97-AF65-F5344CB8AC3E}">
        <p14:creationId xmlns:p14="http://schemas.microsoft.com/office/powerpoint/2010/main" val="2753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Contractors Payment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lan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chedule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27403"/>
              </p:ext>
            </p:extLst>
          </p:nvPr>
        </p:nvGraphicFramePr>
        <p:xfrm>
          <a:off x="103367" y="619933"/>
          <a:ext cx="11974663" cy="58259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933795"/>
                <a:gridCol w="8040868"/>
              </a:tblGrid>
              <a:tr h="789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Contractors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Payment plan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93823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Sudabelt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Medical Equipment limited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LOT1 (MEDICAL EQUIPMENT)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₦1,625,778,150.00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50% mobilization payment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all 3 LOTs</a:t>
                      </a:r>
                      <a:endParaRPr lang="en-US" sz="20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20% Advance payment after 30days for LOT1 &amp; LOT5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20% Advance payment after 60 days from date of first mobilization for LOT2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20% Advance payment after 4 months from initial mobilization for LOT1 &amp; LOT5 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10% Advance payment after 5 months from initial payment for LOT1 &amp; LOT5 upon completion of installation and 20% for LOT2 upon provision of packing list and associated shipping  documents from OEM.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Balance payment of 10% after 6 months from initial payment upon delivery and installation of LOT2  </a:t>
                      </a: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0971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Sudabelt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Medical Equipment limited LOT2  (RADIOLOGY)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₦2,104,552,000.00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7627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Sudabelt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Medical Equipment limited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LOT5 (IVF &amp; LAB)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 ₦1,090,041,596.00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Contractors Payment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lan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chedule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45806"/>
              </p:ext>
            </p:extLst>
          </p:nvPr>
        </p:nvGraphicFramePr>
        <p:xfrm>
          <a:off x="103367" y="619931"/>
          <a:ext cx="11974663" cy="55198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761267"/>
                <a:gridCol w="8213396"/>
              </a:tblGrid>
              <a:tr h="622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Contractors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Payment plan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99877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Supreme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Meditech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LOT3 Medical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(MEDICAL GASES)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₦648,989,222.31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 mobilization payment on LOT3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Advance payment after 30 days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 Advance payment after 4 months from mobilization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 payment of 5% upon delivery for LOT3 after 7 months from initial payment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44852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BlueHub</a:t>
                      </a: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LOT3 Non-medical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(IT &amp; APPLIANCES)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₦105,440,181.75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 mobilization on LOT3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 Advance payment, 4 months after mobilization upon delivery and inspection of goods in the warehouse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 payment of 20%, 6 months from initial mobilization subject to completion of installation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2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Contractors Payment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lan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chedule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91680"/>
              </p:ext>
            </p:extLst>
          </p:nvPr>
        </p:nvGraphicFramePr>
        <p:xfrm>
          <a:off x="103367" y="619932"/>
          <a:ext cx="11974663" cy="563421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735388"/>
                <a:gridCol w="8239275"/>
              </a:tblGrid>
              <a:tr h="6436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Contractors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Payment plan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347038"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Reedpriceman</a:t>
                      </a: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LOT2 Non-medical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(OFFICE FURNITURE)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₦409,710,761.75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  mobilization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 Advance payment after 60 days from initial mobilization, and upon inspection of goods in the warehouse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 payment of 20% upon installation after 4 months from initial mobilization</a:t>
                      </a:r>
                    </a:p>
                  </a:txBody>
                  <a:tcPr marL="9525" marR="9525" marT="9525" marB="0" anchor="ctr"/>
                </a:tc>
              </a:tr>
              <a:tr h="2643491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Sabtrak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Limited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LOT 1 Non-medical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(OFFICE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APPLIANCE) 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₦14,850,609.00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  mobilization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 advance payment after 4 months from mobilization, and upon inspection of goods in the warehouse and delivery to site.</a:t>
                      </a: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endParaRPr lang="en-US" sz="2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 payment of 30% upon installation, 5 months after mobilization.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Contractors Payment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lan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chedule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February 2023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621102"/>
            <a:ext cx="12183836" cy="58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481</Words>
  <Application>Microsoft Office PowerPoint</Application>
  <PresentationFormat>Custom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Civil works in OPD block</vt:lpstr>
      <vt:lpstr>Civil works in IPD block</vt:lpstr>
      <vt:lpstr>Contractors Payment Plan Schedule</vt:lpstr>
      <vt:lpstr>Contractors Payment Plan Schedule</vt:lpstr>
      <vt:lpstr>Contractors Payment Plan Schedule</vt:lpstr>
      <vt:lpstr>Contractors Payment Plan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 OBASANJO HOSPITAL – EDSG MOH</dc:title>
  <dc:creator>Iyad Zaaroura</dc:creator>
  <cp:lastModifiedBy>prius</cp:lastModifiedBy>
  <cp:revision>151</cp:revision>
  <dcterms:created xsi:type="dcterms:W3CDTF">2022-08-02T08:58:42Z</dcterms:created>
  <dcterms:modified xsi:type="dcterms:W3CDTF">2023-02-14T17:47:42Z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