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5EF0"/>
    <a:srgbClr val="FE6100"/>
    <a:srgbClr val="FFB000"/>
    <a:srgbClr val="DC267F"/>
    <a:srgbClr val="648FFF"/>
    <a:srgbClr val="D55E00"/>
    <a:srgbClr val="EF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3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6E8C-3BD0-9B49-55EB-314693132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57876-ED4C-C831-7BFE-D511DB543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15236-10B5-22AF-D32E-8AB2F187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A6DBC-8308-F062-A149-3F3B72A6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2BF28-3E45-CEAE-15A1-E9BC9CCC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E07E-DFA9-2340-58EC-6C2F5A93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CB208-F609-BAA9-8B48-C74916986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A8DE-BE56-4754-3349-CA6CC9B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4D79-939E-4651-EC94-748E6FED8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36BC9-FF06-23E1-529B-B4BFC759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4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3BBAA4-3FFB-23FC-6DBF-94EF2CC65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E806E-7405-CE98-C7BC-EC14584B6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7889-A883-9F33-C574-3A85338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65F01-8840-1EDE-9443-2782FBBD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1B53-0DC6-4496-FEFB-DB14353F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E6BBD-8D0A-8DB9-C288-7E8A5CAE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CECC-785C-B9B9-829B-BE211208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733AE-62BF-4301-56C7-B16B411E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D191-0079-A643-21CF-E7335A3A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7FA5F-6EEC-0950-3007-FF52774D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2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6714-FDA1-5A31-8F18-992A3B4D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C1ADB-4B0E-0A10-88DD-3C51CF177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0D19A-C2E5-89E8-1823-1C8B60D4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EA6D-73A0-7058-118E-798399CD5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56A7-8387-9828-E5A9-14A4C965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2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F525-5FD9-2A11-48F8-8FF3E7B0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2D84-18E8-C5F6-2C34-E8B499461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D92F2-3780-A770-47EB-7A6FCC656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30A24-F176-7873-A225-EEB9D686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524BB-4F6F-AE65-5B39-92819B9D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34054-6272-177F-D93C-77E3F8C50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89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D3DE-01AD-7B36-5E40-EA3AB1DC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1C1B3-FBCF-1862-6E8E-6B5449CA6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C4EEA-735A-77D3-C42D-DE4ADA084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42548-0B3A-28AF-A5C9-FE17E56F9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CD327-679A-8B52-FAF1-E90B0C67C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194B0-FEF4-226C-2637-16163A04B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DF34E-C348-7BDD-41E3-22E61EB0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992A6-12AF-ADFF-A10A-B26BB5F8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1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A1F6-E7DB-0C91-6816-10076EF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8168C-5433-2846-45B5-44D129E0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7D088-9E28-F47B-70B2-ACA008C8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0D6CA-8DE4-D837-1E58-AA8103DB5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9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08FFA-609A-59B2-C0BC-3FB2318B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5098B-880A-E8E3-D720-D9BF1DD7B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B581C-6EEA-BAFC-B573-91D8532A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7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D3FE-FEF7-8A8D-660C-98D22826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C0EE-EDE9-D514-38B7-024CBD9D8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722AD-B70D-C10B-92AB-E8A9B875A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F8839-CB0F-2C10-8EA2-F2CE54E34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16E9E-EB35-D867-9CF9-7CF45169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C8632-5B62-2EAC-23AA-844C8188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C319-956D-5406-78C7-A6E2488E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6D42D-2E86-7EBA-93AC-345ADC93A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7DDF8-8ADB-74AF-769D-4506C1FD7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F07CE-C8B3-FDD8-265B-C35F4955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2E047-8CDF-BC61-2A03-EA2781519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25E04-903E-E33F-338B-8FB7B60A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313B3-C3BB-44C5-726E-F6051435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56213-49C8-EC25-4B93-A92652ACE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9B911-64D9-8D42-0992-32CDBCEB9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14AA5-76D3-4F70-9C21-C404C36BCDD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F3BF-73DC-08D8-D83A-AE1834A1B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93661-F0DD-540C-D5B0-6BEFEC3B5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87FBC-A69D-4953-9959-85E383A4E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8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B1BA3-1146-0B93-CB26-EFC5B374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221F9D-8342-1107-06AD-54B35D21FF43}"/>
              </a:ext>
            </a:extLst>
          </p:cNvPr>
          <p:cNvCxnSpPr>
            <a:cxnSpLocks/>
          </p:cNvCxnSpPr>
          <p:nvPr/>
        </p:nvCxnSpPr>
        <p:spPr>
          <a:xfrm flipH="1">
            <a:off x="5673749" y="1992963"/>
            <a:ext cx="3470" cy="1417320"/>
          </a:xfrm>
          <a:prstGeom prst="line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E726377-E0B3-A9EA-58B5-7C3154FAD6ED}"/>
              </a:ext>
            </a:extLst>
          </p:cNvPr>
          <p:cNvSpPr/>
          <p:nvPr/>
        </p:nvSpPr>
        <p:spPr>
          <a:xfrm>
            <a:off x="7895473" y="3407420"/>
            <a:ext cx="4026024" cy="170628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in Modern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2E0A9B0-5063-1BD8-962D-85313B5B91BF}"/>
              </a:ext>
            </a:extLst>
          </p:cNvPr>
          <p:cNvSpPr/>
          <p:nvPr/>
        </p:nvSpPr>
        <p:spPr>
          <a:xfrm>
            <a:off x="4235201" y="3407420"/>
            <a:ext cx="7686295" cy="1236004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in Modern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30FBDB0-5EA8-475A-D312-23EDBCD96916}"/>
              </a:ext>
            </a:extLst>
          </p:cNvPr>
          <p:cNvSpPr/>
          <p:nvPr/>
        </p:nvSpPr>
        <p:spPr>
          <a:xfrm>
            <a:off x="5446024" y="3410799"/>
            <a:ext cx="6478702" cy="1463823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in Modern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A1949DB-4E56-BF26-1098-A02167156AF5}"/>
              </a:ext>
            </a:extLst>
          </p:cNvPr>
          <p:cNvSpPr/>
          <p:nvPr/>
        </p:nvSpPr>
        <p:spPr>
          <a:xfrm>
            <a:off x="4045560" y="3410283"/>
            <a:ext cx="7883997" cy="797237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in Modern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846BC11-4E71-449B-ED1D-06FA16A3DE1B}"/>
              </a:ext>
            </a:extLst>
          </p:cNvPr>
          <p:cNvCxnSpPr>
            <a:cxnSpLocks/>
          </p:cNvCxnSpPr>
          <p:nvPr/>
        </p:nvCxnSpPr>
        <p:spPr>
          <a:xfrm flipH="1">
            <a:off x="11710523" y="1992963"/>
            <a:ext cx="3470" cy="1417320"/>
          </a:xfrm>
          <a:prstGeom prst="line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84639E5-FE8D-AEAA-85BF-51FA28A5E02D}"/>
              </a:ext>
            </a:extLst>
          </p:cNvPr>
          <p:cNvCxnSpPr>
            <a:cxnSpLocks/>
          </p:cNvCxnSpPr>
          <p:nvPr/>
        </p:nvCxnSpPr>
        <p:spPr>
          <a:xfrm>
            <a:off x="8309887" y="1992963"/>
            <a:ext cx="0" cy="1417320"/>
          </a:xfrm>
          <a:prstGeom prst="line">
            <a:avLst/>
          </a:prstGeom>
          <a:ln>
            <a:solidFill>
              <a:srgbClr val="648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73605D1-43D7-8A3E-D0D9-7B5E4AB9A48F}"/>
              </a:ext>
            </a:extLst>
          </p:cNvPr>
          <p:cNvCxnSpPr>
            <a:cxnSpLocks/>
          </p:cNvCxnSpPr>
          <p:nvPr/>
        </p:nvCxnSpPr>
        <p:spPr>
          <a:xfrm>
            <a:off x="8092511" y="1992963"/>
            <a:ext cx="0" cy="1417320"/>
          </a:xfrm>
          <a:prstGeom prst="line">
            <a:avLst/>
          </a:prstGeom>
          <a:ln>
            <a:solidFill>
              <a:srgbClr val="648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E390598-BA12-45E5-DB0E-E7D3144A0649}"/>
              </a:ext>
            </a:extLst>
          </p:cNvPr>
          <p:cNvCxnSpPr>
            <a:cxnSpLocks/>
          </p:cNvCxnSpPr>
          <p:nvPr/>
        </p:nvCxnSpPr>
        <p:spPr>
          <a:xfrm flipH="1">
            <a:off x="9995774" y="1992963"/>
            <a:ext cx="3470" cy="1417320"/>
          </a:xfrm>
          <a:prstGeom prst="line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1F5991-6A77-76C6-E209-98AB348220C7}"/>
              </a:ext>
            </a:extLst>
          </p:cNvPr>
          <p:cNvCxnSpPr>
            <a:cxnSpLocks/>
          </p:cNvCxnSpPr>
          <p:nvPr/>
        </p:nvCxnSpPr>
        <p:spPr>
          <a:xfrm>
            <a:off x="402436" y="2295105"/>
            <a:ext cx="1169517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A6941FB-ECA7-68B7-F1C6-3DA4C0C38A1D}"/>
              </a:ext>
            </a:extLst>
          </p:cNvPr>
          <p:cNvGrpSpPr/>
          <p:nvPr/>
        </p:nvGrpSpPr>
        <p:grpSpPr>
          <a:xfrm>
            <a:off x="9805521" y="2221563"/>
            <a:ext cx="2194560" cy="1188720"/>
            <a:chOff x="9805521" y="2221563"/>
            <a:chExt cx="2194560" cy="118872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47D32A1-F45B-7E5B-A007-7A45778B513D}"/>
                </a:ext>
              </a:extLst>
            </p:cNvPr>
            <p:cNvSpPr/>
            <p:nvPr/>
          </p:nvSpPr>
          <p:spPr>
            <a:xfrm>
              <a:off x="9805521" y="2221563"/>
              <a:ext cx="2194560" cy="137160"/>
            </a:xfrm>
            <a:prstGeom prst="rect">
              <a:avLst/>
            </a:prstGeom>
            <a:solidFill>
              <a:srgbClr val="785EF0"/>
            </a:solidFill>
            <a:ln>
              <a:solidFill>
                <a:srgbClr val="785EF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" tIns="45720" rIns="27432" bIns="45720" rtlCol="0" anchor="ctr"/>
            <a:lstStyle/>
            <a:p>
              <a:r>
                <a:rPr lang="en-US" sz="1200" dirty="0">
                  <a:latin typeface="Latin Modern"/>
                </a:rPr>
                <a:t> EU-US</a:t>
              </a:r>
              <a:r>
                <a:rPr lang="en-US" sz="1200" noProof="1">
                  <a:latin typeface="Latin Modern"/>
                </a:rPr>
                <a:t> Data Privacy Framework </a:t>
              </a:r>
              <a:endParaRPr lang="en-US" sz="1200" dirty="0">
                <a:latin typeface="Latin Modern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7AC31CE-FD3E-85E6-A830-6C5826AFA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5521" y="2221563"/>
              <a:ext cx="3470" cy="1188720"/>
            </a:xfrm>
            <a:prstGeom prst="line">
              <a:avLst/>
            </a:prstGeom>
            <a:solidFill>
              <a:srgbClr val="648FFF"/>
            </a:solidFill>
            <a:ln>
              <a:solidFill>
                <a:srgbClr val="785E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4DC4F5C-3238-E49C-8669-D03EE3C66813}"/>
              </a:ext>
            </a:extLst>
          </p:cNvPr>
          <p:cNvGrpSpPr/>
          <p:nvPr/>
        </p:nvGrpSpPr>
        <p:grpSpPr>
          <a:xfrm>
            <a:off x="7875870" y="2221563"/>
            <a:ext cx="1298448" cy="1188720"/>
            <a:chOff x="7945720" y="2221563"/>
            <a:chExt cx="1298448" cy="1188720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3C96CB7-6B95-9B45-A9DB-A54B6779D47B}"/>
                </a:ext>
              </a:extLst>
            </p:cNvPr>
            <p:cNvGrpSpPr/>
            <p:nvPr/>
          </p:nvGrpSpPr>
          <p:grpSpPr>
            <a:xfrm>
              <a:off x="7945720" y="2221563"/>
              <a:ext cx="1298448" cy="1188720"/>
              <a:chOff x="7894388" y="2221563"/>
              <a:chExt cx="1295749" cy="1188720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B5AEBAB-4513-9A4A-FDC9-8C2076F32E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4388" y="2221563"/>
                <a:ext cx="3470" cy="1188720"/>
              </a:xfrm>
              <a:prstGeom prst="line">
                <a:avLst/>
              </a:prstGeom>
              <a:solidFill>
                <a:srgbClr val="648FFF"/>
              </a:solidFill>
              <a:ln>
                <a:solidFill>
                  <a:srgbClr val="785E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46BE31-1852-7874-E5FF-442AC4E5CCE6}"/>
                  </a:ext>
                </a:extLst>
              </p:cNvPr>
              <p:cNvSpPr/>
              <p:nvPr/>
            </p:nvSpPr>
            <p:spPr>
              <a:xfrm>
                <a:off x="7894388" y="2221563"/>
                <a:ext cx="1295749" cy="137160"/>
              </a:xfrm>
              <a:prstGeom prst="rect">
                <a:avLst/>
              </a:prstGeom>
              <a:solidFill>
                <a:srgbClr val="785EF0"/>
              </a:solidFill>
              <a:ln>
                <a:solidFill>
                  <a:srgbClr val="785EF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7432" tIns="45720" rIns="27432" bIns="45720" rtlCol="0" anchor="ctr"/>
              <a:lstStyle/>
              <a:p>
                <a:pPr algn="ctr"/>
                <a:r>
                  <a:rPr lang="en-US" sz="1100" dirty="0">
                    <a:latin typeface="Latin Modern"/>
                  </a:rPr>
                  <a:t>EU-US</a:t>
                </a:r>
                <a:r>
                  <a:rPr lang="en-US" sz="1200" dirty="0">
                    <a:latin typeface="Latin Modern"/>
                  </a:rPr>
                  <a:t> Privacy Shield</a:t>
                </a:r>
              </a:p>
            </p:txBody>
          </p:sp>
        </p:grp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44663E-BD56-4E7A-B7F4-A912F93FE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0691" y="2221563"/>
              <a:ext cx="3477" cy="1188720"/>
            </a:xfrm>
            <a:prstGeom prst="line">
              <a:avLst/>
            </a:prstGeom>
            <a:solidFill>
              <a:srgbClr val="648FFF"/>
            </a:solidFill>
            <a:ln>
              <a:solidFill>
                <a:srgbClr val="785E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D75226B-FBB1-102D-3FD1-7009BFCF8BD7}"/>
              </a:ext>
            </a:extLst>
          </p:cNvPr>
          <p:cNvGrpSpPr/>
          <p:nvPr/>
        </p:nvGrpSpPr>
        <p:grpSpPr>
          <a:xfrm>
            <a:off x="3226691" y="2221563"/>
            <a:ext cx="4289066" cy="1188720"/>
            <a:chOff x="3313256" y="2221563"/>
            <a:chExt cx="4114800" cy="118872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5299441-891E-F7EB-5645-F04D7E977087}"/>
                </a:ext>
              </a:extLst>
            </p:cNvPr>
            <p:cNvGrpSpPr/>
            <p:nvPr/>
          </p:nvGrpSpPr>
          <p:grpSpPr>
            <a:xfrm>
              <a:off x="3313256" y="2221563"/>
              <a:ext cx="4114800" cy="1188720"/>
              <a:chOff x="3195325" y="2221563"/>
              <a:chExt cx="4114800" cy="118872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40B3CA7-C414-7754-C3C0-015DB815EFFB}"/>
                  </a:ext>
                </a:extLst>
              </p:cNvPr>
              <p:cNvSpPr/>
              <p:nvPr/>
            </p:nvSpPr>
            <p:spPr>
              <a:xfrm>
                <a:off x="3195325" y="2227073"/>
                <a:ext cx="4114800" cy="137160"/>
              </a:xfrm>
              <a:prstGeom prst="rect">
                <a:avLst/>
              </a:prstGeom>
              <a:solidFill>
                <a:srgbClr val="785EF0"/>
              </a:solidFill>
              <a:ln>
                <a:solidFill>
                  <a:srgbClr val="785EF0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27432" tIns="45720" rIns="27432" bIns="45720" rtlCol="0" anchor="ctr"/>
              <a:lstStyle/>
              <a:p>
                <a:pPr algn="ctr"/>
                <a:r>
                  <a:rPr lang="en-US" sz="1200" dirty="0">
                    <a:latin typeface="Latin Modern"/>
                  </a:rPr>
                  <a:t>EU-US Safe Harbor</a:t>
                </a:r>
              </a:p>
            </p:txBody>
          </p: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792C009-07F7-C14F-4C1F-7508E49701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95325" y="2221563"/>
                <a:ext cx="3470" cy="1188720"/>
              </a:xfrm>
              <a:prstGeom prst="line">
                <a:avLst/>
              </a:prstGeom>
              <a:solidFill>
                <a:srgbClr val="648FFF"/>
              </a:solidFill>
              <a:ln>
                <a:solidFill>
                  <a:srgbClr val="785E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E762814-09C8-8C9D-7827-260325721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4586" y="2221563"/>
              <a:ext cx="3470" cy="1188720"/>
            </a:xfrm>
            <a:prstGeom prst="line">
              <a:avLst/>
            </a:prstGeom>
            <a:solidFill>
              <a:srgbClr val="648FFF"/>
            </a:solidFill>
            <a:ln>
              <a:solidFill>
                <a:srgbClr val="785E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0A11718-EEA0-C1A5-0399-6CA9D5BBC5B5}"/>
              </a:ext>
            </a:extLst>
          </p:cNvPr>
          <p:cNvCxnSpPr>
            <a:cxnSpLocks/>
          </p:cNvCxnSpPr>
          <p:nvPr/>
        </p:nvCxnSpPr>
        <p:spPr>
          <a:xfrm>
            <a:off x="10232355" y="2450163"/>
            <a:ext cx="0" cy="9601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E4D2545-FC36-B08F-A950-9065250C8A94}"/>
              </a:ext>
            </a:extLst>
          </p:cNvPr>
          <p:cNvCxnSpPr>
            <a:cxnSpLocks/>
          </p:cNvCxnSpPr>
          <p:nvPr/>
        </p:nvCxnSpPr>
        <p:spPr>
          <a:xfrm>
            <a:off x="9744954" y="1764363"/>
            <a:ext cx="0" cy="1645920"/>
          </a:xfrm>
          <a:prstGeom prst="line">
            <a:avLst/>
          </a:prstGeom>
          <a:ln>
            <a:solidFill>
              <a:srgbClr val="648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F2E066D-B782-2E42-1AFC-EACB9068B8FD}"/>
              </a:ext>
            </a:extLst>
          </p:cNvPr>
          <p:cNvCxnSpPr>
            <a:cxnSpLocks/>
          </p:cNvCxnSpPr>
          <p:nvPr/>
        </p:nvCxnSpPr>
        <p:spPr>
          <a:xfrm flipH="1">
            <a:off x="1791624" y="1992963"/>
            <a:ext cx="3470" cy="1417320"/>
          </a:xfrm>
          <a:prstGeom prst="line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4C49509-D71C-CC9B-40DE-E46DDAA43248}"/>
              </a:ext>
            </a:extLst>
          </p:cNvPr>
          <p:cNvCxnSpPr>
            <a:cxnSpLocks/>
          </p:cNvCxnSpPr>
          <p:nvPr/>
        </p:nvCxnSpPr>
        <p:spPr>
          <a:xfrm>
            <a:off x="9960336" y="2678604"/>
            <a:ext cx="0" cy="7315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50DE6B3-05FB-FF24-55ED-74CEE56A9E33}"/>
              </a:ext>
            </a:extLst>
          </p:cNvPr>
          <p:cNvCxnSpPr>
            <a:cxnSpLocks/>
          </p:cNvCxnSpPr>
          <p:nvPr/>
        </p:nvCxnSpPr>
        <p:spPr>
          <a:xfrm>
            <a:off x="10735926" y="2450163"/>
            <a:ext cx="0" cy="9601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A1B5482-D39E-A7CD-4C39-5CF248322140}"/>
              </a:ext>
            </a:extLst>
          </p:cNvPr>
          <p:cNvSpPr/>
          <p:nvPr/>
        </p:nvSpPr>
        <p:spPr>
          <a:xfrm>
            <a:off x="6453114" y="1764363"/>
            <a:ext cx="3291840" cy="137160"/>
          </a:xfrm>
          <a:prstGeom prst="rect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Digital Markets &amp; Services Acts | EU Cookies Pledge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CE304B-D3B4-83DB-B97A-C4A1BEF36226}"/>
              </a:ext>
            </a:extLst>
          </p:cNvPr>
          <p:cNvSpPr/>
          <p:nvPr/>
        </p:nvSpPr>
        <p:spPr>
          <a:xfrm>
            <a:off x="0" y="1764363"/>
            <a:ext cx="3889193" cy="137160"/>
          </a:xfrm>
          <a:prstGeom prst="rect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r"/>
            <a:r>
              <a:rPr lang="en-US" sz="1200" noProof="1">
                <a:latin typeface="Latin Modern"/>
              </a:rPr>
              <a:t>Data Protection laws in several EU states since 1970s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91893AF-A1E6-73A6-B705-B4FCA3D7E518}"/>
              </a:ext>
            </a:extLst>
          </p:cNvPr>
          <p:cNvSpPr/>
          <p:nvPr/>
        </p:nvSpPr>
        <p:spPr>
          <a:xfrm>
            <a:off x="402436" y="1692278"/>
            <a:ext cx="11566650" cy="171800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in Modern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AD8EFF-55B8-0063-5F58-AD578DEE0940}"/>
              </a:ext>
            </a:extLst>
          </p:cNvPr>
          <p:cNvCxnSpPr>
            <a:cxnSpLocks/>
          </p:cNvCxnSpPr>
          <p:nvPr/>
        </p:nvCxnSpPr>
        <p:spPr>
          <a:xfrm>
            <a:off x="402436" y="2865554"/>
            <a:ext cx="11695176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427DF69-FA88-D906-9B3F-44D1AC43EED7}"/>
              </a:ext>
            </a:extLst>
          </p:cNvPr>
          <p:cNvSpPr/>
          <p:nvPr/>
        </p:nvSpPr>
        <p:spPr>
          <a:xfrm>
            <a:off x="402436" y="3410354"/>
            <a:ext cx="11692734" cy="56721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in Modern"/>
            </a:endParaRP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222B84BA-6067-386A-3F4F-9337BBEA1093}"/>
              </a:ext>
            </a:extLst>
          </p:cNvPr>
          <p:cNvCxnSpPr>
            <a:cxnSpLocks/>
          </p:cNvCxnSpPr>
          <p:nvPr/>
        </p:nvCxnSpPr>
        <p:spPr>
          <a:xfrm>
            <a:off x="9565421" y="3410283"/>
            <a:ext cx="0" cy="9601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847C1AC-855F-6B98-0850-B504BA6D98CF}"/>
              </a:ext>
            </a:extLst>
          </p:cNvPr>
          <p:cNvCxnSpPr>
            <a:cxnSpLocks/>
          </p:cNvCxnSpPr>
          <p:nvPr/>
        </p:nvCxnSpPr>
        <p:spPr>
          <a:xfrm>
            <a:off x="9007701" y="3410283"/>
            <a:ext cx="0" cy="16459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63BF65-23AD-0353-569D-78E2F70C9CFF}"/>
              </a:ext>
            </a:extLst>
          </p:cNvPr>
          <p:cNvCxnSpPr>
            <a:cxnSpLocks/>
          </p:cNvCxnSpPr>
          <p:nvPr/>
        </p:nvCxnSpPr>
        <p:spPr>
          <a:xfrm flipV="1">
            <a:off x="55967" y="3407420"/>
            <a:ext cx="11905500" cy="286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2A62344-43D9-47DD-331B-BE3B82CA5D1C}"/>
              </a:ext>
            </a:extLst>
          </p:cNvPr>
          <p:cNvCxnSpPr>
            <a:cxnSpLocks/>
          </p:cNvCxnSpPr>
          <p:nvPr/>
        </p:nvCxnSpPr>
        <p:spPr>
          <a:xfrm>
            <a:off x="5248371" y="3410283"/>
            <a:ext cx="0" cy="11887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4F9482B-7E56-7177-F148-61D621E19A85}"/>
              </a:ext>
            </a:extLst>
          </p:cNvPr>
          <p:cNvCxnSpPr>
            <a:cxnSpLocks/>
          </p:cNvCxnSpPr>
          <p:nvPr/>
        </p:nvCxnSpPr>
        <p:spPr>
          <a:xfrm>
            <a:off x="9744954" y="3407420"/>
            <a:ext cx="0" cy="11887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78EF810-DE83-53BA-1BCC-03141F821354}"/>
              </a:ext>
            </a:extLst>
          </p:cNvPr>
          <p:cNvCxnSpPr>
            <a:cxnSpLocks/>
          </p:cNvCxnSpPr>
          <p:nvPr/>
        </p:nvCxnSpPr>
        <p:spPr>
          <a:xfrm>
            <a:off x="9774434" y="3424654"/>
            <a:ext cx="0" cy="7315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8243126-BBC4-832F-F5D5-CADBDE241958}"/>
              </a:ext>
            </a:extLst>
          </p:cNvPr>
          <p:cNvCxnSpPr>
            <a:cxnSpLocks/>
          </p:cNvCxnSpPr>
          <p:nvPr/>
        </p:nvCxnSpPr>
        <p:spPr>
          <a:xfrm>
            <a:off x="8508515" y="3410283"/>
            <a:ext cx="0" cy="9601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1FAAB62B-9AB0-4A1D-A937-7D3563B35A88}"/>
              </a:ext>
            </a:extLst>
          </p:cNvPr>
          <p:cNvCxnSpPr>
            <a:cxnSpLocks/>
          </p:cNvCxnSpPr>
          <p:nvPr/>
        </p:nvCxnSpPr>
        <p:spPr>
          <a:xfrm>
            <a:off x="8540283" y="3410283"/>
            <a:ext cx="0" cy="14173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D42BBC8-88EB-9747-5D64-E9ACEF31D97C}"/>
              </a:ext>
            </a:extLst>
          </p:cNvPr>
          <p:cNvSpPr/>
          <p:nvPr/>
        </p:nvSpPr>
        <p:spPr>
          <a:xfrm>
            <a:off x="8098003" y="4919043"/>
            <a:ext cx="909698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Latin Modern"/>
              </a:rPr>
              <a:t>Farbling</a:t>
            </a:r>
            <a:r>
              <a:rPr lang="en-US" sz="1200" dirty="0">
                <a:solidFill>
                  <a:schemeClr val="bg1"/>
                </a:solidFill>
                <a:latin typeface="Latin Modern"/>
              </a:rPr>
              <a:t> (FP)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B641397-F0DB-1C87-6966-2AF9F63CFDBD}"/>
              </a:ext>
            </a:extLst>
          </p:cNvPr>
          <p:cNvCxnSpPr>
            <a:cxnSpLocks/>
          </p:cNvCxnSpPr>
          <p:nvPr/>
        </p:nvCxnSpPr>
        <p:spPr>
          <a:xfrm>
            <a:off x="8096372" y="3410283"/>
            <a:ext cx="0" cy="7315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C6B53CC-0ADF-0760-1B51-1DDE71E7F777}"/>
              </a:ext>
            </a:extLst>
          </p:cNvPr>
          <p:cNvCxnSpPr>
            <a:cxnSpLocks/>
          </p:cNvCxnSpPr>
          <p:nvPr/>
        </p:nvCxnSpPr>
        <p:spPr>
          <a:xfrm>
            <a:off x="11135056" y="3410602"/>
            <a:ext cx="704088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6196733-DE99-24C3-E964-A2B5265BCCBE}"/>
              </a:ext>
            </a:extLst>
          </p:cNvPr>
          <p:cNvSpPr/>
          <p:nvPr/>
        </p:nvSpPr>
        <p:spPr>
          <a:xfrm>
            <a:off x="8309887" y="1997686"/>
            <a:ext cx="419221" cy="137160"/>
          </a:xfrm>
          <a:prstGeom prst="rect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GDPR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A052982-F6C1-8F78-E7DB-9AB495EA58CA}"/>
              </a:ext>
            </a:extLst>
          </p:cNvPr>
          <p:cNvCxnSpPr>
            <a:cxnSpLocks/>
          </p:cNvCxnSpPr>
          <p:nvPr/>
        </p:nvCxnSpPr>
        <p:spPr>
          <a:xfrm>
            <a:off x="1412682" y="3135963"/>
            <a:ext cx="0" cy="2743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03714D-820B-84D9-5B02-6AA064D61FD7}"/>
              </a:ext>
            </a:extLst>
          </p:cNvPr>
          <p:cNvSpPr/>
          <p:nvPr/>
        </p:nvSpPr>
        <p:spPr>
          <a:xfrm>
            <a:off x="885826" y="3135963"/>
            <a:ext cx="526854" cy="1323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FTC Act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24C12E3-DB94-F683-8070-FE9E0D1980C6}"/>
              </a:ext>
            </a:extLst>
          </p:cNvPr>
          <p:cNvCxnSpPr>
            <a:cxnSpLocks/>
          </p:cNvCxnSpPr>
          <p:nvPr/>
        </p:nvCxnSpPr>
        <p:spPr>
          <a:xfrm>
            <a:off x="2609928" y="2907363"/>
            <a:ext cx="0" cy="502920"/>
          </a:xfrm>
          <a:prstGeom prst="line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816324C-6C0C-EDF6-A02F-8582E9FE63B1}"/>
              </a:ext>
            </a:extLst>
          </p:cNvPr>
          <p:cNvSpPr/>
          <p:nvPr/>
        </p:nvSpPr>
        <p:spPr>
          <a:xfrm>
            <a:off x="2814434" y="3135963"/>
            <a:ext cx="1561895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Gramm-Leach-Bliley Act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2AE00D-E275-F0AF-0E28-F344577A5AA9}"/>
              </a:ext>
            </a:extLst>
          </p:cNvPr>
          <p:cNvSpPr/>
          <p:nvPr/>
        </p:nvSpPr>
        <p:spPr>
          <a:xfrm>
            <a:off x="5248371" y="4461843"/>
            <a:ext cx="1069523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Public Suffix List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1997E6-EC11-68B3-E351-68265D763C2F}"/>
              </a:ext>
            </a:extLst>
          </p:cNvPr>
          <p:cNvSpPr/>
          <p:nvPr/>
        </p:nvSpPr>
        <p:spPr>
          <a:xfrm>
            <a:off x="4486391" y="1992963"/>
            <a:ext cx="1190828" cy="137160"/>
          </a:xfrm>
          <a:prstGeom prst="rect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 err="1">
                <a:latin typeface="Latin Modern"/>
              </a:rPr>
              <a:t>ePrivacy</a:t>
            </a:r>
            <a:r>
              <a:rPr lang="en-US" sz="1200" dirty="0">
                <a:latin typeface="Latin Modern"/>
              </a:rPr>
              <a:t> Directive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C9FC5-C7FD-BDD7-7E14-23C08A4C02D6}"/>
              </a:ext>
            </a:extLst>
          </p:cNvPr>
          <p:cNvSpPr/>
          <p:nvPr/>
        </p:nvSpPr>
        <p:spPr>
          <a:xfrm>
            <a:off x="10360139" y="1992963"/>
            <a:ext cx="1353854" cy="137160"/>
          </a:xfrm>
          <a:prstGeom prst="rect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 err="1">
                <a:latin typeface="Latin Modern"/>
              </a:rPr>
              <a:t>ePrivacy</a:t>
            </a:r>
            <a:r>
              <a:rPr lang="en-US" sz="1200" dirty="0">
                <a:latin typeface="Latin Modern"/>
              </a:rPr>
              <a:t> Regulation?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0D0AFE-E053-C239-2351-5F50A3A39AC9}"/>
              </a:ext>
            </a:extLst>
          </p:cNvPr>
          <p:cNvSpPr/>
          <p:nvPr/>
        </p:nvSpPr>
        <p:spPr>
          <a:xfrm>
            <a:off x="7148513" y="1992963"/>
            <a:ext cx="943998" cy="137160"/>
          </a:xfrm>
          <a:prstGeom prst="rect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Planet49 case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B4C5E8-C562-1154-0D8C-EF2B46031082}"/>
              </a:ext>
            </a:extLst>
          </p:cNvPr>
          <p:cNvSpPr/>
          <p:nvPr/>
        </p:nvSpPr>
        <p:spPr>
          <a:xfrm>
            <a:off x="9286010" y="1992963"/>
            <a:ext cx="713234" cy="137160"/>
          </a:xfrm>
          <a:prstGeom prst="rect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CNIL cases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AAA19C-283F-D517-1AD7-6D0F2220E418}"/>
              </a:ext>
            </a:extLst>
          </p:cNvPr>
          <p:cNvSpPr/>
          <p:nvPr/>
        </p:nvSpPr>
        <p:spPr>
          <a:xfrm>
            <a:off x="6235457" y="4233243"/>
            <a:ext cx="2273058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Enhanced Tracking Protection (ETP)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25072B3-5FF7-1980-417A-66A7AA09BB62}"/>
              </a:ext>
            </a:extLst>
          </p:cNvPr>
          <p:cNvSpPr/>
          <p:nvPr/>
        </p:nvSpPr>
        <p:spPr>
          <a:xfrm>
            <a:off x="7456052" y="4690443"/>
            <a:ext cx="1084231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Privacy Sandbox</a:t>
            </a: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48A0A7E-F76D-8737-C889-35C58DFA1C07}"/>
              </a:ext>
            </a:extLst>
          </p:cNvPr>
          <p:cNvGrpSpPr/>
          <p:nvPr/>
        </p:nvGrpSpPr>
        <p:grpSpPr>
          <a:xfrm>
            <a:off x="510965" y="3410283"/>
            <a:ext cx="901717" cy="274320"/>
            <a:chOff x="503299" y="3440987"/>
            <a:chExt cx="901717" cy="274320"/>
          </a:xfrm>
          <a:solidFill>
            <a:srgbClr val="FFB000"/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1D7504-CF47-DEE3-2039-E6680F355D00}"/>
                </a:ext>
              </a:extLst>
            </p:cNvPr>
            <p:cNvCxnSpPr>
              <a:cxnSpLocks/>
            </p:cNvCxnSpPr>
            <p:nvPr/>
          </p:nvCxnSpPr>
          <p:spPr>
            <a:xfrm>
              <a:off x="1405016" y="3440987"/>
              <a:ext cx="0" cy="274320"/>
            </a:xfrm>
            <a:prstGeom prst="line">
              <a:avLst/>
            </a:prstGeom>
            <a:grpFill/>
            <a:ln>
              <a:solidFill>
                <a:srgbClr val="FFB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838E81F-FF19-D39B-E790-BE491F60E862}"/>
                </a:ext>
              </a:extLst>
            </p:cNvPr>
            <p:cNvSpPr/>
            <p:nvPr/>
          </p:nvSpPr>
          <p:spPr>
            <a:xfrm>
              <a:off x="503299" y="3578147"/>
              <a:ext cx="901717" cy="137160"/>
            </a:xfrm>
            <a:prstGeom prst="rect">
              <a:avLst/>
            </a:prstGeom>
            <a:grpFill/>
            <a:ln>
              <a:solidFill>
                <a:srgbClr val="FFB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" tIns="45720" rIns="27432" bIns="4572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Latin Modern"/>
                </a:rPr>
                <a:t>HTTP Cookies</a:t>
              </a:r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99E9818-704F-F1BA-37EF-551285B616E4}"/>
              </a:ext>
            </a:extLst>
          </p:cNvPr>
          <p:cNvCxnSpPr>
            <a:cxnSpLocks/>
          </p:cNvCxnSpPr>
          <p:nvPr/>
        </p:nvCxnSpPr>
        <p:spPr>
          <a:xfrm>
            <a:off x="1791624" y="3410283"/>
            <a:ext cx="0" cy="502920"/>
          </a:xfrm>
          <a:prstGeom prst="line">
            <a:avLst/>
          </a:prstGeom>
          <a:ln>
            <a:solidFill>
              <a:srgbClr val="FFB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B561DE35-B6AF-6B15-32CB-202E9EF941C8}"/>
              </a:ext>
            </a:extLst>
          </p:cNvPr>
          <p:cNvSpPr/>
          <p:nvPr/>
        </p:nvSpPr>
        <p:spPr>
          <a:xfrm>
            <a:off x="1791624" y="3776043"/>
            <a:ext cx="1217281" cy="137160"/>
          </a:xfrm>
          <a:prstGeom prst="rect">
            <a:avLst/>
          </a:prstGeom>
          <a:solidFill>
            <a:srgbClr val="FFB000"/>
          </a:solidFill>
          <a:ln>
            <a:solidFill>
              <a:srgbClr val="FFB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in Modern"/>
              </a:rPr>
              <a:t>Same-origin Policy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E458110-1FF9-D3D4-DB7B-6EC962331697}"/>
              </a:ext>
            </a:extLst>
          </p:cNvPr>
          <p:cNvSpPr/>
          <p:nvPr/>
        </p:nvSpPr>
        <p:spPr>
          <a:xfrm>
            <a:off x="1791624" y="3547443"/>
            <a:ext cx="685155" cy="137160"/>
          </a:xfrm>
          <a:prstGeom prst="rect">
            <a:avLst/>
          </a:prstGeom>
          <a:solidFill>
            <a:srgbClr val="FFB000"/>
          </a:solidFill>
          <a:ln>
            <a:solidFill>
              <a:srgbClr val="FFB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in Modern"/>
              </a:rPr>
              <a:t>JavaScript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E984BAE-DA15-7AD7-3612-AF36ED895DCF}"/>
              </a:ext>
            </a:extLst>
          </p:cNvPr>
          <p:cNvCxnSpPr>
            <a:cxnSpLocks/>
          </p:cNvCxnSpPr>
          <p:nvPr/>
        </p:nvCxnSpPr>
        <p:spPr>
          <a:xfrm>
            <a:off x="5673749" y="3410283"/>
            <a:ext cx="0" cy="502920"/>
          </a:xfrm>
          <a:prstGeom prst="line">
            <a:avLst/>
          </a:prstGeom>
          <a:ln>
            <a:solidFill>
              <a:srgbClr val="FFB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DF2053E-3374-9206-9FE2-6B967C48D260}"/>
              </a:ext>
            </a:extLst>
          </p:cNvPr>
          <p:cNvSpPr/>
          <p:nvPr/>
        </p:nvSpPr>
        <p:spPr>
          <a:xfrm>
            <a:off x="4462926" y="3547443"/>
            <a:ext cx="1210823" cy="137160"/>
          </a:xfrm>
          <a:prstGeom prst="rect">
            <a:avLst/>
          </a:prstGeom>
          <a:solidFill>
            <a:srgbClr val="FFB000"/>
          </a:solidFill>
          <a:ln>
            <a:solidFill>
              <a:srgbClr val="FFB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in Modern"/>
              </a:rPr>
              <a:t>Flash </a:t>
            </a:r>
            <a:r>
              <a:rPr lang="en-US" sz="1200" dirty="0" err="1">
                <a:solidFill>
                  <a:schemeClr val="tx1"/>
                </a:solidFill>
                <a:latin typeface="Latin Modern"/>
              </a:rPr>
              <a:t>supercookie</a:t>
            </a:r>
            <a:endParaRPr lang="en-US" sz="1200" dirty="0">
              <a:solidFill>
                <a:schemeClr val="tx1"/>
              </a:solidFill>
              <a:latin typeface="Latin Modern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718B88B-04BA-1398-CAAB-C23ED51AC79B}"/>
              </a:ext>
            </a:extLst>
          </p:cNvPr>
          <p:cNvCxnSpPr>
            <a:cxnSpLocks/>
          </p:cNvCxnSpPr>
          <p:nvPr/>
        </p:nvCxnSpPr>
        <p:spPr>
          <a:xfrm>
            <a:off x="9368339" y="3410283"/>
            <a:ext cx="0" cy="16459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B169031-9D9B-3802-5428-4492C3820944}"/>
              </a:ext>
            </a:extLst>
          </p:cNvPr>
          <p:cNvSpPr/>
          <p:nvPr/>
        </p:nvSpPr>
        <p:spPr>
          <a:xfrm>
            <a:off x="9368340" y="4919043"/>
            <a:ext cx="2223330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Ephemeral Third-Party Site Storage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2577DB2-C6DA-9499-6557-71C06C038115}"/>
              </a:ext>
            </a:extLst>
          </p:cNvPr>
          <p:cNvCxnSpPr>
            <a:cxnSpLocks/>
          </p:cNvCxnSpPr>
          <p:nvPr/>
        </p:nvCxnSpPr>
        <p:spPr>
          <a:xfrm>
            <a:off x="9336103" y="3410283"/>
            <a:ext cx="0" cy="11887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1AF96EE-4012-B6A1-C33A-4304CBA57329}"/>
              </a:ext>
            </a:extLst>
          </p:cNvPr>
          <p:cNvSpPr/>
          <p:nvPr/>
        </p:nvSpPr>
        <p:spPr>
          <a:xfrm>
            <a:off x="7497478" y="4461843"/>
            <a:ext cx="1838626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Network &amp; State Partitioning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F3E58AE-A07C-0F3E-E9A7-A74A58863E40}"/>
              </a:ext>
            </a:extLst>
          </p:cNvPr>
          <p:cNvCxnSpPr>
            <a:cxnSpLocks/>
          </p:cNvCxnSpPr>
          <p:nvPr/>
        </p:nvCxnSpPr>
        <p:spPr>
          <a:xfrm>
            <a:off x="2814434" y="3135963"/>
            <a:ext cx="0" cy="2743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DFF571A-4185-694B-D51E-04C66ADF90B0}"/>
              </a:ext>
            </a:extLst>
          </p:cNvPr>
          <p:cNvSpPr/>
          <p:nvPr/>
        </p:nvSpPr>
        <p:spPr>
          <a:xfrm>
            <a:off x="2609928" y="2907364"/>
            <a:ext cx="488956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COPPA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0FE3C4A-8845-F6EF-95AB-C73D9984594E}"/>
              </a:ext>
            </a:extLst>
          </p:cNvPr>
          <p:cNvCxnSpPr>
            <a:cxnSpLocks/>
          </p:cNvCxnSpPr>
          <p:nvPr/>
        </p:nvCxnSpPr>
        <p:spPr>
          <a:xfrm>
            <a:off x="2196539" y="3135963"/>
            <a:ext cx="0" cy="2743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B8182E-8AF0-A308-4133-8DAE52446638}"/>
              </a:ext>
            </a:extLst>
          </p:cNvPr>
          <p:cNvSpPr/>
          <p:nvPr/>
        </p:nvSpPr>
        <p:spPr>
          <a:xfrm>
            <a:off x="1747838" y="3135963"/>
            <a:ext cx="448700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HIPAA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97E6FE6-FCB5-719D-78A5-0F34E60B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30" y="1775964"/>
            <a:ext cx="365760" cy="36576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2976D5F-FBD4-1E76-0080-631F577DE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905" y="2664892"/>
            <a:ext cx="365760" cy="365760"/>
          </a:xfrm>
          <a:prstGeom prst="rect">
            <a:avLst/>
          </a:prstGeom>
        </p:spPr>
      </p:pic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A7E0B4C-B98A-BC9E-5BC9-80DDF9F9C6A6}"/>
              </a:ext>
            </a:extLst>
          </p:cNvPr>
          <p:cNvCxnSpPr>
            <a:cxnSpLocks/>
          </p:cNvCxnSpPr>
          <p:nvPr/>
        </p:nvCxnSpPr>
        <p:spPr>
          <a:xfrm>
            <a:off x="8728455" y="2678763"/>
            <a:ext cx="0" cy="7315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9A43427-2DBF-0A06-861C-0B3104440D34}"/>
              </a:ext>
            </a:extLst>
          </p:cNvPr>
          <p:cNvSpPr/>
          <p:nvPr/>
        </p:nvSpPr>
        <p:spPr>
          <a:xfrm>
            <a:off x="8454135" y="2678604"/>
            <a:ext cx="274320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CA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01057F3-8B29-A518-E884-701368F93906}"/>
              </a:ext>
            </a:extLst>
          </p:cNvPr>
          <p:cNvGrpSpPr/>
          <p:nvPr/>
        </p:nvGrpSpPr>
        <p:grpSpPr>
          <a:xfrm>
            <a:off x="6081565" y="3135963"/>
            <a:ext cx="1053516" cy="274320"/>
            <a:chOff x="6091091" y="3044952"/>
            <a:chExt cx="1053516" cy="274320"/>
          </a:xfrm>
          <a:solidFill>
            <a:srgbClr val="DC267F"/>
          </a:solidFill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A060353-C655-29A8-C6B0-7F8FEC5B4E4D}"/>
                </a:ext>
              </a:extLst>
            </p:cNvPr>
            <p:cNvCxnSpPr>
              <a:cxnSpLocks/>
            </p:cNvCxnSpPr>
            <p:nvPr/>
          </p:nvCxnSpPr>
          <p:spPr>
            <a:xfrm>
              <a:off x="7144607" y="3044952"/>
              <a:ext cx="0" cy="274320"/>
            </a:xfrm>
            <a:prstGeom prst="line">
              <a:avLst/>
            </a:prstGeom>
            <a:grpFill/>
            <a:ln>
              <a:solidFill>
                <a:srgbClr val="DC26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302B3C-7258-3DCE-37A2-A671F70C1350}"/>
                </a:ext>
              </a:extLst>
            </p:cNvPr>
            <p:cNvSpPr/>
            <p:nvPr/>
          </p:nvSpPr>
          <p:spPr>
            <a:xfrm>
              <a:off x="6091091" y="3044952"/>
              <a:ext cx="1053516" cy="137160"/>
            </a:xfrm>
            <a:prstGeom prst="rect">
              <a:avLst/>
            </a:prstGeom>
            <a:grpFill/>
            <a:ln>
              <a:solidFill>
                <a:srgbClr val="DC267F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" tIns="45720" rIns="27432" bIns="45720" rtlCol="0" anchor="ctr"/>
            <a:lstStyle/>
            <a:p>
              <a:pPr algn="ctr"/>
              <a:r>
                <a:rPr lang="en-US" sz="1200" dirty="0">
                  <a:latin typeface="Latin Modern"/>
                </a:rPr>
                <a:t>FTC vs Snapchat</a:t>
              </a:r>
            </a:p>
          </p:txBody>
        </p:sp>
      </p:grp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18309-8B57-690A-6641-504764016F10}"/>
              </a:ext>
            </a:extLst>
          </p:cNvPr>
          <p:cNvCxnSpPr>
            <a:cxnSpLocks/>
          </p:cNvCxnSpPr>
          <p:nvPr/>
        </p:nvCxnSpPr>
        <p:spPr>
          <a:xfrm>
            <a:off x="8508515" y="3135963"/>
            <a:ext cx="0" cy="2743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B42D471-3669-8F01-09FD-BD69A0E6B25F}"/>
              </a:ext>
            </a:extLst>
          </p:cNvPr>
          <p:cNvSpPr/>
          <p:nvPr/>
        </p:nvSpPr>
        <p:spPr>
          <a:xfrm>
            <a:off x="7421189" y="3135963"/>
            <a:ext cx="1087326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FTC vs Facebook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0545A0C-7A20-611A-DCBA-B8129FD297E3}"/>
              </a:ext>
            </a:extLst>
          </p:cNvPr>
          <p:cNvCxnSpPr>
            <a:cxnSpLocks/>
          </p:cNvCxnSpPr>
          <p:nvPr/>
        </p:nvCxnSpPr>
        <p:spPr>
          <a:xfrm>
            <a:off x="9774605" y="2678763"/>
            <a:ext cx="0" cy="7315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B12F39A-B326-DA3A-A7F2-71C834531FB6}"/>
              </a:ext>
            </a:extLst>
          </p:cNvPr>
          <p:cNvCxnSpPr>
            <a:cxnSpLocks/>
          </p:cNvCxnSpPr>
          <p:nvPr/>
        </p:nvCxnSpPr>
        <p:spPr>
          <a:xfrm>
            <a:off x="11681034" y="2675900"/>
            <a:ext cx="0" cy="7315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03B05C2-C2F0-291F-4115-C358D08FB144}"/>
              </a:ext>
            </a:extLst>
          </p:cNvPr>
          <p:cNvGrpSpPr/>
          <p:nvPr/>
        </p:nvGrpSpPr>
        <p:grpSpPr>
          <a:xfrm>
            <a:off x="10336597" y="3135963"/>
            <a:ext cx="1308081" cy="274320"/>
            <a:chOff x="10336597" y="3126803"/>
            <a:chExt cx="1308081" cy="27432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B23C5C-728C-0AEC-1E5A-73399AE652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44678" y="3126803"/>
              <a:ext cx="0" cy="274320"/>
            </a:xfrm>
            <a:prstGeom prst="line">
              <a:avLst/>
            </a:prstGeom>
            <a:solidFill>
              <a:srgbClr val="C00000"/>
            </a:solidFill>
            <a:ln>
              <a:solidFill>
                <a:srgbClr val="DC267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5621553-E328-1B17-71FE-00052EEBDFEE}"/>
                </a:ext>
              </a:extLst>
            </p:cNvPr>
            <p:cNvSpPr/>
            <p:nvPr/>
          </p:nvSpPr>
          <p:spPr>
            <a:xfrm>
              <a:off x="10336597" y="3126803"/>
              <a:ext cx="1308081" cy="146320"/>
            </a:xfrm>
            <a:prstGeom prst="rect">
              <a:avLst/>
            </a:prstGeom>
            <a:solidFill>
              <a:srgbClr val="DC267F"/>
            </a:solidFill>
            <a:ln>
              <a:solidFill>
                <a:srgbClr val="DC267F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27432" tIns="45720" rIns="27432" bIns="45720" rtlCol="0" anchor="ctr"/>
            <a:lstStyle/>
            <a:p>
              <a:pPr algn="ctr"/>
              <a:r>
                <a:rPr lang="en-US" sz="1200" dirty="0">
                  <a:latin typeface="Latin Modern"/>
                </a:rPr>
                <a:t>Federal regulation?</a:t>
              </a:r>
            </a:p>
          </p:txBody>
        </p:sp>
      </p:grp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30934F7-D936-D1E5-75A1-C63F0E7A578B}"/>
              </a:ext>
            </a:extLst>
          </p:cNvPr>
          <p:cNvCxnSpPr>
            <a:cxnSpLocks/>
          </p:cNvCxnSpPr>
          <p:nvPr/>
        </p:nvCxnSpPr>
        <p:spPr>
          <a:xfrm>
            <a:off x="6716635" y="3410283"/>
            <a:ext cx="0" cy="274320"/>
          </a:xfrm>
          <a:prstGeom prst="line">
            <a:avLst/>
          </a:prstGeom>
          <a:ln>
            <a:solidFill>
              <a:srgbClr val="FFB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C24F598-32FC-78B2-495E-7366A02517FE}"/>
              </a:ext>
            </a:extLst>
          </p:cNvPr>
          <p:cNvSpPr/>
          <p:nvPr/>
        </p:nvSpPr>
        <p:spPr>
          <a:xfrm>
            <a:off x="5750200" y="3547443"/>
            <a:ext cx="966435" cy="137160"/>
          </a:xfrm>
          <a:prstGeom prst="rect">
            <a:avLst/>
          </a:prstGeom>
          <a:solidFill>
            <a:srgbClr val="FFB000"/>
          </a:solidFill>
          <a:ln>
            <a:solidFill>
              <a:srgbClr val="FFB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in Modern"/>
              </a:rPr>
              <a:t>HSTS upgrades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8A166A-C13D-62C4-A7C1-D7776E1D3CC0}"/>
              </a:ext>
            </a:extLst>
          </p:cNvPr>
          <p:cNvCxnSpPr>
            <a:cxnSpLocks/>
          </p:cNvCxnSpPr>
          <p:nvPr/>
        </p:nvCxnSpPr>
        <p:spPr>
          <a:xfrm>
            <a:off x="2814434" y="3410283"/>
            <a:ext cx="0" cy="274320"/>
          </a:xfrm>
          <a:prstGeom prst="line">
            <a:avLst/>
          </a:prstGeom>
          <a:ln>
            <a:solidFill>
              <a:srgbClr val="FFB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B959BF8-23D9-7CE7-C801-C22EA39BEFED}"/>
              </a:ext>
            </a:extLst>
          </p:cNvPr>
          <p:cNvSpPr/>
          <p:nvPr/>
        </p:nvSpPr>
        <p:spPr>
          <a:xfrm>
            <a:off x="2814434" y="3547443"/>
            <a:ext cx="309854" cy="137160"/>
          </a:xfrm>
          <a:prstGeom prst="rect">
            <a:avLst/>
          </a:prstGeom>
          <a:solidFill>
            <a:srgbClr val="FFB000"/>
          </a:solidFill>
          <a:ln>
            <a:solidFill>
              <a:srgbClr val="FFB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in Modern"/>
              </a:rPr>
              <a:t>P3P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A0628C3-15F3-62EC-9893-5FABD917820A}"/>
              </a:ext>
            </a:extLst>
          </p:cNvPr>
          <p:cNvSpPr/>
          <p:nvPr/>
        </p:nvSpPr>
        <p:spPr>
          <a:xfrm>
            <a:off x="4462927" y="3776043"/>
            <a:ext cx="1210822" cy="137160"/>
          </a:xfrm>
          <a:prstGeom prst="rect">
            <a:avLst/>
          </a:prstGeom>
          <a:solidFill>
            <a:srgbClr val="FFB000"/>
          </a:solidFill>
          <a:ln>
            <a:solidFill>
              <a:srgbClr val="FFB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in Modern"/>
              </a:rPr>
              <a:t>Do No Track (DNT)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D1E72D8-2BDA-2A31-C8D3-47E2C4F7CD21}"/>
              </a:ext>
            </a:extLst>
          </p:cNvPr>
          <p:cNvCxnSpPr>
            <a:cxnSpLocks/>
          </p:cNvCxnSpPr>
          <p:nvPr/>
        </p:nvCxnSpPr>
        <p:spPr>
          <a:xfrm>
            <a:off x="8905859" y="3410283"/>
            <a:ext cx="0" cy="502920"/>
          </a:xfrm>
          <a:prstGeom prst="line">
            <a:avLst/>
          </a:prstGeom>
          <a:ln>
            <a:solidFill>
              <a:srgbClr val="FFB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C76120-0BBA-3FFA-3037-E7187F498553}"/>
              </a:ext>
            </a:extLst>
          </p:cNvPr>
          <p:cNvSpPr/>
          <p:nvPr/>
        </p:nvSpPr>
        <p:spPr>
          <a:xfrm>
            <a:off x="7039773" y="3776043"/>
            <a:ext cx="1866086" cy="137160"/>
          </a:xfrm>
          <a:prstGeom prst="rect">
            <a:avLst/>
          </a:prstGeom>
          <a:solidFill>
            <a:srgbClr val="FFB000"/>
          </a:solidFill>
          <a:ln>
            <a:solidFill>
              <a:srgbClr val="FFB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in Modern"/>
              </a:rPr>
              <a:t>Global Privacy Control (GPC)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9BE5B62-AD1A-117C-F6B2-8B493281EE4A}"/>
              </a:ext>
            </a:extLst>
          </p:cNvPr>
          <p:cNvCxnSpPr>
            <a:cxnSpLocks/>
          </p:cNvCxnSpPr>
          <p:nvPr/>
        </p:nvCxnSpPr>
        <p:spPr>
          <a:xfrm>
            <a:off x="11681034" y="3410602"/>
            <a:ext cx="0" cy="502920"/>
          </a:xfrm>
          <a:prstGeom prst="line">
            <a:avLst/>
          </a:prstGeom>
          <a:ln>
            <a:solidFill>
              <a:srgbClr val="FFB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138A299-BC27-08E4-5EDF-884000319B9B}"/>
              </a:ext>
            </a:extLst>
          </p:cNvPr>
          <p:cNvSpPr/>
          <p:nvPr/>
        </p:nvSpPr>
        <p:spPr>
          <a:xfrm>
            <a:off x="9863402" y="3774862"/>
            <a:ext cx="1817631" cy="137160"/>
          </a:xfrm>
          <a:prstGeom prst="rect">
            <a:avLst/>
          </a:prstGeom>
          <a:solidFill>
            <a:srgbClr val="FFB000"/>
          </a:solidFill>
          <a:ln>
            <a:solidFill>
              <a:srgbClr val="FFB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in Modern"/>
              </a:rPr>
              <a:t>Identity providers tracking?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B9F65C4-34CC-A780-278F-D3526E9324C3}"/>
              </a:ext>
            </a:extLst>
          </p:cNvPr>
          <p:cNvCxnSpPr>
            <a:cxnSpLocks/>
          </p:cNvCxnSpPr>
          <p:nvPr/>
        </p:nvCxnSpPr>
        <p:spPr>
          <a:xfrm>
            <a:off x="2405547" y="2907363"/>
            <a:ext cx="0" cy="502920"/>
          </a:xfrm>
          <a:prstGeom prst="line">
            <a:avLst/>
          </a:prstGeom>
          <a:solidFill>
            <a:srgbClr val="C00000"/>
          </a:solidFill>
          <a:ln>
            <a:solidFill>
              <a:srgbClr val="DC26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40F6AB5-9FCD-4B58-B2E7-FBD90AC3143B}"/>
              </a:ext>
            </a:extLst>
          </p:cNvPr>
          <p:cNvSpPr/>
          <p:nvPr/>
        </p:nvSpPr>
        <p:spPr>
          <a:xfrm>
            <a:off x="885826" y="2907364"/>
            <a:ext cx="1519721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r"/>
            <a:r>
              <a:rPr lang="en-US" sz="1200" dirty="0">
                <a:latin typeface="Latin Modern"/>
              </a:rPr>
              <a:t>FTC Cookies Workshop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75403A2-E082-561F-3269-FECCF4340B74}"/>
              </a:ext>
            </a:extLst>
          </p:cNvPr>
          <p:cNvSpPr/>
          <p:nvPr/>
        </p:nvSpPr>
        <p:spPr>
          <a:xfrm>
            <a:off x="10599440" y="4690443"/>
            <a:ext cx="1114553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Cookies opt-out?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9736881-88FB-DB63-77E7-EB009D0568A6}"/>
              </a:ext>
            </a:extLst>
          </p:cNvPr>
          <p:cNvCxnSpPr>
            <a:cxnSpLocks/>
          </p:cNvCxnSpPr>
          <p:nvPr/>
        </p:nvCxnSpPr>
        <p:spPr>
          <a:xfrm>
            <a:off x="11713993" y="3410283"/>
            <a:ext cx="0" cy="1417320"/>
          </a:xfrm>
          <a:prstGeom prst="line">
            <a:avLst/>
          </a:prstGeom>
          <a:ln>
            <a:solidFill>
              <a:srgbClr val="FE61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8B2E313-BE96-8699-DDFB-008386E80787}"/>
              </a:ext>
            </a:extLst>
          </p:cNvPr>
          <p:cNvSpPr/>
          <p:nvPr/>
        </p:nvSpPr>
        <p:spPr>
          <a:xfrm>
            <a:off x="10138310" y="3547443"/>
            <a:ext cx="1542724" cy="137160"/>
          </a:xfrm>
          <a:prstGeom prst="rect">
            <a:avLst/>
          </a:prstGeom>
          <a:solidFill>
            <a:srgbClr val="FFB000"/>
          </a:solidFill>
          <a:ln>
            <a:solidFill>
              <a:srgbClr val="FFB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atin Modern"/>
              </a:rPr>
              <a:t>Unified ID 2.0 abuse?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8A5F222-474E-F6E0-E8F4-3726B2951344}"/>
              </a:ext>
            </a:extLst>
          </p:cNvPr>
          <p:cNvSpPr/>
          <p:nvPr/>
        </p:nvSpPr>
        <p:spPr>
          <a:xfrm>
            <a:off x="9774434" y="4019014"/>
            <a:ext cx="1651120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Advanced FP Protection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FBA2CBF-8BC4-6952-F8C9-062C5563BA23}"/>
              </a:ext>
            </a:extLst>
          </p:cNvPr>
          <p:cNvSpPr txBox="1"/>
          <p:nvPr/>
        </p:nvSpPr>
        <p:spPr>
          <a:xfrm rot="16200000">
            <a:off x="3566960" y="4519522"/>
            <a:ext cx="957530" cy="230832"/>
          </a:xfrm>
          <a:prstGeom prst="rect">
            <a:avLst/>
          </a:prstGeom>
          <a:noFill/>
        </p:spPr>
        <p:txBody>
          <a:bodyPr wrap="square" lIns="27432" tIns="45720" rIns="27432" bIns="45720" rtlCol="0">
            <a:spAutoFit/>
          </a:bodyPr>
          <a:lstStyle/>
          <a:p>
            <a:pPr algn="ctr"/>
            <a:r>
              <a:rPr lang="en-US" sz="900" dirty="0">
                <a:latin typeface="Latin Modern"/>
              </a:rPr>
              <a:t>Browser-specific                 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7B800B4-B7E5-B98D-38C0-E4887002BE42}"/>
              </a:ext>
            </a:extLst>
          </p:cNvPr>
          <p:cNvSpPr txBox="1"/>
          <p:nvPr/>
        </p:nvSpPr>
        <p:spPr>
          <a:xfrm rot="16200000">
            <a:off x="-750415" y="4119202"/>
            <a:ext cx="1706283" cy="276999"/>
          </a:xfrm>
          <a:prstGeom prst="rect">
            <a:avLst/>
          </a:prstGeom>
          <a:noFill/>
        </p:spPr>
        <p:txBody>
          <a:bodyPr wrap="square" lIns="27432" tIns="45720" rIns="27432" bIns="45720" rtlCol="0">
            <a:spAutoFit/>
          </a:bodyPr>
          <a:lstStyle/>
          <a:p>
            <a:pPr algn="ctr"/>
            <a:r>
              <a:rPr lang="en-US" sz="1200" dirty="0">
                <a:latin typeface="Latin Modern"/>
              </a:rPr>
              <a:t>Technical Changes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8E9A249-F197-6A64-C43C-B448A91203C6}"/>
              </a:ext>
            </a:extLst>
          </p:cNvPr>
          <p:cNvSpPr txBox="1"/>
          <p:nvPr/>
        </p:nvSpPr>
        <p:spPr>
          <a:xfrm rot="16200000">
            <a:off x="-763463" y="2419966"/>
            <a:ext cx="1732376" cy="276999"/>
          </a:xfrm>
          <a:prstGeom prst="rect">
            <a:avLst/>
          </a:prstGeom>
          <a:noFill/>
        </p:spPr>
        <p:txBody>
          <a:bodyPr wrap="square" lIns="27432" tIns="45720" rIns="27432" bIns="45720" rtlCol="0">
            <a:spAutoFit/>
          </a:bodyPr>
          <a:lstStyle/>
          <a:p>
            <a:pPr algn="ctr"/>
            <a:r>
              <a:rPr lang="en-US" sz="1200" dirty="0">
                <a:latin typeface="Latin Modern"/>
              </a:rPr>
              <a:t>Legislation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F27421-ECB8-FF85-3A22-65492703B93D}"/>
              </a:ext>
            </a:extLst>
          </p:cNvPr>
          <p:cNvSpPr/>
          <p:nvPr/>
        </p:nvSpPr>
        <p:spPr>
          <a:xfrm>
            <a:off x="99390" y="3340513"/>
            <a:ext cx="548640" cy="14630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1990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AA56DD-25AC-564F-87A4-A607A4E25D7B}"/>
              </a:ext>
            </a:extLst>
          </p:cNvPr>
          <p:cNvSpPr/>
          <p:nvPr/>
        </p:nvSpPr>
        <p:spPr>
          <a:xfrm>
            <a:off x="1526484" y="3340513"/>
            <a:ext cx="548640" cy="14630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1995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0206B9-A0E3-0F31-CBED-DFED27E90C1B}"/>
              </a:ext>
            </a:extLst>
          </p:cNvPr>
          <p:cNvSpPr/>
          <p:nvPr/>
        </p:nvSpPr>
        <p:spPr>
          <a:xfrm>
            <a:off x="11219712" y="3340513"/>
            <a:ext cx="548640" cy="14630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371A4D-4824-E257-E847-9741B89C7663}"/>
              </a:ext>
            </a:extLst>
          </p:cNvPr>
          <p:cNvSpPr/>
          <p:nvPr/>
        </p:nvSpPr>
        <p:spPr>
          <a:xfrm>
            <a:off x="2953578" y="3340513"/>
            <a:ext cx="548640" cy="14630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2000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8CD59A-D437-D6B5-C7EB-628663F2093B}"/>
              </a:ext>
            </a:extLst>
          </p:cNvPr>
          <p:cNvSpPr/>
          <p:nvPr/>
        </p:nvSpPr>
        <p:spPr>
          <a:xfrm>
            <a:off x="4380672" y="3340513"/>
            <a:ext cx="548640" cy="14630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2005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26D9A3-260D-A601-41BF-033F03913A32}"/>
              </a:ext>
            </a:extLst>
          </p:cNvPr>
          <p:cNvSpPr/>
          <p:nvPr/>
        </p:nvSpPr>
        <p:spPr>
          <a:xfrm>
            <a:off x="5807766" y="3340513"/>
            <a:ext cx="548640" cy="14630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2010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7090C10-2EF8-596B-2097-A7001724F5B2}"/>
              </a:ext>
            </a:extLst>
          </p:cNvPr>
          <p:cNvSpPr/>
          <p:nvPr/>
        </p:nvSpPr>
        <p:spPr>
          <a:xfrm>
            <a:off x="7234860" y="3340513"/>
            <a:ext cx="548640" cy="14630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2015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C4BDC3-B8FE-5DF4-7E02-117351A4345F}"/>
              </a:ext>
            </a:extLst>
          </p:cNvPr>
          <p:cNvSpPr/>
          <p:nvPr/>
        </p:nvSpPr>
        <p:spPr>
          <a:xfrm>
            <a:off x="8661954" y="3340513"/>
            <a:ext cx="548640" cy="14630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2020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BDEF3D-D0C3-0607-B93F-EB4932D822C4}"/>
              </a:ext>
            </a:extLst>
          </p:cNvPr>
          <p:cNvSpPr/>
          <p:nvPr/>
        </p:nvSpPr>
        <p:spPr>
          <a:xfrm>
            <a:off x="10089048" y="3340513"/>
            <a:ext cx="548640" cy="146304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2025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15E3DF04-F111-4061-A104-6C5AB3002FB0}"/>
              </a:ext>
            </a:extLst>
          </p:cNvPr>
          <p:cNvSpPr/>
          <p:nvPr/>
        </p:nvSpPr>
        <p:spPr>
          <a:xfrm>
            <a:off x="737816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EE6174D-85A4-1C58-25E3-BBCC57C38AEA}"/>
              </a:ext>
            </a:extLst>
          </p:cNvPr>
          <p:cNvSpPr/>
          <p:nvPr/>
        </p:nvSpPr>
        <p:spPr>
          <a:xfrm>
            <a:off x="945295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A373D64A-814C-FD4F-3F4E-5E52575B2690}"/>
              </a:ext>
            </a:extLst>
          </p:cNvPr>
          <p:cNvSpPr/>
          <p:nvPr/>
        </p:nvSpPr>
        <p:spPr>
          <a:xfrm>
            <a:off x="1152774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D976C992-78B1-B2FD-BD46-6E91C6203F48}"/>
              </a:ext>
            </a:extLst>
          </p:cNvPr>
          <p:cNvSpPr/>
          <p:nvPr/>
        </p:nvSpPr>
        <p:spPr>
          <a:xfrm>
            <a:off x="1360252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3E71756-38FC-F3F7-BCBA-7261DC2BFA78}"/>
              </a:ext>
            </a:extLst>
          </p:cNvPr>
          <p:cNvSpPr/>
          <p:nvPr/>
        </p:nvSpPr>
        <p:spPr>
          <a:xfrm>
            <a:off x="2147098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177BB1FA-07E8-FD08-552C-809A2188A4DF}"/>
              </a:ext>
            </a:extLst>
          </p:cNvPr>
          <p:cNvSpPr/>
          <p:nvPr/>
        </p:nvSpPr>
        <p:spPr>
          <a:xfrm>
            <a:off x="2354577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3D3F7A57-DD69-478B-FFE9-24A5465A8238}"/>
              </a:ext>
            </a:extLst>
          </p:cNvPr>
          <p:cNvSpPr/>
          <p:nvPr/>
        </p:nvSpPr>
        <p:spPr>
          <a:xfrm>
            <a:off x="2562056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444493B-D25D-E6B5-5621-4B8301E12A83}"/>
              </a:ext>
            </a:extLst>
          </p:cNvPr>
          <p:cNvSpPr/>
          <p:nvPr/>
        </p:nvSpPr>
        <p:spPr>
          <a:xfrm>
            <a:off x="2769534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B2492525-61A8-1560-C5EF-B3EC97CE567A}"/>
              </a:ext>
            </a:extLst>
          </p:cNvPr>
          <p:cNvSpPr/>
          <p:nvPr/>
        </p:nvSpPr>
        <p:spPr>
          <a:xfrm>
            <a:off x="3576933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CB69F575-374A-E6C1-0F23-E68B44DD0073}"/>
              </a:ext>
            </a:extLst>
          </p:cNvPr>
          <p:cNvSpPr/>
          <p:nvPr/>
        </p:nvSpPr>
        <p:spPr>
          <a:xfrm>
            <a:off x="3784412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B70595B-1FCA-E48D-D0F0-6362BB2E4DC8}"/>
              </a:ext>
            </a:extLst>
          </p:cNvPr>
          <p:cNvSpPr/>
          <p:nvPr/>
        </p:nvSpPr>
        <p:spPr>
          <a:xfrm>
            <a:off x="3991891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CB52846-2AFA-5146-9FF4-0FF4496C79F4}"/>
              </a:ext>
            </a:extLst>
          </p:cNvPr>
          <p:cNvSpPr/>
          <p:nvPr/>
        </p:nvSpPr>
        <p:spPr>
          <a:xfrm>
            <a:off x="4199369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C6540CB-E87D-2B94-CE1C-B92EB2CBB984}"/>
              </a:ext>
            </a:extLst>
          </p:cNvPr>
          <p:cNvSpPr/>
          <p:nvPr/>
        </p:nvSpPr>
        <p:spPr>
          <a:xfrm>
            <a:off x="5000956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106245B9-8DAE-FD7E-ECC5-CE5867E217AC}"/>
              </a:ext>
            </a:extLst>
          </p:cNvPr>
          <p:cNvSpPr/>
          <p:nvPr/>
        </p:nvSpPr>
        <p:spPr>
          <a:xfrm>
            <a:off x="5208435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C223C6DF-C16E-6B33-8F83-A24D9B7388ED}"/>
              </a:ext>
            </a:extLst>
          </p:cNvPr>
          <p:cNvSpPr/>
          <p:nvPr/>
        </p:nvSpPr>
        <p:spPr>
          <a:xfrm>
            <a:off x="5415914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CE2337D-721B-6351-1BC1-4DC39FB27A5C}"/>
              </a:ext>
            </a:extLst>
          </p:cNvPr>
          <p:cNvSpPr/>
          <p:nvPr/>
        </p:nvSpPr>
        <p:spPr>
          <a:xfrm>
            <a:off x="5623392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0C6D17EF-807F-4E0C-A30F-5DAF63A0DEBC}"/>
              </a:ext>
            </a:extLst>
          </p:cNvPr>
          <p:cNvSpPr/>
          <p:nvPr/>
        </p:nvSpPr>
        <p:spPr>
          <a:xfrm>
            <a:off x="6462744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AE7DEB8-0861-5C0A-7C1B-30C2ED6116AE}"/>
              </a:ext>
            </a:extLst>
          </p:cNvPr>
          <p:cNvSpPr/>
          <p:nvPr/>
        </p:nvSpPr>
        <p:spPr>
          <a:xfrm>
            <a:off x="6670223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832145BF-609F-8D95-2524-56692CE5B248}"/>
              </a:ext>
            </a:extLst>
          </p:cNvPr>
          <p:cNvSpPr/>
          <p:nvPr/>
        </p:nvSpPr>
        <p:spPr>
          <a:xfrm>
            <a:off x="6877702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78264179-7725-3296-3577-EEC0255A1A41}"/>
              </a:ext>
            </a:extLst>
          </p:cNvPr>
          <p:cNvSpPr/>
          <p:nvPr/>
        </p:nvSpPr>
        <p:spPr>
          <a:xfrm>
            <a:off x="7085180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98FFA141-28CF-5D77-C317-62ED863C9946}"/>
              </a:ext>
            </a:extLst>
          </p:cNvPr>
          <p:cNvSpPr/>
          <p:nvPr/>
        </p:nvSpPr>
        <p:spPr>
          <a:xfrm>
            <a:off x="7844035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AFD15973-ACCA-87BE-2A18-052EAF12983D}"/>
              </a:ext>
            </a:extLst>
          </p:cNvPr>
          <p:cNvSpPr/>
          <p:nvPr/>
        </p:nvSpPr>
        <p:spPr>
          <a:xfrm>
            <a:off x="8051514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8C48DDA2-2133-8DA8-5D0E-41046187EAC6}"/>
              </a:ext>
            </a:extLst>
          </p:cNvPr>
          <p:cNvSpPr/>
          <p:nvPr/>
        </p:nvSpPr>
        <p:spPr>
          <a:xfrm>
            <a:off x="8258993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6D7CB9DA-5B42-91DB-548E-5B88DFCA146D}"/>
              </a:ext>
            </a:extLst>
          </p:cNvPr>
          <p:cNvSpPr/>
          <p:nvPr/>
        </p:nvSpPr>
        <p:spPr>
          <a:xfrm>
            <a:off x="8466471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0EAE2A8-827C-7E29-796C-B1CAA4683420}"/>
              </a:ext>
            </a:extLst>
          </p:cNvPr>
          <p:cNvSpPr/>
          <p:nvPr/>
        </p:nvSpPr>
        <p:spPr>
          <a:xfrm>
            <a:off x="9309488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0754E28E-356E-98F2-D3C2-BE86F5F98AA2}"/>
              </a:ext>
            </a:extLst>
          </p:cNvPr>
          <p:cNvSpPr/>
          <p:nvPr/>
        </p:nvSpPr>
        <p:spPr>
          <a:xfrm>
            <a:off x="9516967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11DDF963-CA81-24F3-7ED9-0947EF1AA329}"/>
              </a:ext>
            </a:extLst>
          </p:cNvPr>
          <p:cNvSpPr/>
          <p:nvPr/>
        </p:nvSpPr>
        <p:spPr>
          <a:xfrm>
            <a:off x="9724446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515737BB-2993-8FBA-8B4D-AA27EBE61AD9}"/>
              </a:ext>
            </a:extLst>
          </p:cNvPr>
          <p:cNvSpPr/>
          <p:nvPr/>
        </p:nvSpPr>
        <p:spPr>
          <a:xfrm>
            <a:off x="9931924" y="3364563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200" name="Flowchart: Connector 199">
            <a:extLst>
              <a:ext uri="{FF2B5EF4-FFF2-40B4-BE49-F238E27FC236}">
                <a16:creationId xmlns:a16="http://schemas.microsoft.com/office/drawing/2014/main" id="{F61D6B53-FC26-D942-A4FB-ABAFD9AB722F}"/>
              </a:ext>
            </a:extLst>
          </p:cNvPr>
          <p:cNvSpPr/>
          <p:nvPr/>
        </p:nvSpPr>
        <p:spPr>
          <a:xfrm>
            <a:off x="10687878" y="336488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sp>
        <p:nvSpPr>
          <p:cNvPr id="201" name="Flowchart: Connector 200">
            <a:extLst>
              <a:ext uri="{FF2B5EF4-FFF2-40B4-BE49-F238E27FC236}">
                <a16:creationId xmlns:a16="http://schemas.microsoft.com/office/drawing/2014/main" id="{5E47DA5F-1D6D-AECB-5DCD-B018B0505AAB}"/>
              </a:ext>
            </a:extLst>
          </p:cNvPr>
          <p:cNvSpPr/>
          <p:nvPr/>
        </p:nvSpPr>
        <p:spPr>
          <a:xfrm>
            <a:off x="11064304" y="3364882"/>
            <a:ext cx="91440" cy="9144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endParaRPr lang="en-US" sz="1200">
              <a:latin typeface="Latin Modern"/>
            </a:endParaRPr>
          </a:p>
        </p:txBody>
      </p:sp>
      <p:pic>
        <p:nvPicPr>
          <p:cNvPr id="204" name="Graphic 203">
            <a:extLst>
              <a:ext uri="{FF2B5EF4-FFF2-40B4-BE49-F238E27FC236}">
                <a16:creationId xmlns:a16="http://schemas.microsoft.com/office/drawing/2014/main" id="{CE5BB17D-D37D-1115-6B8C-9BE7F83F10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9331" y="4906220"/>
            <a:ext cx="155733" cy="182880"/>
          </a:xfrm>
          <a:prstGeom prst="rect">
            <a:avLst/>
          </a:prstGeom>
        </p:spPr>
      </p:pic>
      <p:pic>
        <p:nvPicPr>
          <p:cNvPr id="206" name="Graphic 205">
            <a:extLst>
              <a:ext uri="{FF2B5EF4-FFF2-40B4-BE49-F238E27FC236}">
                <a16:creationId xmlns:a16="http://schemas.microsoft.com/office/drawing/2014/main" id="{D543AF29-36D6-EFF2-F3BD-F968307F71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50731" y="4657444"/>
            <a:ext cx="182880" cy="182880"/>
          </a:xfrm>
          <a:prstGeom prst="rect">
            <a:avLst/>
          </a:prstGeom>
        </p:spPr>
      </p:pic>
      <p:pic>
        <p:nvPicPr>
          <p:cNvPr id="208" name="Graphic 207">
            <a:extLst>
              <a:ext uri="{FF2B5EF4-FFF2-40B4-BE49-F238E27FC236}">
                <a16:creationId xmlns:a16="http://schemas.microsoft.com/office/drawing/2014/main" id="{60DC40CC-A2D7-DFA5-A995-80AFF54AF8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53561" y="3993958"/>
            <a:ext cx="183615" cy="182880"/>
          </a:xfrm>
          <a:prstGeom prst="rect">
            <a:avLst/>
          </a:prstGeom>
        </p:spPr>
      </p:pic>
      <p:pic>
        <p:nvPicPr>
          <p:cNvPr id="210" name="Graphic 209">
            <a:extLst>
              <a:ext uri="{FF2B5EF4-FFF2-40B4-BE49-F238E27FC236}">
                <a16:creationId xmlns:a16="http://schemas.microsoft.com/office/drawing/2014/main" id="{E2F3BD58-CAEF-A68E-47C7-9E9E4B9A7E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50423" y="4341351"/>
            <a:ext cx="176022" cy="182880"/>
          </a:xfrm>
          <a:prstGeom prst="rect">
            <a:avLst/>
          </a:prstGeom>
        </p:spPr>
      </p:pic>
      <p:sp>
        <p:nvSpPr>
          <p:cNvPr id="248" name="Rectangle 247">
            <a:extLst>
              <a:ext uri="{FF2B5EF4-FFF2-40B4-BE49-F238E27FC236}">
                <a16:creationId xmlns:a16="http://schemas.microsoft.com/office/drawing/2014/main" id="{B5609616-08D9-05CA-57A0-63B46B952530}"/>
              </a:ext>
            </a:extLst>
          </p:cNvPr>
          <p:cNvSpPr/>
          <p:nvPr/>
        </p:nvSpPr>
        <p:spPr>
          <a:xfrm>
            <a:off x="10801720" y="3333341"/>
            <a:ext cx="231938" cy="148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in Modern"/>
            </a:endParaRPr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38BC1FE-9441-40F9-3FFA-A1A9C627791D}"/>
              </a:ext>
            </a:extLst>
          </p:cNvPr>
          <p:cNvCxnSpPr>
            <a:cxnSpLocks/>
          </p:cNvCxnSpPr>
          <p:nvPr/>
        </p:nvCxnSpPr>
        <p:spPr>
          <a:xfrm>
            <a:off x="10658981" y="3410124"/>
            <a:ext cx="54864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95E58F0A-A357-B850-C07A-D2C4741ADAF6}"/>
              </a:ext>
            </a:extLst>
          </p:cNvPr>
          <p:cNvSpPr/>
          <p:nvPr/>
        </p:nvSpPr>
        <p:spPr>
          <a:xfrm>
            <a:off x="9744954" y="4461843"/>
            <a:ext cx="1901952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Fingerprinting (FP) Protection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6E670511-31A7-A0D1-BC4D-0EBA50C9EBD0}"/>
              </a:ext>
            </a:extLst>
          </p:cNvPr>
          <p:cNvSpPr/>
          <p:nvPr/>
        </p:nvSpPr>
        <p:spPr>
          <a:xfrm>
            <a:off x="5823314" y="4004643"/>
            <a:ext cx="2273058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Intelligent Tracking Protection (ITP)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0DAC5971-57CE-326C-110F-C57528E8EA71}"/>
              </a:ext>
            </a:extLst>
          </p:cNvPr>
          <p:cNvSpPr/>
          <p:nvPr/>
        </p:nvSpPr>
        <p:spPr>
          <a:xfrm>
            <a:off x="9565421" y="4233243"/>
            <a:ext cx="1372333" cy="137160"/>
          </a:xfrm>
          <a:prstGeom prst="rect">
            <a:avLst/>
          </a:prstGeom>
          <a:solidFill>
            <a:srgbClr val="FE6100"/>
          </a:solidFill>
          <a:ln>
            <a:solidFill>
              <a:srgbClr val="FE61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Latin Modern"/>
              </a:rPr>
              <a:t>Dynamic Partitioning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3A2034-D637-C428-15B7-722EEE0B95A5}"/>
              </a:ext>
            </a:extLst>
          </p:cNvPr>
          <p:cNvSpPr txBox="1"/>
          <p:nvPr/>
        </p:nvSpPr>
        <p:spPr>
          <a:xfrm rot="16200000">
            <a:off x="129751" y="2367699"/>
            <a:ext cx="514520" cy="369332"/>
          </a:xfrm>
          <a:prstGeom prst="rect">
            <a:avLst/>
          </a:prstGeom>
          <a:noFill/>
        </p:spPr>
        <p:txBody>
          <a:bodyPr wrap="square" lIns="27432" tIns="45720" rIns="27432" bIns="45720" rtlCol="0">
            <a:spAutoFit/>
          </a:bodyPr>
          <a:lstStyle/>
          <a:p>
            <a:pPr algn="ctr"/>
            <a:r>
              <a:rPr lang="en-US" sz="900" dirty="0">
                <a:latin typeface="Latin Modern"/>
              </a:rPr>
              <a:t>State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E65D54-C85D-6B72-F568-BA41CBD3D74F}"/>
              </a:ext>
            </a:extLst>
          </p:cNvPr>
          <p:cNvSpPr txBox="1"/>
          <p:nvPr/>
        </p:nvSpPr>
        <p:spPr>
          <a:xfrm rot="16200000">
            <a:off x="116078" y="2982825"/>
            <a:ext cx="541866" cy="369332"/>
          </a:xfrm>
          <a:prstGeom prst="rect">
            <a:avLst/>
          </a:prstGeom>
          <a:noFill/>
        </p:spPr>
        <p:txBody>
          <a:bodyPr wrap="square" lIns="27432" tIns="45720" rIns="27432" bIns="45720" rtlCol="0">
            <a:spAutoFit/>
          </a:bodyPr>
          <a:lstStyle/>
          <a:p>
            <a:pPr algn="ctr"/>
            <a:r>
              <a:rPr lang="en-US" sz="900" dirty="0">
                <a:latin typeface="Latin Modern"/>
              </a:rPr>
              <a:t>Federal level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824973-C707-F991-D1D0-4B5CD1C0BB4E}"/>
              </a:ext>
            </a:extLst>
          </p:cNvPr>
          <p:cNvSpPr/>
          <p:nvPr/>
        </p:nvSpPr>
        <p:spPr>
          <a:xfrm>
            <a:off x="10789396" y="2675900"/>
            <a:ext cx="891248" cy="125423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Other states?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7D9A59-2B96-DE20-6614-1CBB8751D090}"/>
              </a:ext>
            </a:extLst>
          </p:cNvPr>
          <p:cNvSpPr txBox="1"/>
          <p:nvPr/>
        </p:nvSpPr>
        <p:spPr>
          <a:xfrm>
            <a:off x="99152" y="6444867"/>
            <a:ext cx="427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1"/>
              <a:t>v3.0 Yohan (Palette is color-blind friendly)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AFEE1ED-52BF-64A9-3DCB-F14F9B5B841B}"/>
              </a:ext>
            </a:extLst>
          </p:cNvPr>
          <p:cNvSpPr txBox="1"/>
          <p:nvPr/>
        </p:nvSpPr>
        <p:spPr>
          <a:xfrm rot="16200000">
            <a:off x="118745" y="3544950"/>
            <a:ext cx="541866" cy="369332"/>
          </a:xfrm>
          <a:prstGeom prst="rect">
            <a:avLst/>
          </a:prstGeom>
          <a:noFill/>
        </p:spPr>
        <p:txBody>
          <a:bodyPr wrap="square" lIns="27432" tIns="45720" rIns="27432" bIns="45720" rtlCol="0">
            <a:spAutoFit/>
          </a:bodyPr>
          <a:lstStyle/>
          <a:p>
            <a:pPr algn="ctr"/>
            <a:r>
              <a:rPr lang="en-US" sz="900" dirty="0">
                <a:latin typeface="Latin Modern"/>
              </a:rPr>
              <a:t>Standards &amp; drafts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E1CA20E-A9E0-7922-503A-031969C04A5B}"/>
              </a:ext>
            </a:extLst>
          </p:cNvPr>
          <p:cNvSpPr/>
          <p:nvPr/>
        </p:nvSpPr>
        <p:spPr>
          <a:xfrm>
            <a:off x="1791624" y="1992963"/>
            <a:ext cx="1920240" cy="137160"/>
          </a:xfrm>
          <a:prstGeom prst="rect">
            <a:avLst/>
          </a:prstGeom>
          <a:solidFill>
            <a:srgbClr val="648FFF"/>
          </a:solidFill>
          <a:ln>
            <a:solidFill>
              <a:srgbClr val="648FF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noProof="1">
                <a:latin typeface="Latin Modern"/>
              </a:rPr>
              <a:t>EU Data Protection Directive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AC056A1-A146-7587-0C15-EBA1B1EE1456}"/>
              </a:ext>
            </a:extLst>
          </p:cNvPr>
          <p:cNvSpPr/>
          <p:nvPr/>
        </p:nvSpPr>
        <p:spPr>
          <a:xfrm>
            <a:off x="8820152" y="2678604"/>
            <a:ext cx="954453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VA, CO, UT, CT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66C3D6F-49E6-DC95-9855-165EF26C3162}"/>
              </a:ext>
            </a:extLst>
          </p:cNvPr>
          <p:cNvSpPr/>
          <p:nvPr/>
        </p:nvSpPr>
        <p:spPr>
          <a:xfrm>
            <a:off x="9960336" y="2678604"/>
            <a:ext cx="731520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MT, TX, OR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553D039-8CBA-9EEA-4EBB-4379DADAD04E}"/>
              </a:ext>
            </a:extLst>
          </p:cNvPr>
          <p:cNvSpPr/>
          <p:nvPr/>
        </p:nvSpPr>
        <p:spPr>
          <a:xfrm>
            <a:off x="10735926" y="2450163"/>
            <a:ext cx="412078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KY, RI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4FAFE68-9F8E-2CBF-8241-2DC6733BF915}"/>
              </a:ext>
            </a:extLst>
          </p:cNvPr>
          <p:cNvSpPr/>
          <p:nvPr/>
        </p:nvSpPr>
        <p:spPr>
          <a:xfrm>
            <a:off x="7991353" y="2450163"/>
            <a:ext cx="2241002" cy="137160"/>
          </a:xfrm>
          <a:prstGeom prst="rect">
            <a:avLst/>
          </a:prstGeom>
          <a:solidFill>
            <a:srgbClr val="DC267F"/>
          </a:solidFill>
          <a:ln>
            <a:solidFill>
              <a:srgbClr val="DC267F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" tIns="45720" rIns="27432" bIns="45720" rtlCol="0" anchor="ctr"/>
          <a:lstStyle/>
          <a:p>
            <a:pPr algn="ctr"/>
            <a:r>
              <a:rPr lang="en-US" sz="1200" dirty="0">
                <a:latin typeface="Latin Modern"/>
              </a:rPr>
              <a:t>IA, IN, TN, DE, NJ, NH, NE, MD, MN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4E88A8E-3CD3-BF7E-5C5A-74B86AEBD636}"/>
              </a:ext>
            </a:extLst>
          </p:cNvPr>
          <p:cNvSpPr/>
          <p:nvPr/>
        </p:nvSpPr>
        <p:spPr>
          <a:xfrm>
            <a:off x="11826879" y="1549401"/>
            <a:ext cx="323035" cy="4059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in Modern"/>
            </a:endParaRPr>
          </a:p>
        </p:txBody>
      </p:sp>
    </p:spTree>
    <p:extLst>
      <p:ext uri="{BB962C8B-B14F-4D97-AF65-F5344CB8AC3E}">
        <p14:creationId xmlns:p14="http://schemas.microsoft.com/office/powerpoint/2010/main" val="360758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198</Words>
  <Application>Microsoft Office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Latin Modern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YOHAN BEUGIN</dc:creator>
  <cp:lastModifiedBy>YOHAN BEUGIN</cp:lastModifiedBy>
  <cp:revision>49</cp:revision>
  <dcterms:created xsi:type="dcterms:W3CDTF">2025-02-06T04:44:18Z</dcterms:created>
  <dcterms:modified xsi:type="dcterms:W3CDTF">2025-06-16T22:08:49Z</dcterms:modified>
</cp:coreProperties>
</file>