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Space Grotesk"/>
      <p:regular r:id="rId27"/>
      <p:bold r:id="rId28"/>
    </p:embeddedFont>
    <p:embeddedFont>
      <p:font typeface="Century Gothic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5540D0-C966-47B0-BA45-3B0646475521}">
  <a:tblStyle styleId="{7E5540D0-C966-47B0-BA45-3B064647552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8ECF4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8ECF4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SpaceGrotesk-bold.fntdata"/><Relationship Id="rId27" Type="http://schemas.openxmlformats.org/officeDocument/2006/relationships/font" Target="fonts/SpaceGrotesk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enturyGothic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3e97ce357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3e97ce357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3e97ce357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3e97ce357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e97ce357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3e97ce357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3e97ce357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3e97ce357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3e97ce357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3e97ce357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3e97ce357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3e97ce357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3e97ce357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3e97ce357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3e97ce3575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3e97ce357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3e97ce3575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3e97ce357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3e97ce357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3e97ce357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3e97ce357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3e97ce357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3f4a9969db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3f4a9969db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e97ce35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e97ce35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e97ce357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e97ce357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e97ce357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e97ce357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e97ce357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e97ce357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e97ce357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e97ce357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e97ce357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3e97ce357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3e97ce357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3e97ce357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Font typeface="Space Grotesk"/>
              <a:buNone/>
              <a:defRPr b="1" sz="4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Space Grotesk"/>
              <a:buNone/>
              <a:defRPr sz="2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5546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Font typeface="Space Grotesk"/>
              <a:buNone/>
              <a:defRPr b="1" sz="3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hyperlink" Target="http://www.private-ai.com" TargetMode="Externa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9" Type="http://schemas.openxmlformats.org/officeDocument/2006/relationships/hyperlink" Target="mailto:patricia@private-ai.com" TargetMode="External"/><Relationship Id="rId5" Type="http://schemas.openxmlformats.org/officeDocument/2006/relationships/image" Target="../media/image26.png"/><Relationship Id="rId6" Type="http://schemas.openxmlformats.org/officeDocument/2006/relationships/image" Target="../media/image11.png"/><Relationship Id="rId7" Type="http://schemas.openxmlformats.org/officeDocument/2006/relationships/image" Target="../media/image20.png"/><Relationship Id="rId8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9.png"/><Relationship Id="rId13" Type="http://schemas.openxmlformats.org/officeDocument/2006/relationships/image" Target="../media/image17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13.png"/><Relationship Id="rId15" Type="http://schemas.openxmlformats.org/officeDocument/2006/relationships/image" Target="../media/image1.png"/><Relationship Id="rId14" Type="http://schemas.openxmlformats.org/officeDocument/2006/relationships/image" Target="../media/image16.png"/><Relationship Id="rId16" Type="http://schemas.openxmlformats.org/officeDocument/2006/relationships/image" Target="../media/image6.png"/><Relationship Id="rId5" Type="http://schemas.openxmlformats.org/officeDocument/2006/relationships/image" Target="../media/image25.png"/><Relationship Id="rId6" Type="http://schemas.openxmlformats.org/officeDocument/2006/relationships/image" Target="../media/image14.png"/><Relationship Id="rId7" Type="http://schemas.openxmlformats.org/officeDocument/2006/relationships/image" Target="../media/image5.png"/><Relationship Id="rId8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Introduction 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Homomorphic Encryption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Computational Linguists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25" y="4838163"/>
            <a:ext cx="235776" cy="13262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99900" y="4719650"/>
            <a:ext cx="107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B233A"/>
                </a:solidFill>
                <a:latin typeface="Space Grotesk"/>
                <a:ea typeface="Space Grotesk"/>
                <a:cs typeface="Space Grotesk"/>
                <a:sym typeface="Space Grotesk"/>
              </a:rPr>
              <a:t>@PrivateNLP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5749" y="4751305"/>
            <a:ext cx="1004502" cy="2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title"/>
          </p:nvPr>
        </p:nvSpPr>
        <p:spPr>
          <a:xfrm>
            <a:off x="311700" y="5546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Operations</a:t>
            </a:r>
            <a:endParaRPr/>
          </a:p>
        </p:txBody>
      </p:sp>
      <p:graphicFrame>
        <p:nvGraphicFramePr>
          <p:cNvPr id="214" name="Google Shape;214;p22"/>
          <p:cNvGraphicFramePr/>
          <p:nvPr/>
        </p:nvGraphicFramePr>
        <p:xfrm>
          <a:off x="1412195" y="17612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{7E5540D0-C966-47B0-BA45-3B0646475521}</a:tableStyleId>
              </a:tblPr>
              <a:tblGrid>
                <a:gridCol w="2926925"/>
                <a:gridCol w="3392675"/>
              </a:tblGrid>
              <a:tr h="795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Addition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Multiplication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7775">
                <a:tc>
                  <a:txBody>
                    <a:bodyPr/>
                    <a:lstStyle/>
                    <a:p>
                      <a:pPr indent="0" lvl="0" marL="381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 u="none" cap="none" strike="noStrike"/>
                        <a:t>    0x⁴ + 4x³ + 6x² + 2x + 5 </a:t>
                      </a:r>
                      <a:endParaRPr/>
                    </a:p>
                    <a:p>
                      <a:pPr indent="0" lvl="0" marL="381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 cap="none" strike="noStrike"/>
                        <a:t>+ 1</a:t>
                      </a:r>
                      <a:r>
                        <a:rPr i="1" lang="en" sz="1800" u="sng" cap="none" strike="noStrike"/>
                        <a:t>x⁴ + 6x³ + 3x² + 5x + 2</a:t>
                      </a:r>
                      <a:endParaRPr/>
                    </a:p>
                    <a:p>
                      <a:pPr indent="0" lvl="0" marL="381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1x⁴ + 10x³ + 9x² +7x + 7</a:t>
                      </a:r>
                      <a:endParaRPr sz="1800" u="sng" cap="none" strike="noStrike">
                        <a:solidFill>
                          <a:srgbClr val="0F243E"/>
                        </a:solidFill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381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 u="none" cap="none" strike="noStrike"/>
                        <a:t>           0x⁴ + 4x³ + 6x² + 2x + 5 </a:t>
                      </a:r>
                      <a:endParaRPr/>
                    </a:p>
                    <a:p>
                      <a:pPr indent="0" lvl="0" marL="381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 u="sng" cap="none" strike="noStrike"/>
                        <a:t>  </a:t>
                      </a:r>
                      <a:r>
                        <a:rPr lang="en" sz="1800" u="sng" cap="none" strike="noStrike"/>
                        <a:t>   *     1</a:t>
                      </a:r>
                      <a:r>
                        <a:rPr i="1" lang="en" sz="1800" u="sng" cap="none" strike="noStrike"/>
                        <a:t>x⁴ + 6x³ + 3x² + 5x + 2</a:t>
                      </a:r>
                      <a:endParaRPr sz="1800" u="sng" cap="none" strike="noStrike">
                        <a:solidFill>
                          <a:srgbClr val="0F243E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4x⁷+30x⁶+50x⁵+55x⁴+74x³+37x²+29x+10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15" name="Google Shape;2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25" y="4838163"/>
            <a:ext cx="235776" cy="13262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2"/>
          <p:cNvSpPr txBox="1"/>
          <p:nvPr/>
        </p:nvSpPr>
        <p:spPr>
          <a:xfrm>
            <a:off x="299900" y="4719650"/>
            <a:ext cx="107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B233A"/>
                </a:solidFill>
                <a:latin typeface="Space Grotesk"/>
                <a:ea typeface="Space Grotesk"/>
                <a:cs typeface="Space Grotesk"/>
                <a:sym typeface="Space Grotesk"/>
              </a:rPr>
              <a:t>@PrivateNLP</a:t>
            </a:r>
            <a:endParaRPr/>
          </a:p>
        </p:txBody>
      </p:sp>
      <p:pic>
        <p:nvPicPr>
          <p:cNvPr id="217" name="Google Shape;2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5749" y="4751305"/>
            <a:ext cx="1004502" cy="2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223" name="Google Shape;223;p23"/>
          <p:cNvSpPr txBox="1"/>
          <p:nvPr>
            <p:ph type="title"/>
          </p:nvPr>
        </p:nvSpPr>
        <p:spPr>
          <a:xfrm>
            <a:off x="357425" y="859475"/>
            <a:ext cx="360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You Can Do</a:t>
            </a:r>
            <a:endParaRPr sz="2400"/>
          </a:p>
        </p:txBody>
      </p:sp>
      <p:sp>
        <p:nvSpPr>
          <p:cNvPr id="224" name="Google Shape;224;p23"/>
          <p:cNvSpPr txBox="1"/>
          <p:nvPr>
            <p:ph idx="4294967295" type="body"/>
          </p:nvPr>
        </p:nvSpPr>
        <p:spPr>
          <a:xfrm>
            <a:off x="500775" y="1887350"/>
            <a:ext cx="4114800" cy="22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pace Grotesk"/>
              <a:buChar char="●"/>
            </a:pPr>
            <a:r>
              <a:rPr lang="en" sz="1600">
                <a:solidFill>
                  <a:srgbClr val="001337"/>
                </a:solidFill>
                <a:latin typeface="Space Grotesk"/>
                <a:ea typeface="Space Grotesk"/>
                <a:cs typeface="Space Grotesk"/>
                <a:sym typeface="Space Grotesk"/>
              </a:rPr>
              <a:t>Addition: easy &amp; cheap </a:t>
            </a:r>
            <a:br>
              <a:rPr lang="en" sz="1600">
                <a:solidFill>
                  <a:srgbClr val="001337"/>
                </a:solidFill>
                <a:latin typeface="Space Grotesk"/>
                <a:ea typeface="Space Grotesk"/>
                <a:cs typeface="Space Grotesk"/>
                <a:sym typeface="Space Grotesk"/>
              </a:rPr>
            </a:br>
            <a:endParaRPr sz="1600">
              <a:solidFill>
                <a:srgbClr val="001337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pace Grotesk"/>
              <a:buChar char="●"/>
            </a:pPr>
            <a:r>
              <a:rPr lang="en" sz="1600">
                <a:solidFill>
                  <a:srgbClr val="001337"/>
                </a:solidFill>
                <a:latin typeface="Space Grotesk"/>
                <a:ea typeface="Space Grotesk"/>
                <a:cs typeface="Space Grotesk"/>
                <a:sym typeface="Space Grotesk"/>
              </a:rPr>
              <a:t>Multiplication: easy &amp; expensive </a:t>
            </a:r>
            <a:br>
              <a:rPr lang="en" sz="1600">
                <a:solidFill>
                  <a:srgbClr val="001337"/>
                </a:solidFill>
                <a:latin typeface="Space Grotesk"/>
                <a:ea typeface="Space Grotesk"/>
                <a:cs typeface="Space Grotesk"/>
                <a:sym typeface="Space Grotesk"/>
              </a:rPr>
            </a:br>
            <a:endParaRPr sz="1600">
              <a:solidFill>
                <a:srgbClr val="001337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pace Grotesk"/>
              <a:buChar char="●"/>
            </a:pPr>
            <a:r>
              <a:rPr lang="en" sz="1600">
                <a:solidFill>
                  <a:srgbClr val="001337"/>
                </a:solidFill>
                <a:latin typeface="Space Grotesk"/>
                <a:ea typeface="Space Grotesk"/>
                <a:cs typeface="Space Grotesk"/>
                <a:sym typeface="Space Grotesk"/>
              </a:rPr>
              <a:t>Plaintext &amp; Ciphertext </a:t>
            </a:r>
            <a:br>
              <a:rPr lang="en" sz="1600">
                <a:solidFill>
                  <a:srgbClr val="001337"/>
                </a:solidFill>
                <a:latin typeface="Space Grotesk"/>
                <a:ea typeface="Space Grotesk"/>
                <a:cs typeface="Space Grotesk"/>
                <a:sym typeface="Space Grotesk"/>
              </a:rPr>
            </a:br>
            <a:endParaRPr sz="1600">
              <a:solidFill>
                <a:srgbClr val="001337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pace Grotesk"/>
              <a:buChar char="●"/>
            </a:pPr>
            <a:r>
              <a:rPr lang="en" sz="1600">
                <a:solidFill>
                  <a:srgbClr val="001337"/>
                </a:solidFill>
                <a:latin typeface="Space Grotesk"/>
                <a:ea typeface="Space Grotesk"/>
                <a:cs typeface="Space Grotesk"/>
                <a:sym typeface="Space Grotesk"/>
              </a:rPr>
              <a:t>Ciphertext &amp; Ciphertext</a:t>
            </a:r>
            <a:endParaRPr sz="16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25" name="Google Shape;225;p23"/>
          <p:cNvSpPr txBox="1"/>
          <p:nvPr>
            <p:ph type="title"/>
          </p:nvPr>
        </p:nvSpPr>
        <p:spPr>
          <a:xfrm>
            <a:off x="4733775" y="859475"/>
            <a:ext cx="4158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solidFill>
                  <a:schemeClr val="lt1"/>
                </a:solidFill>
              </a:rPr>
              <a:t>What You Can’t Do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26" name="Google Shape;226;p23"/>
          <p:cNvSpPr txBox="1"/>
          <p:nvPr>
            <p:ph idx="4294967295" type="body"/>
          </p:nvPr>
        </p:nvSpPr>
        <p:spPr>
          <a:xfrm>
            <a:off x="5215525" y="1887350"/>
            <a:ext cx="3539400" cy="22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Grotesk"/>
              <a:buChar char="●"/>
            </a:pPr>
            <a:r>
              <a:rPr lang="en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Non-polynomial operations </a:t>
            </a:r>
            <a:br>
              <a:rPr lang="en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</a:br>
            <a:endParaRPr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Grotesk"/>
              <a:buChar char="●"/>
            </a:pPr>
            <a:r>
              <a:rPr lang="en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Most schemes: floating </a:t>
            </a:r>
            <a:br>
              <a:rPr lang="en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n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point operations</a:t>
            </a:r>
            <a:endParaRPr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227" name="Google Shape;2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25" y="4838163"/>
            <a:ext cx="235776" cy="13262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3"/>
          <p:cNvSpPr txBox="1"/>
          <p:nvPr/>
        </p:nvSpPr>
        <p:spPr>
          <a:xfrm>
            <a:off x="299900" y="4719650"/>
            <a:ext cx="107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B233A"/>
                </a:solidFill>
                <a:latin typeface="Space Grotesk"/>
                <a:ea typeface="Space Grotesk"/>
                <a:cs typeface="Space Grotesk"/>
                <a:sym typeface="Space Grotesk"/>
              </a:rPr>
              <a:t>@PrivateNLP</a:t>
            </a:r>
            <a:endParaRPr/>
          </a:p>
        </p:txBody>
      </p:sp>
      <p:pic>
        <p:nvPicPr>
          <p:cNvPr id="229" name="Google Shape;2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1125" y="4798264"/>
            <a:ext cx="893750" cy="196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/>
          <p:nvPr>
            <p:ph type="title"/>
          </p:nvPr>
        </p:nvSpPr>
        <p:spPr>
          <a:xfrm>
            <a:off x="311700" y="5546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Non-Polynomial Operations</a:t>
            </a:r>
            <a:endParaRPr/>
          </a:p>
        </p:txBody>
      </p:sp>
      <p:sp>
        <p:nvSpPr>
          <p:cNvPr id="235" name="Google Shape;235;p24"/>
          <p:cNvSpPr txBox="1"/>
          <p:nvPr>
            <p:ph idx="4294967295" type="body"/>
          </p:nvPr>
        </p:nvSpPr>
        <p:spPr>
          <a:xfrm>
            <a:off x="1493550" y="1733975"/>
            <a:ext cx="6156900" cy="27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pace Grotesk"/>
              <a:buChar char="●"/>
            </a:pPr>
            <a:r>
              <a:rPr lang="en" sz="1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f(x) = x^2 used as an activation function instead of ReLU (Gilad-Bachrach et al., 2016)</a:t>
            </a:r>
            <a:br>
              <a:rPr lang="en" sz="1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</a:br>
            <a:endParaRPr sz="16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pace Grotesk"/>
              <a:buChar char="●"/>
            </a:pPr>
            <a:r>
              <a:rPr lang="en" sz="1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Polynomial approximation of sigmoid function using Chebyshev Polynomials or other such approximations (examples in multiple papers by Ehsan Hesamifard)</a:t>
            </a:r>
            <a:br>
              <a:rPr lang="en" sz="1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</a:br>
            <a:endParaRPr sz="16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pace Grotesk"/>
              <a:buChar char="●"/>
            </a:pPr>
            <a:r>
              <a:rPr lang="en" sz="1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Approximation using lookup table (</a:t>
            </a:r>
            <a:r>
              <a:rPr lang="en" sz="1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Thaine, Gorbunov, and Penn, 2019)</a:t>
            </a:r>
            <a:endParaRPr sz="16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236" name="Google Shape;2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25" y="4838163"/>
            <a:ext cx="235776" cy="13262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4"/>
          <p:cNvSpPr txBox="1"/>
          <p:nvPr/>
        </p:nvSpPr>
        <p:spPr>
          <a:xfrm>
            <a:off x="299900" y="4719650"/>
            <a:ext cx="107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B233A"/>
                </a:solidFill>
                <a:latin typeface="Space Grotesk"/>
                <a:ea typeface="Space Grotesk"/>
                <a:cs typeface="Space Grotesk"/>
                <a:sym typeface="Space Grotesk"/>
              </a:rPr>
              <a:t>@PrivateNLP</a:t>
            </a:r>
            <a:endParaRPr/>
          </a:p>
        </p:txBody>
      </p:sp>
      <p:pic>
        <p:nvPicPr>
          <p:cNvPr id="238" name="Google Shape;2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5749" y="4751305"/>
            <a:ext cx="1004502" cy="2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>
            <p:ph type="title"/>
          </p:nvPr>
        </p:nvSpPr>
        <p:spPr>
          <a:xfrm>
            <a:off x="311700" y="5546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r>
              <a:rPr lang="en"/>
              <a:t> Approximation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2193" y="1518463"/>
            <a:ext cx="5139612" cy="342380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5"/>
          <p:cNvSpPr txBox="1"/>
          <p:nvPr>
            <p:ph idx="4294967295" type="subTitle"/>
          </p:nvPr>
        </p:nvSpPr>
        <p:spPr>
          <a:xfrm>
            <a:off x="311700" y="942350"/>
            <a:ext cx="85206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(Hesamifard et. al 2016/2017)</a:t>
            </a:r>
            <a:endParaRPr/>
          </a:p>
        </p:txBody>
      </p:sp>
      <p:pic>
        <p:nvPicPr>
          <p:cNvPr id="246" name="Google Shape;2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25" y="4838163"/>
            <a:ext cx="235776" cy="13262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5"/>
          <p:cNvSpPr txBox="1"/>
          <p:nvPr/>
        </p:nvSpPr>
        <p:spPr>
          <a:xfrm>
            <a:off x="299900" y="4719650"/>
            <a:ext cx="107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B233A"/>
                </a:solidFill>
                <a:latin typeface="Space Grotesk"/>
                <a:ea typeface="Space Grotesk"/>
                <a:cs typeface="Space Grotesk"/>
                <a:sym typeface="Space Grotesk"/>
              </a:rPr>
              <a:t>@PrivateNLP</a:t>
            </a:r>
            <a:endParaRPr/>
          </a:p>
        </p:txBody>
      </p:sp>
      <p:pic>
        <p:nvPicPr>
          <p:cNvPr id="248" name="Google Shape;24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5749" y="4751305"/>
            <a:ext cx="1004502" cy="2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type="title"/>
          </p:nvPr>
        </p:nvSpPr>
        <p:spPr>
          <a:xfrm>
            <a:off x="464100" y="7070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Operations</a:t>
            </a:r>
            <a:endParaRPr/>
          </a:p>
        </p:txBody>
      </p:sp>
      <p:sp>
        <p:nvSpPr>
          <p:cNvPr id="254" name="Google Shape;254;p26"/>
          <p:cNvSpPr txBox="1"/>
          <p:nvPr>
            <p:ph idx="4294967295" type="body"/>
          </p:nvPr>
        </p:nvSpPr>
        <p:spPr>
          <a:xfrm>
            <a:off x="1353325" y="2220250"/>
            <a:ext cx="2879100" cy="25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Option 1 </a:t>
            </a:r>
            <a:br>
              <a:rPr b="1" lang="en" sz="1600">
                <a:solidFill>
                  <a:schemeClr val="dk1"/>
                </a:solidFill>
              </a:rPr>
            </a:br>
            <a:r>
              <a:rPr b="1" lang="en" sz="1600">
                <a:solidFill>
                  <a:schemeClr val="dk1"/>
                </a:solidFill>
              </a:rPr>
              <a:t>(BGV &amp; BFV schemes):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Decide precision n, multiple by 10^n and round or truncate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5180950" y="2220250"/>
            <a:ext cx="2746200" cy="14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Option 2 </a:t>
            </a:r>
            <a:br>
              <a:rPr b="1" lang="en" sz="1600">
                <a:solidFill>
                  <a:schemeClr val="dk1"/>
                </a:solidFill>
              </a:rPr>
            </a:br>
            <a:r>
              <a:rPr b="1" lang="en" sz="1600">
                <a:solidFill>
                  <a:schemeClr val="dk1"/>
                </a:solidFill>
              </a:rPr>
              <a:t>(CKKS scheme):</a:t>
            </a:r>
            <a:r>
              <a:rPr lang="en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Floating point operations possible</a:t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256" name="Google Shape;256;p26"/>
          <p:cNvCxnSpPr/>
          <p:nvPr/>
        </p:nvCxnSpPr>
        <p:spPr>
          <a:xfrm>
            <a:off x="4764125" y="2228975"/>
            <a:ext cx="0" cy="15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7" name="Google Shape;2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25" y="4838163"/>
            <a:ext cx="235776" cy="132624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6"/>
          <p:cNvSpPr txBox="1"/>
          <p:nvPr/>
        </p:nvSpPr>
        <p:spPr>
          <a:xfrm>
            <a:off x="299900" y="4719650"/>
            <a:ext cx="107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B233A"/>
                </a:solidFill>
                <a:latin typeface="Space Grotesk"/>
                <a:ea typeface="Space Grotesk"/>
                <a:cs typeface="Space Grotesk"/>
                <a:sym typeface="Space Grotesk"/>
              </a:rPr>
              <a:t>@PrivateNLP</a:t>
            </a:r>
            <a:endParaRPr/>
          </a:p>
        </p:txBody>
      </p:sp>
      <p:pic>
        <p:nvPicPr>
          <p:cNvPr id="259" name="Google Shape;2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5749" y="4751305"/>
            <a:ext cx="1004502" cy="2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 txBox="1"/>
          <p:nvPr>
            <p:ph type="title"/>
          </p:nvPr>
        </p:nvSpPr>
        <p:spPr>
          <a:xfrm>
            <a:off x="311700" y="5546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NLP-Specific Applications of Homomorphic Encryption</a:t>
            </a:r>
            <a:endParaRPr/>
          </a:p>
        </p:txBody>
      </p:sp>
      <p:sp>
        <p:nvSpPr>
          <p:cNvPr id="265" name="Google Shape;265;p27"/>
          <p:cNvSpPr txBox="1"/>
          <p:nvPr>
            <p:ph idx="4294967295" type="body"/>
          </p:nvPr>
        </p:nvSpPr>
        <p:spPr>
          <a:xfrm>
            <a:off x="887100" y="1658103"/>
            <a:ext cx="7945200" cy="32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Secure spoken language processing proposed:</a:t>
            </a:r>
            <a:endParaRPr b="1" sz="3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19087" lvl="4" marL="457200" rtl="0" algn="l">
              <a:spcBef>
                <a:spcPts val="14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pace Grotesk"/>
              <a:buChar char="●"/>
            </a:pPr>
            <a:r>
              <a:rPr lang="en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Secure spoken keyword recognition (using HMMs) [Pathak et al., 2011]</a:t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19087" lvl="4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pace Grotesk"/>
              <a:buChar char="●"/>
            </a:pPr>
            <a:r>
              <a:rPr lang="en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Secure speaker identification (using GMMs) [Pathak et al., 2013]</a:t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19087" lvl="4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pace Grotesk"/>
              <a:buChar char="●"/>
            </a:pPr>
            <a:r>
              <a:rPr lang="en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Secure speaker authentication (using GMMs) [Pathak et al., 2013]</a:t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19087" lvl="4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pace Grotesk"/>
              <a:buChar char="●"/>
            </a:pPr>
            <a:r>
              <a:rPr lang="en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Secure Fourier transform and speech feature extraction [Thaine and Penn, 2019]</a:t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4" marL="38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4" marL="38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Secure text processing proposed:</a:t>
            </a:r>
            <a:br>
              <a:rPr b="1" lang="en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</a:br>
            <a:endParaRPr b="1" sz="3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19087" lvl="4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pace Grotesk"/>
              <a:buChar char="●"/>
            </a:pPr>
            <a:r>
              <a:rPr lang="en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Secure TF-IDF (Patent)</a:t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19087" lvl="4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pace Grotesk"/>
              <a:buChar char="●"/>
            </a:pPr>
            <a:r>
              <a:rPr lang="en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Secure Language Recognition (Patent)</a:t>
            </a:r>
            <a:endParaRPr sz="3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19087" lvl="4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pace Grotesk"/>
              <a:buChar char="●"/>
            </a:pPr>
            <a:r>
              <a:rPr lang="en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Secure Keyword Search (Patent)</a:t>
            </a:r>
            <a:endParaRPr sz="3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19087" lvl="4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pace Grotesk"/>
              <a:buChar char="●"/>
            </a:pPr>
            <a:r>
              <a:rPr lang="en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Privacy-Preserving Character Language Modelling [Thaine and Penn, 2019]</a:t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266" name="Google Shape;2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25" y="4838163"/>
            <a:ext cx="235776" cy="13262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7"/>
          <p:cNvSpPr txBox="1"/>
          <p:nvPr/>
        </p:nvSpPr>
        <p:spPr>
          <a:xfrm>
            <a:off x="299900" y="4719650"/>
            <a:ext cx="107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B233A"/>
                </a:solidFill>
                <a:latin typeface="Space Grotesk"/>
                <a:ea typeface="Space Grotesk"/>
                <a:cs typeface="Space Grotesk"/>
                <a:sym typeface="Space Grotesk"/>
              </a:rPr>
              <a:t>@PrivateNLP</a:t>
            </a:r>
            <a:endParaRPr/>
          </a:p>
        </p:txBody>
      </p:sp>
      <p:pic>
        <p:nvPicPr>
          <p:cNvPr id="268" name="Google Shape;2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5749" y="4751305"/>
            <a:ext cx="1004502" cy="2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type="title"/>
          </p:nvPr>
        </p:nvSpPr>
        <p:spPr>
          <a:xfrm>
            <a:off x="311700" y="5546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28"/>
          <p:cNvPicPr preferRelativeResize="0"/>
          <p:nvPr/>
        </p:nvPicPr>
        <p:blipFill rotWithShape="1">
          <a:blip r:embed="rId3">
            <a:alphaModFix/>
          </a:blip>
          <a:srcRect b="3344" l="0" r="0" t="0"/>
          <a:stretch/>
        </p:blipFill>
        <p:spPr>
          <a:xfrm>
            <a:off x="0" y="0"/>
            <a:ext cx="9144003" cy="475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25" y="4838163"/>
            <a:ext cx="235776" cy="13262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8"/>
          <p:cNvSpPr txBox="1"/>
          <p:nvPr/>
        </p:nvSpPr>
        <p:spPr>
          <a:xfrm>
            <a:off x="299900" y="4719650"/>
            <a:ext cx="107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B233A"/>
                </a:solidFill>
                <a:latin typeface="Space Grotesk"/>
                <a:ea typeface="Space Grotesk"/>
                <a:cs typeface="Space Grotesk"/>
                <a:sym typeface="Space Grotesk"/>
              </a:rPr>
              <a:t>@PrivateNLP</a:t>
            </a:r>
            <a:endParaRPr/>
          </a:p>
        </p:txBody>
      </p:sp>
      <p:pic>
        <p:nvPicPr>
          <p:cNvPr id="277" name="Google Shape;27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5749" y="4751305"/>
            <a:ext cx="1004502" cy="2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29"/>
          <p:cNvPicPr preferRelativeResize="0"/>
          <p:nvPr/>
        </p:nvPicPr>
        <p:blipFill rotWithShape="1">
          <a:blip r:embed="rId3">
            <a:alphaModFix/>
          </a:blip>
          <a:srcRect b="0" l="0" r="734" t="0"/>
          <a:stretch/>
        </p:blipFill>
        <p:spPr>
          <a:xfrm>
            <a:off x="0" y="0"/>
            <a:ext cx="9144003" cy="4664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25" y="4838163"/>
            <a:ext cx="235776" cy="132624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9"/>
          <p:cNvSpPr txBox="1"/>
          <p:nvPr/>
        </p:nvSpPr>
        <p:spPr>
          <a:xfrm>
            <a:off x="299900" y="4719650"/>
            <a:ext cx="107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B233A"/>
                </a:solidFill>
                <a:latin typeface="Space Grotesk"/>
                <a:ea typeface="Space Grotesk"/>
                <a:cs typeface="Space Grotesk"/>
                <a:sym typeface="Space Grotesk"/>
              </a:rPr>
              <a:t>@PrivateNLP</a:t>
            </a:r>
            <a:endParaRPr/>
          </a:p>
        </p:txBody>
      </p:sp>
      <p:pic>
        <p:nvPicPr>
          <p:cNvPr id="285" name="Google Shape;28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5749" y="4751305"/>
            <a:ext cx="1004502" cy="2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/>
          <p:nvPr>
            <p:ph type="title"/>
          </p:nvPr>
        </p:nvSpPr>
        <p:spPr>
          <a:xfrm>
            <a:off x="311700" y="5546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9144003" cy="4661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25" y="4838163"/>
            <a:ext cx="235776" cy="132624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0"/>
          <p:cNvSpPr txBox="1"/>
          <p:nvPr/>
        </p:nvSpPr>
        <p:spPr>
          <a:xfrm>
            <a:off x="299900" y="4719650"/>
            <a:ext cx="107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B233A"/>
                </a:solidFill>
                <a:latin typeface="Space Grotesk"/>
                <a:ea typeface="Space Grotesk"/>
                <a:cs typeface="Space Grotesk"/>
                <a:sym typeface="Space Grotesk"/>
              </a:rPr>
              <a:t>@PrivateNLP</a:t>
            </a:r>
            <a:endParaRPr/>
          </a:p>
        </p:txBody>
      </p:sp>
      <p:pic>
        <p:nvPicPr>
          <p:cNvPr id="294" name="Google Shape;29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5749" y="4751305"/>
            <a:ext cx="1004502" cy="2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/>
          <p:nvPr>
            <p:ph type="title"/>
          </p:nvPr>
        </p:nvSpPr>
        <p:spPr>
          <a:xfrm>
            <a:off x="311700" y="15453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Task:</a:t>
            </a:r>
            <a:endParaRPr/>
          </a:p>
        </p:txBody>
      </p:sp>
      <p:sp>
        <p:nvSpPr>
          <p:cNvPr id="300" name="Google Shape;300;p31"/>
          <p:cNvSpPr txBox="1"/>
          <p:nvPr>
            <p:ph idx="4294967295" type="subTitle"/>
          </p:nvPr>
        </p:nvSpPr>
        <p:spPr>
          <a:xfrm>
            <a:off x="1280400" y="2387125"/>
            <a:ext cx="6583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Which Computational Linguistics tasks would you use Homomorphic Encryption for &amp; how?</a:t>
            </a:r>
            <a:endParaRPr sz="2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301" name="Google Shape;3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25" y="4838163"/>
            <a:ext cx="235776" cy="132624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1"/>
          <p:cNvSpPr txBox="1"/>
          <p:nvPr/>
        </p:nvSpPr>
        <p:spPr>
          <a:xfrm>
            <a:off x="299900" y="4719650"/>
            <a:ext cx="107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B233A"/>
                </a:solidFill>
                <a:latin typeface="Space Grotesk"/>
                <a:ea typeface="Space Grotesk"/>
                <a:cs typeface="Space Grotesk"/>
                <a:sym typeface="Space Grotesk"/>
              </a:rPr>
              <a:t>@PrivateNLP</a:t>
            </a:r>
            <a:endParaRPr/>
          </a:p>
        </p:txBody>
      </p:sp>
      <p:pic>
        <p:nvPicPr>
          <p:cNvPr id="303" name="Google Shape;30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5749" y="4751305"/>
            <a:ext cx="1004502" cy="2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5546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Symmetric Encryption (like AES)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1639800" y="4535925"/>
            <a:ext cx="586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pace Grotesk"/>
                <a:ea typeface="Space Grotesk"/>
                <a:cs typeface="Space Grotesk"/>
                <a:sym typeface="Space Grotesk"/>
              </a:rPr>
              <a:t>Image source: https://www.ssl2buy.com/wiki/symmetric-vs-asymmetric-encryption-what-are-differences</a:t>
            </a:r>
            <a:endParaRPr sz="8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275" y="1769195"/>
            <a:ext cx="4365449" cy="238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25" y="4838163"/>
            <a:ext cx="235776" cy="13262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99900" y="4719650"/>
            <a:ext cx="107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B233A"/>
                </a:solidFill>
                <a:latin typeface="Space Grotesk"/>
                <a:ea typeface="Space Grotesk"/>
                <a:cs typeface="Space Grotesk"/>
                <a:sym typeface="Space Grotesk"/>
              </a:rPr>
              <a:t>@PrivateNLP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5749" y="4751305"/>
            <a:ext cx="1004502" cy="2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0" y="-51900"/>
            <a:ext cx="9144000" cy="52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5750" y="4725125"/>
            <a:ext cx="914398" cy="1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7650" y="2744332"/>
            <a:ext cx="200749" cy="167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17648" y="2396559"/>
            <a:ext cx="200748" cy="1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2"/>
          <p:cNvSpPr txBox="1"/>
          <p:nvPr/>
        </p:nvSpPr>
        <p:spPr>
          <a:xfrm>
            <a:off x="4420626" y="1569972"/>
            <a:ext cx="28059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874FC"/>
                </a:solidFill>
                <a:latin typeface="Space Grotesk"/>
                <a:ea typeface="Space Grotesk"/>
                <a:cs typeface="Space Grotesk"/>
                <a:sym typeface="Space Grotesk"/>
              </a:rPr>
              <a:t>Thank You!</a:t>
            </a:r>
            <a:endParaRPr b="1" sz="4800">
              <a:solidFill>
                <a:srgbClr val="2874F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4" name="Google Shape;314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0875" y="756500"/>
            <a:ext cx="3585301" cy="35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2"/>
          <p:cNvSpPr txBox="1"/>
          <p:nvPr/>
        </p:nvSpPr>
        <p:spPr>
          <a:xfrm>
            <a:off x="4467300" y="2343150"/>
            <a:ext cx="43719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Space Grotesk"/>
                <a:ea typeface="Space Grotesk"/>
                <a:cs typeface="Space Grotesk"/>
                <a:sym typeface="Space Grotesk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patricia@private-ai.com</a:t>
            </a:r>
            <a:endParaRPr sz="1100">
              <a:solidFill>
                <a:srgbClr val="0B233A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B233A"/>
                </a:solidFill>
                <a:latin typeface="Space Grotesk"/>
                <a:ea typeface="Space Grotesk"/>
                <a:cs typeface="Space Grotesk"/>
                <a:sym typeface="Space Grotesk"/>
              </a:rPr>
              <a:t>      @PrivateNLP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Space Grotesk"/>
                <a:ea typeface="Space Grotesk"/>
                <a:cs typeface="Space Grotesk"/>
                <a:sym typeface="Space Grotesk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www.private-ai.com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316" name="Google Shape;316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005749" y="4751305"/>
            <a:ext cx="1004502" cy="2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448069" y="2623775"/>
            <a:ext cx="235776" cy="13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16097" l="12280" r="12053" t="8889"/>
          <a:stretch/>
        </p:blipFill>
        <p:spPr>
          <a:xfrm>
            <a:off x="2424150" y="1788900"/>
            <a:ext cx="4314701" cy="24061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5546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Asymmetric Encryption (like RSA)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1639800" y="4535925"/>
            <a:ext cx="586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Image source: https://www.ssl2buy.com/wiki/symmetric-vs-asymmetric-encryption-what-are-differences</a:t>
            </a:r>
            <a:endParaRPr sz="8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25" y="4838163"/>
            <a:ext cx="235776" cy="13262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299900" y="4719650"/>
            <a:ext cx="107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B233A"/>
                </a:solidFill>
                <a:latin typeface="Space Grotesk"/>
                <a:ea typeface="Space Grotesk"/>
                <a:cs typeface="Space Grotesk"/>
                <a:sym typeface="Space Grotesk"/>
              </a:rPr>
              <a:t>@PrivateNLP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5749" y="4751305"/>
            <a:ext cx="1004502" cy="2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5546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Looming Risk</a:t>
            </a:r>
            <a:endParaRPr/>
          </a:p>
        </p:txBody>
      </p:sp>
      <p:sp>
        <p:nvSpPr>
          <p:cNvPr id="84" name="Google Shape;84;p16"/>
          <p:cNvSpPr txBox="1"/>
          <p:nvPr>
            <p:ph idx="4294967295" type="body"/>
          </p:nvPr>
        </p:nvSpPr>
        <p:spPr>
          <a:xfrm>
            <a:off x="1371450" y="1954525"/>
            <a:ext cx="6401100" cy="20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Cryptographic</a:t>
            </a:r>
            <a:r>
              <a:rPr lang="en" sz="1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Schemes are based on hard problems</a:t>
            </a:r>
            <a:endParaRPr sz="16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n" sz="1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RSA is based on the hard problem of large prime factorization</a:t>
            </a:r>
            <a:endParaRPr sz="16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Can be broken by Shor’s algorithm using quantum computers</a:t>
            </a:r>
            <a:endParaRPr sz="16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25" y="4838163"/>
            <a:ext cx="235776" cy="13262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299900" y="4719650"/>
            <a:ext cx="107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B233A"/>
                </a:solidFill>
                <a:latin typeface="Space Grotesk"/>
                <a:ea typeface="Space Grotesk"/>
                <a:cs typeface="Space Grotesk"/>
                <a:sym typeface="Space Grotesk"/>
              </a:rPr>
              <a:t>@PrivateNLP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5749" y="4751305"/>
            <a:ext cx="1004502" cy="2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5546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Ring Learning With Errors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2115350" y="1785375"/>
            <a:ext cx="5105100" cy="2840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0309" l="-1959" r="-2679" t="-2139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 </a:t>
            </a:r>
            <a:endParaRPr sz="18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25" y="4838163"/>
            <a:ext cx="235776" cy="13262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299900" y="4719650"/>
            <a:ext cx="107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B233A"/>
                </a:solidFill>
                <a:latin typeface="Space Grotesk"/>
                <a:ea typeface="Space Grotesk"/>
                <a:cs typeface="Space Grotesk"/>
                <a:sym typeface="Space Grotesk"/>
              </a:rPr>
              <a:t>@PrivateNLP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5749" y="4751305"/>
            <a:ext cx="1004502" cy="2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5546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Lattice-Based Cryptography</a:t>
            </a:r>
            <a:endParaRPr/>
          </a:p>
        </p:txBody>
      </p:sp>
      <p:grpSp>
        <p:nvGrpSpPr>
          <p:cNvPr id="102" name="Google Shape;102;p18"/>
          <p:cNvGrpSpPr/>
          <p:nvPr/>
        </p:nvGrpSpPr>
        <p:grpSpPr>
          <a:xfrm>
            <a:off x="1793457" y="1574921"/>
            <a:ext cx="5557090" cy="3131406"/>
            <a:chOff x="1817775" y="1819000"/>
            <a:chExt cx="5646875" cy="3182000"/>
          </a:xfrm>
        </p:grpSpPr>
        <p:grpSp>
          <p:nvGrpSpPr>
            <p:cNvPr id="103" name="Google Shape;103;p18"/>
            <p:cNvGrpSpPr/>
            <p:nvPr/>
          </p:nvGrpSpPr>
          <p:grpSpPr>
            <a:xfrm>
              <a:off x="1831750" y="1819000"/>
              <a:ext cx="5632900" cy="121800"/>
              <a:chOff x="1817775" y="3964800"/>
              <a:chExt cx="5632900" cy="121800"/>
            </a:xfrm>
          </p:grpSpPr>
          <p:sp>
            <p:nvSpPr>
              <p:cNvPr id="104" name="Google Shape;104;p18"/>
              <p:cNvSpPr/>
              <p:nvPr/>
            </p:nvSpPr>
            <p:spPr>
              <a:xfrm>
                <a:off x="1817775" y="3964800"/>
                <a:ext cx="122100" cy="121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8"/>
              <p:cNvSpPr/>
              <p:nvPr/>
            </p:nvSpPr>
            <p:spPr>
              <a:xfrm>
                <a:off x="2736242" y="3964800"/>
                <a:ext cx="122100" cy="121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8"/>
              <p:cNvSpPr/>
              <p:nvPr/>
            </p:nvSpPr>
            <p:spPr>
              <a:xfrm>
                <a:off x="3654708" y="3964800"/>
                <a:ext cx="122100" cy="121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8"/>
              <p:cNvSpPr/>
              <p:nvPr/>
            </p:nvSpPr>
            <p:spPr>
              <a:xfrm>
                <a:off x="4573175" y="3964800"/>
                <a:ext cx="122100" cy="121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8"/>
              <p:cNvSpPr/>
              <p:nvPr/>
            </p:nvSpPr>
            <p:spPr>
              <a:xfrm>
                <a:off x="5491642" y="3964800"/>
                <a:ext cx="122100" cy="121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8"/>
              <p:cNvSpPr/>
              <p:nvPr/>
            </p:nvSpPr>
            <p:spPr>
              <a:xfrm>
                <a:off x="6410108" y="3964800"/>
                <a:ext cx="122100" cy="121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8"/>
              <p:cNvSpPr/>
              <p:nvPr/>
            </p:nvSpPr>
            <p:spPr>
              <a:xfrm>
                <a:off x="7328575" y="3964800"/>
                <a:ext cx="122100" cy="121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" name="Google Shape;111;p18"/>
            <p:cNvGrpSpPr/>
            <p:nvPr/>
          </p:nvGrpSpPr>
          <p:grpSpPr>
            <a:xfrm>
              <a:off x="1817775" y="2329033"/>
              <a:ext cx="5632900" cy="121800"/>
              <a:chOff x="1817775" y="3964800"/>
              <a:chExt cx="5632900" cy="121800"/>
            </a:xfrm>
          </p:grpSpPr>
          <p:sp>
            <p:nvSpPr>
              <p:cNvPr id="112" name="Google Shape;112;p18"/>
              <p:cNvSpPr/>
              <p:nvPr/>
            </p:nvSpPr>
            <p:spPr>
              <a:xfrm>
                <a:off x="1817775" y="3964800"/>
                <a:ext cx="122100" cy="121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8"/>
              <p:cNvSpPr/>
              <p:nvPr/>
            </p:nvSpPr>
            <p:spPr>
              <a:xfrm>
                <a:off x="2736242" y="3964800"/>
                <a:ext cx="122100" cy="121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8"/>
              <p:cNvSpPr/>
              <p:nvPr/>
            </p:nvSpPr>
            <p:spPr>
              <a:xfrm>
                <a:off x="3654708" y="3964800"/>
                <a:ext cx="122100" cy="121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8"/>
              <p:cNvSpPr/>
              <p:nvPr/>
            </p:nvSpPr>
            <p:spPr>
              <a:xfrm>
                <a:off x="4573175" y="3964800"/>
                <a:ext cx="122100" cy="121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8"/>
              <p:cNvSpPr/>
              <p:nvPr/>
            </p:nvSpPr>
            <p:spPr>
              <a:xfrm>
                <a:off x="5491642" y="3964800"/>
                <a:ext cx="122100" cy="121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8"/>
              <p:cNvSpPr/>
              <p:nvPr/>
            </p:nvSpPr>
            <p:spPr>
              <a:xfrm>
                <a:off x="6410108" y="3964800"/>
                <a:ext cx="122100" cy="121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8"/>
              <p:cNvSpPr/>
              <p:nvPr/>
            </p:nvSpPr>
            <p:spPr>
              <a:xfrm>
                <a:off x="7328575" y="3964800"/>
                <a:ext cx="122100" cy="121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" name="Google Shape;119;p18"/>
            <p:cNvGrpSpPr/>
            <p:nvPr/>
          </p:nvGrpSpPr>
          <p:grpSpPr>
            <a:xfrm>
              <a:off x="1817775" y="2839067"/>
              <a:ext cx="5632900" cy="121800"/>
              <a:chOff x="1817775" y="3964800"/>
              <a:chExt cx="5632900" cy="121800"/>
            </a:xfrm>
          </p:grpSpPr>
          <p:sp>
            <p:nvSpPr>
              <p:cNvPr id="120" name="Google Shape;120;p18"/>
              <p:cNvSpPr/>
              <p:nvPr/>
            </p:nvSpPr>
            <p:spPr>
              <a:xfrm>
                <a:off x="1817775" y="3964800"/>
                <a:ext cx="122100" cy="121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8"/>
              <p:cNvSpPr/>
              <p:nvPr/>
            </p:nvSpPr>
            <p:spPr>
              <a:xfrm>
                <a:off x="2736242" y="3964800"/>
                <a:ext cx="122100" cy="121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8"/>
              <p:cNvSpPr/>
              <p:nvPr/>
            </p:nvSpPr>
            <p:spPr>
              <a:xfrm>
                <a:off x="3654708" y="3964800"/>
                <a:ext cx="122100" cy="121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8"/>
              <p:cNvSpPr/>
              <p:nvPr/>
            </p:nvSpPr>
            <p:spPr>
              <a:xfrm>
                <a:off x="4573175" y="3964800"/>
                <a:ext cx="122100" cy="121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8"/>
              <p:cNvSpPr/>
              <p:nvPr/>
            </p:nvSpPr>
            <p:spPr>
              <a:xfrm>
                <a:off x="5491642" y="3964800"/>
                <a:ext cx="122100" cy="121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8"/>
              <p:cNvSpPr/>
              <p:nvPr/>
            </p:nvSpPr>
            <p:spPr>
              <a:xfrm>
                <a:off x="6410108" y="3964800"/>
                <a:ext cx="122100" cy="121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8"/>
              <p:cNvSpPr/>
              <p:nvPr/>
            </p:nvSpPr>
            <p:spPr>
              <a:xfrm>
                <a:off x="7328575" y="3964800"/>
                <a:ext cx="122100" cy="121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" name="Google Shape;127;p18"/>
            <p:cNvGrpSpPr/>
            <p:nvPr/>
          </p:nvGrpSpPr>
          <p:grpSpPr>
            <a:xfrm>
              <a:off x="1817775" y="3349100"/>
              <a:ext cx="5632900" cy="121800"/>
              <a:chOff x="1817775" y="3964800"/>
              <a:chExt cx="5632900" cy="121800"/>
            </a:xfrm>
          </p:grpSpPr>
          <p:sp>
            <p:nvSpPr>
              <p:cNvPr id="128" name="Google Shape;128;p18"/>
              <p:cNvSpPr/>
              <p:nvPr/>
            </p:nvSpPr>
            <p:spPr>
              <a:xfrm>
                <a:off x="1817775" y="3964800"/>
                <a:ext cx="122100" cy="121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8"/>
              <p:cNvSpPr/>
              <p:nvPr/>
            </p:nvSpPr>
            <p:spPr>
              <a:xfrm>
                <a:off x="2736242" y="3964800"/>
                <a:ext cx="122100" cy="121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8"/>
              <p:cNvSpPr/>
              <p:nvPr/>
            </p:nvSpPr>
            <p:spPr>
              <a:xfrm>
                <a:off x="3654708" y="3964800"/>
                <a:ext cx="122100" cy="121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8"/>
              <p:cNvSpPr/>
              <p:nvPr/>
            </p:nvSpPr>
            <p:spPr>
              <a:xfrm>
                <a:off x="4573175" y="3964800"/>
                <a:ext cx="122100" cy="121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8"/>
              <p:cNvSpPr/>
              <p:nvPr/>
            </p:nvSpPr>
            <p:spPr>
              <a:xfrm>
                <a:off x="5491642" y="3964800"/>
                <a:ext cx="122100" cy="121800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8"/>
              <p:cNvSpPr/>
              <p:nvPr/>
            </p:nvSpPr>
            <p:spPr>
              <a:xfrm>
                <a:off x="6410108" y="3964800"/>
                <a:ext cx="122100" cy="121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8"/>
              <p:cNvSpPr/>
              <p:nvPr/>
            </p:nvSpPr>
            <p:spPr>
              <a:xfrm>
                <a:off x="7328575" y="3964800"/>
                <a:ext cx="122100" cy="121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" name="Google Shape;135;p18"/>
            <p:cNvGrpSpPr/>
            <p:nvPr/>
          </p:nvGrpSpPr>
          <p:grpSpPr>
            <a:xfrm>
              <a:off x="1817775" y="3859133"/>
              <a:ext cx="5632900" cy="121800"/>
              <a:chOff x="1817775" y="3964800"/>
              <a:chExt cx="5632900" cy="121800"/>
            </a:xfrm>
          </p:grpSpPr>
          <p:sp>
            <p:nvSpPr>
              <p:cNvPr id="136" name="Google Shape;136;p18"/>
              <p:cNvSpPr/>
              <p:nvPr/>
            </p:nvSpPr>
            <p:spPr>
              <a:xfrm>
                <a:off x="1817775" y="3964800"/>
                <a:ext cx="122100" cy="121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8"/>
              <p:cNvSpPr/>
              <p:nvPr/>
            </p:nvSpPr>
            <p:spPr>
              <a:xfrm>
                <a:off x="2736242" y="3964800"/>
                <a:ext cx="122100" cy="121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8"/>
              <p:cNvSpPr/>
              <p:nvPr/>
            </p:nvSpPr>
            <p:spPr>
              <a:xfrm>
                <a:off x="3654708" y="3964800"/>
                <a:ext cx="122100" cy="121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8"/>
              <p:cNvSpPr/>
              <p:nvPr/>
            </p:nvSpPr>
            <p:spPr>
              <a:xfrm>
                <a:off x="4573175" y="3964800"/>
                <a:ext cx="122100" cy="121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8"/>
              <p:cNvSpPr/>
              <p:nvPr/>
            </p:nvSpPr>
            <p:spPr>
              <a:xfrm>
                <a:off x="5491642" y="3964800"/>
                <a:ext cx="122100" cy="121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8"/>
              <p:cNvSpPr/>
              <p:nvPr/>
            </p:nvSpPr>
            <p:spPr>
              <a:xfrm>
                <a:off x="6410108" y="3964800"/>
                <a:ext cx="122100" cy="121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8"/>
              <p:cNvSpPr/>
              <p:nvPr/>
            </p:nvSpPr>
            <p:spPr>
              <a:xfrm>
                <a:off x="7328575" y="3964800"/>
                <a:ext cx="122100" cy="121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18"/>
            <p:cNvGrpSpPr/>
            <p:nvPr/>
          </p:nvGrpSpPr>
          <p:grpSpPr>
            <a:xfrm>
              <a:off x="1817775" y="4369167"/>
              <a:ext cx="5632900" cy="121800"/>
              <a:chOff x="1817775" y="3964800"/>
              <a:chExt cx="5632900" cy="121800"/>
            </a:xfrm>
          </p:grpSpPr>
          <p:sp>
            <p:nvSpPr>
              <p:cNvPr id="144" name="Google Shape;144;p18"/>
              <p:cNvSpPr/>
              <p:nvPr/>
            </p:nvSpPr>
            <p:spPr>
              <a:xfrm>
                <a:off x="1817775" y="3964800"/>
                <a:ext cx="122100" cy="121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8"/>
              <p:cNvSpPr/>
              <p:nvPr/>
            </p:nvSpPr>
            <p:spPr>
              <a:xfrm>
                <a:off x="2736242" y="3964800"/>
                <a:ext cx="122100" cy="121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8"/>
              <p:cNvSpPr/>
              <p:nvPr/>
            </p:nvSpPr>
            <p:spPr>
              <a:xfrm>
                <a:off x="3654708" y="3964800"/>
                <a:ext cx="122100" cy="121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>
                <a:off x="4573175" y="3964800"/>
                <a:ext cx="122100" cy="121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8"/>
              <p:cNvSpPr/>
              <p:nvPr/>
            </p:nvSpPr>
            <p:spPr>
              <a:xfrm>
                <a:off x="5491642" y="3964800"/>
                <a:ext cx="122100" cy="121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8"/>
              <p:cNvSpPr/>
              <p:nvPr/>
            </p:nvSpPr>
            <p:spPr>
              <a:xfrm>
                <a:off x="6410108" y="3964800"/>
                <a:ext cx="122100" cy="121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8"/>
              <p:cNvSpPr/>
              <p:nvPr/>
            </p:nvSpPr>
            <p:spPr>
              <a:xfrm>
                <a:off x="7328575" y="3964800"/>
                <a:ext cx="122100" cy="121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" name="Google Shape;151;p18"/>
            <p:cNvGrpSpPr/>
            <p:nvPr/>
          </p:nvGrpSpPr>
          <p:grpSpPr>
            <a:xfrm>
              <a:off x="1817775" y="4879200"/>
              <a:ext cx="5632900" cy="121800"/>
              <a:chOff x="1817775" y="3964800"/>
              <a:chExt cx="5632900" cy="121800"/>
            </a:xfrm>
          </p:grpSpPr>
          <p:sp>
            <p:nvSpPr>
              <p:cNvPr id="152" name="Google Shape;152;p18"/>
              <p:cNvSpPr/>
              <p:nvPr/>
            </p:nvSpPr>
            <p:spPr>
              <a:xfrm>
                <a:off x="1817775" y="3964800"/>
                <a:ext cx="122100" cy="121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8"/>
              <p:cNvSpPr/>
              <p:nvPr/>
            </p:nvSpPr>
            <p:spPr>
              <a:xfrm>
                <a:off x="2736242" y="3964800"/>
                <a:ext cx="122100" cy="121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8"/>
              <p:cNvSpPr/>
              <p:nvPr/>
            </p:nvSpPr>
            <p:spPr>
              <a:xfrm>
                <a:off x="3654708" y="3964800"/>
                <a:ext cx="122100" cy="121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8"/>
              <p:cNvSpPr/>
              <p:nvPr/>
            </p:nvSpPr>
            <p:spPr>
              <a:xfrm>
                <a:off x="4573175" y="3964800"/>
                <a:ext cx="122100" cy="121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8"/>
              <p:cNvSpPr/>
              <p:nvPr/>
            </p:nvSpPr>
            <p:spPr>
              <a:xfrm>
                <a:off x="5491642" y="3964800"/>
                <a:ext cx="122100" cy="121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8"/>
              <p:cNvSpPr/>
              <p:nvPr/>
            </p:nvSpPr>
            <p:spPr>
              <a:xfrm>
                <a:off x="6410108" y="3964800"/>
                <a:ext cx="122100" cy="121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8"/>
              <p:cNvSpPr/>
              <p:nvPr/>
            </p:nvSpPr>
            <p:spPr>
              <a:xfrm>
                <a:off x="7328575" y="3964800"/>
                <a:ext cx="122100" cy="1218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59" name="Google Shape;159;p18"/>
          <p:cNvCxnSpPr>
            <a:stCxn id="152" idx="6"/>
            <a:endCxn id="153" idx="2"/>
          </p:cNvCxnSpPr>
          <p:nvPr/>
        </p:nvCxnSpPr>
        <p:spPr>
          <a:xfrm>
            <a:off x="1913616" y="4646396"/>
            <a:ext cx="78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8"/>
          <p:cNvCxnSpPr>
            <a:stCxn id="152" idx="3"/>
            <a:endCxn id="145" idx="7"/>
          </p:cNvCxnSpPr>
          <p:nvPr/>
        </p:nvCxnSpPr>
        <p:spPr>
          <a:xfrm flipH="1" rot="10800000">
            <a:off x="1811054" y="4101974"/>
            <a:ext cx="988800" cy="5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25" y="4838163"/>
            <a:ext cx="235776" cy="13262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8"/>
          <p:cNvSpPr txBox="1"/>
          <p:nvPr/>
        </p:nvSpPr>
        <p:spPr>
          <a:xfrm>
            <a:off x="299900" y="4719650"/>
            <a:ext cx="107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B233A"/>
                </a:solidFill>
                <a:latin typeface="Space Grotesk"/>
                <a:ea typeface="Space Grotesk"/>
                <a:cs typeface="Space Grotesk"/>
                <a:sym typeface="Space Grotesk"/>
              </a:rPr>
              <a:t>@PrivateNLP</a:t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5749" y="4751305"/>
            <a:ext cx="1004502" cy="2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/>
        </p:nvSpPr>
        <p:spPr>
          <a:xfrm>
            <a:off x="2174475" y="3999550"/>
            <a:ext cx="4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b1</a:t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2326875" y="4304350"/>
            <a:ext cx="4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2</a:t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5180309" y="2928293"/>
            <a:ext cx="120300" cy="1200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311700" y="5546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Homomorphic Encryption</a:t>
            </a:r>
            <a:endParaRPr/>
          </a:p>
        </p:txBody>
      </p:sp>
      <p:pic>
        <p:nvPicPr>
          <p:cNvPr descr="https://lh6.googleusercontent.com/v8gsfTOLSMpUG6D4Fq2bvO7HTdP2jE6N7M6dJ9F2qIZvKQCWgrCJlaDfifqlLdEndONCFlN1GdnxiURKPkDdtqqLwksBUOacrjEun-OZjfrvGYB_7wHOAGjy8TClw3qRlwSmLfwI_O8" id="172" name="Google Shape;17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5424" y="2304906"/>
            <a:ext cx="2213016" cy="2174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_zsTARPzJRNZtonELsnG9il9Lq3SPhiFC0SujmAubGRKtC9Y1P2zPXBVQf_N7sOce0W4fQ6a1zuzd5aqTXPtL02Hsf0YNalBD09SZxovqG4nG4E2xdvvj-o49_PCtwJQ4iU_N8wce2M" id="173" name="Google Shape;17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65207" y="3140009"/>
            <a:ext cx="513449" cy="5045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_q5mIHRqH-kFPfzTuQo_bPTp7Sb0SfyWZo7V8Z50_OGj8sCWSudy1eaAPqbu6GOIuWbVRd9mA1Hc3GIS4R4vxMXoQz4aDZHGQ-pTjM3xLARN5xGWZ8dkRAkQNKzAmvqBgW3YDn9YC_Y" id="174" name="Google Shape;17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3670" y="2483561"/>
            <a:ext cx="484940" cy="47656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 txBox="1"/>
          <p:nvPr/>
        </p:nvSpPr>
        <p:spPr>
          <a:xfrm>
            <a:off x="5689310" y="4216396"/>
            <a:ext cx="1082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F243E"/>
                </a:solidFill>
                <a:latin typeface="Avenir"/>
                <a:ea typeface="Avenir"/>
                <a:cs typeface="Avenir"/>
                <a:sym typeface="Avenir"/>
              </a:rPr>
              <a:t>Service provider</a:t>
            </a:r>
            <a:endParaRPr b="1" i="0" sz="1800" u="none" cap="none" strike="noStrike">
              <a:solidFill>
                <a:srgbClr val="0F243E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1382400" y="1403253"/>
            <a:ext cx="6379200" cy="3441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descr="https://lh4.googleusercontent.com/sjOtAICrnHukuEBUfoINJGrZStkopgzY9WzMzi2Y-pfTBhLLoxKQe_UAnomavmtmIH-dZ_wI7rd-NlLkjsPc-F4UzQH88pM5Mf4wrMaopqyq5cSp5GCHGMUTmm5uovntjx-AnTZiImY" id="177" name="Google Shape;177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49358" y="3122959"/>
            <a:ext cx="1046492" cy="10284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8nrN6TJ1Q9_iH2x60arSKGHQqFiLUb1TGf9YcV7roxPAWZDwytihI2HJmTEOY1H72yeeVwyQAiCTmWxA-7t8YiNBzMLlOb_AL_b6BFjNp8j2p8Xqjd1VbpGNxwwzET0MnJDmbLpA9iI" id="178" name="Google Shape;178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85285" y="2636806"/>
            <a:ext cx="422707" cy="4154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a2MngTJ88T8AWho988eNP4kXvcQQp6VzNdGCI1u3dEPgd6tPsirXfEEVuz_flM6HA4F2oW4vzLrQjDjVqgfnhI2A2ZxgPFNzmHwO-B34cup0RHlX5goiLB-yBhX8zmChggVTZgiLAS0" id="179" name="Google Shape;179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655676" y="2652486"/>
            <a:ext cx="357978" cy="35179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 txBox="1"/>
          <p:nvPr/>
        </p:nvSpPr>
        <p:spPr>
          <a:xfrm>
            <a:off x="2185641" y="4271499"/>
            <a:ext cx="7407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F243E"/>
                </a:solidFill>
                <a:latin typeface="Avenir"/>
                <a:ea typeface="Avenir"/>
                <a:cs typeface="Avenir"/>
                <a:sym typeface="Avenir"/>
              </a:rPr>
              <a:t>Data owner</a:t>
            </a:r>
            <a:endParaRPr b="1" i="0" sz="1800" u="none" cap="none" strike="noStrike">
              <a:solidFill>
                <a:srgbClr val="0F243E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2804353" y="3107524"/>
            <a:ext cx="351900" cy="2295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2813620" y="3221608"/>
            <a:ext cx="354900" cy="2295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83" name="Google Shape;183;p19"/>
          <p:cNvCxnSpPr/>
          <p:nvPr/>
        </p:nvCxnSpPr>
        <p:spPr>
          <a:xfrm>
            <a:off x="3676094" y="3357722"/>
            <a:ext cx="931800" cy="0"/>
          </a:xfrm>
          <a:prstGeom prst="straightConnector1">
            <a:avLst/>
          </a:prstGeom>
          <a:noFill/>
          <a:ln cap="flat" cmpd="sng" w="76200">
            <a:solidFill>
              <a:srgbClr val="24406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4" name="Google Shape;184;p19"/>
          <p:cNvCxnSpPr/>
          <p:nvPr/>
        </p:nvCxnSpPr>
        <p:spPr>
          <a:xfrm rot="10800000">
            <a:off x="3676242" y="3957682"/>
            <a:ext cx="895800" cy="0"/>
          </a:xfrm>
          <a:prstGeom prst="straightConnector1">
            <a:avLst/>
          </a:prstGeom>
          <a:noFill/>
          <a:ln cap="flat" cmpd="sng" w="76200">
            <a:solidFill>
              <a:srgbClr val="24406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5" name="Google Shape;185;p19"/>
          <p:cNvSpPr/>
          <p:nvPr/>
        </p:nvSpPr>
        <p:spPr>
          <a:xfrm>
            <a:off x="3588950" y="2961006"/>
            <a:ext cx="985200" cy="2295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999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3608099" y="3560966"/>
            <a:ext cx="1032000" cy="2295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999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2813620" y="3347666"/>
            <a:ext cx="829800" cy="2295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391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188" name="Google Shape;188;p1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31025" y="4838163"/>
            <a:ext cx="235776" cy="13262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9"/>
          <p:cNvSpPr txBox="1"/>
          <p:nvPr/>
        </p:nvSpPr>
        <p:spPr>
          <a:xfrm>
            <a:off x="299900" y="4719650"/>
            <a:ext cx="107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B233A"/>
                </a:solidFill>
                <a:latin typeface="Space Grotesk"/>
                <a:ea typeface="Space Grotesk"/>
                <a:cs typeface="Space Grotesk"/>
                <a:sym typeface="Space Grotesk"/>
              </a:rPr>
              <a:t>@PrivateNLP</a:t>
            </a:r>
            <a:endParaRPr/>
          </a:p>
        </p:txBody>
      </p:sp>
      <p:pic>
        <p:nvPicPr>
          <p:cNvPr id="190" name="Google Shape;190;p1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005749" y="4751305"/>
            <a:ext cx="1004502" cy="2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type="title"/>
          </p:nvPr>
        </p:nvSpPr>
        <p:spPr>
          <a:xfrm>
            <a:off x="311700" y="5546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F243E"/>
                </a:solidFill>
              </a:rPr>
              <a:t>Benefits</a:t>
            </a:r>
            <a:endParaRPr/>
          </a:p>
        </p:txBody>
      </p:sp>
      <p:sp>
        <p:nvSpPr>
          <p:cNvPr id="196" name="Google Shape;196;p20"/>
          <p:cNvSpPr txBox="1"/>
          <p:nvPr>
            <p:ph idx="4294967295" type="body"/>
          </p:nvPr>
        </p:nvSpPr>
        <p:spPr>
          <a:xfrm>
            <a:off x="1676250" y="1573525"/>
            <a:ext cx="6401100" cy="28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pace Grotesk"/>
              <a:buChar char="●"/>
            </a:pPr>
            <a:r>
              <a:rPr lang="en" sz="1600">
                <a:solidFill>
                  <a:srgbClr val="001337"/>
                </a:solidFill>
                <a:latin typeface="Space Grotesk"/>
                <a:ea typeface="Space Grotesk"/>
                <a:cs typeface="Space Grotesk"/>
                <a:sym typeface="Space Grotesk"/>
              </a:rPr>
              <a:t>Send expensive computations to the cloud</a:t>
            </a:r>
            <a:endParaRPr sz="16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1600">
              <a:solidFill>
                <a:srgbClr val="001337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pace Grotesk"/>
              <a:buChar char="●"/>
            </a:pPr>
            <a:r>
              <a:rPr lang="en" sz="1600">
                <a:solidFill>
                  <a:srgbClr val="001337"/>
                </a:solidFill>
                <a:latin typeface="Space Grotesk"/>
                <a:ea typeface="Space Grotesk"/>
                <a:cs typeface="Space Grotesk"/>
                <a:sym typeface="Space Grotesk"/>
              </a:rPr>
              <a:t>Limit communication costs</a:t>
            </a:r>
            <a:endParaRPr sz="16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381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rgbClr val="001337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pace Grotesk"/>
              <a:buChar char="●"/>
            </a:pPr>
            <a:r>
              <a:rPr lang="en" sz="1600">
                <a:solidFill>
                  <a:srgbClr val="001337"/>
                </a:solidFill>
                <a:latin typeface="Space Grotesk"/>
                <a:ea typeface="Space Grotesk"/>
                <a:cs typeface="Space Grotesk"/>
                <a:sym typeface="Space Grotesk"/>
              </a:rPr>
              <a:t>Not have to depend on network availability</a:t>
            </a:r>
            <a:endParaRPr sz="16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1600">
              <a:solidFill>
                <a:srgbClr val="001337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pace Grotesk"/>
              <a:buChar char="●"/>
            </a:pPr>
            <a:r>
              <a:rPr lang="en" sz="1600">
                <a:solidFill>
                  <a:srgbClr val="001337"/>
                </a:solidFill>
                <a:latin typeface="Space Grotesk"/>
                <a:ea typeface="Space Grotesk"/>
                <a:cs typeface="Space Grotesk"/>
                <a:sym typeface="Space Grotesk"/>
              </a:rPr>
              <a:t>Have input and output data privacy</a:t>
            </a:r>
            <a:endParaRPr sz="16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1600">
              <a:solidFill>
                <a:srgbClr val="001337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pace Grotesk"/>
              <a:buChar char="●"/>
            </a:pPr>
            <a:r>
              <a:rPr lang="en" sz="1600" u="sng">
                <a:solidFill>
                  <a:srgbClr val="001337"/>
                </a:solidFill>
                <a:latin typeface="Space Grotesk"/>
                <a:ea typeface="Space Grotesk"/>
                <a:cs typeface="Space Grotesk"/>
                <a:sym typeface="Space Grotesk"/>
              </a:rPr>
              <a:t>Have mathematically guaranteed post-quantum security</a:t>
            </a: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97" name="Google Shape;1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25" y="4838163"/>
            <a:ext cx="235776" cy="13262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 txBox="1"/>
          <p:nvPr/>
        </p:nvSpPr>
        <p:spPr>
          <a:xfrm>
            <a:off x="299900" y="4719650"/>
            <a:ext cx="107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B233A"/>
                </a:solidFill>
                <a:latin typeface="Space Grotesk"/>
                <a:ea typeface="Space Grotesk"/>
                <a:cs typeface="Space Grotesk"/>
                <a:sym typeface="Space Grotesk"/>
              </a:rPr>
              <a:t>@PrivateNLP</a:t>
            </a:r>
            <a:endParaRPr/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5749" y="4751305"/>
            <a:ext cx="1004502" cy="2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311700" y="5546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Component-Wise Operations</a:t>
            </a:r>
            <a:endParaRPr/>
          </a:p>
        </p:txBody>
      </p:sp>
      <p:graphicFrame>
        <p:nvGraphicFramePr>
          <p:cNvPr id="205" name="Google Shape;205;p21"/>
          <p:cNvGraphicFramePr/>
          <p:nvPr/>
        </p:nvGraphicFramePr>
        <p:xfrm>
          <a:off x="1412195" y="18831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{7E5540D0-C966-47B0-BA45-3B0646475521}</a:tableStyleId>
              </a:tblPr>
              <a:tblGrid>
                <a:gridCol w="3159800"/>
                <a:gridCol w="3159800"/>
              </a:tblGrid>
              <a:tr h="795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Addition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Multiplication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7775">
                <a:tc>
                  <a:txBody>
                    <a:bodyPr/>
                    <a:lstStyle/>
                    <a:p>
                      <a:pPr indent="0" lvl="0" marL="381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 u="none" cap="none" strike="noStrike"/>
                        <a:t>    0x⁴ + 4x³ + 6x² + 2x + 5 </a:t>
                      </a:r>
                      <a:endParaRPr/>
                    </a:p>
                    <a:p>
                      <a:pPr indent="0" lvl="0" marL="381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 cap="none" strike="noStrike"/>
                        <a:t>+ 1</a:t>
                      </a:r>
                      <a:r>
                        <a:rPr i="1" lang="en" sz="1800" u="sng" cap="none" strike="noStrike"/>
                        <a:t>x⁴ + 6x³ + 3x² + 5x + 2</a:t>
                      </a:r>
                      <a:endParaRPr/>
                    </a:p>
                    <a:p>
                      <a:pPr indent="0" lvl="0" marL="381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1x⁴ + 10x³ + 9x² +7x + 7</a:t>
                      </a:r>
                      <a:endParaRPr sz="1800" u="sng" cap="none" strike="noStrike">
                        <a:solidFill>
                          <a:srgbClr val="0F243E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381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 u="none" cap="none" strike="noStrike"/>
                        <a:t>        0x⁴ + 4x³ + 6x² + 2x + 5 </a:t>
                      </a:r>
                      <a:endParaRPr/>
                    </a:p>
                    <a:p>
                      <a:pPr indent="0" lvl="0" marL="3810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 cap="none" strike="noStrike"/>
                        <a:t>  *    1</a:t>
                      </a:r>
                      <a:r>
                        <a:rPr i="1" lang="en" sz="1800" u="sng" cap="none" strike="noStrike"/>
                        <a:t>x⁴ + 6x³ + 3x² + 5x + 2</a:t>
                      </a:r>
                      <a:endParaRPr sz="1800" u="sng" cap="none" strike="noStrike">
                        <a:solidFill>
                          <a:srgbClr val="0F243E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1x⁴ + 24x³ + 18x² +10x + 10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06" name="Google Shape;2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25" y="4838163"/>
            <a:ext cx="235776" cy="13262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1"/>
          <p:cNvSpPr txBox="1"/>
          <p:nvPr/>
        </p:nvSpPr>
        <p:spPr>
          <a:xfrm>
            <a:off x="299900" y="4719650"/>
            <a:ext cx="107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B233A"/>
                </a:solidFill>
                <a:latin typeface="Space Grotesk"/>
                <a:ea typeface="Space Grotesk"/>
                <a:cs typeface="Space Grotesk"/>
                <a:sym typeface="Space Grotesk"/>
              </a:rPr>
              <a:t>@PrivateNLP</a:t>
            </a:r>
            <a:endParaRPr/>
          </a:p>
        </p:txBody>
      </p:sp>
      <p:pic>
        <p:nvPicPr>
          <p:cNvPr id="208" name="Google Shape;2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5749" y="4751305"/>
            <a:ext cx="1004502" cy="2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