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88="http://schemas.microsoft.com/office/powerpoint/2018/8/main">
  <p188:author id="{417A5220-6F59-56FC-3F07-4A9F280BDA73}" name="신승훈 (Shin Seunghoon)" initials="" userId="S::shshin@lexcode.com::81f464c0-d483-4d69-8430-404399915dbe" providerId="AD"/>
  <p188:author id="{9044ED97-3DD4-27C0-8757-20C008DFD301}" name="박미순 (Park Misoon)" initials="미박" userId="S::mspark@lexcode.com::d832de0d-5632-45a7-b894-fb664cc7f16f" providerId="AD"/>
  <p188:author id="{75DFD29C-E766-AF1E-4860-461E55463A14}" name="석슬기 (Seok Seulgi)" initials="석S" userId="S::sgseok@lexcode.com::bb3eda79-b155-4bb1-96a5-6a8b83ae6c95" providerId="AD"/>
  <p188:author id="{43990AAA-FA6A-223C-2DBB-9104EF2558AD}" name="이채현 (Lee Chaehyun)" initials="채이" userId="S::chlee@lexcode.com::85877ee0-2c69-49e8-a266-f26ac6ae94b9" providerId="AD"/>
</p188: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6662"/>
    <p:restoredTop sz="78482"/>
  </p:normalViewPr>
  <p:slideViewPr>
    <p:cSldViewPr snapToGrid="0">
      <p:cViewPr varScale="1">
        <p:scale>
          <a:sx n="100" d="100"/>
          <a:sy n="100" d="100"/>
        </p:scale>
        <p:origin x="200" y="24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microsoft.com/office/2018/10/relationships/authors" Target="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30F79BD-8A23-0B44-B209-C9CEAE98E7F3}" type="datetime1">
              <a:rPr kumimoji="1" lang="ko-KR" altLang="en-US"/>
              <a:pPr lvl="0">
                <a:defRPr/>
              </a:pPr>
              <a:t>2024-12-05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12A67D0-D6E1-D942-823E-D0DF4E03AF0C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Open</a:t>
            </a:r>
            <a:r>
              <a:rPr kumimoji="1" lang="ko-KR" altLang="en-US"/>
              <a:t> </a:t>
            </a:r>
            <a:r>
              <a:rPr kumimoji="1" lang="en-US" altLang="ko-KR"/>
              <a:t>source</a:t>
            </a:r>
            <a:r>
              <a:rPr kumimoji="1" lang="ko-KR" altLang="en-US"/>
              <a:t> </a:t>
            </a:r>
            <a:r>
              <a:rPr kumimoji="1" lang="en-US" altLang="ko-KR"/>
              <a:t>LLM</a:t>
            </a:r>
            <a:r>
              <a:rPr kumimoji="1" lang="ko-KR" altLang="en-US"/>
              <a:t>의 성능은 </a:t>
            </a:r>
            <a:r>
              <a:rPr kumimoji="1" lang="en-US" altLang="ko-KR"/>
              <a:t>ChatGPT </a:t>
            </a:r>
            <a:r>
              <a:rPr kumimoji="1" lang="ko-KR" altLang="en-US"/>
              <a:t>등장 이후 많은 발전을 이뤘습니다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r>
              <a:rPr kumimoji="1" lang="ko-KR" altLang="en-US"/>
              <a:t>대표적인 예로 </a:t>
            </a:r>
            <a:r>
              <a:rPr kumimoji="1" lang="en-US" altLang="ko-KR"/>
              <a:t>meta</a:t>
            </a:r>
            <a:r>
              <a:rPr kumimoji="1" lang="ko-KR" altLang="en-US"/>
              <a:t>의 </a:t>
            </a:r>
            <a:r>
              <a:rPr kumimoji="1" lang="en-US" altLang="ko-KR"/>
              <a:t>llama3.1</a:t>
            </a:r>
            <a:r>
              <a:rPr kumimoji="1" lang="ko-KR" altLang="en-US"/>
              <a:t> </a:t>
            </a:r>
            <a:r>
              <a:rPr kumimoji="1" lang="en-US" altLang="ko-KR"/>
              <a:t>70b</a:t>
            </a:r>
            <a:r>
              <a:rPr kumimoji="1" lang="ko-KR" altLang="en-US"/>
              <a:t>가 좋은 성능을 보여주고 있습니다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endParaRPr kumimoji="1" lang="en-US" altLang="ko-KR"/>
          </a:p>
          <a:p>
            <a:pPr lvl="0">
              <a:defRPr/>
            </a:pPr>
            <a:r>
              <a:rPr kumimoji="1" lang="ko-KR" altLang="en-US"/>
              <a:t>학습관련 기술도 발전하여 </a:t>
            </a:r>
            <a:r>
              <a:rPr kumimoji="1" lang="en-US" altLang="ko-KR"/>
              <a:t>LoRA, QLoRA</a:t>
            </a:r>
            <a:r>
              <a:rPr kumimoji="1" lang="ko-KR" altLang="en-US"/>
              <a:t> 등의 기술을 사용하여 모델을 경량화 할 수 있으며</a:t>
            </a:r>
            <a:endParaRPr kumimoji="1" lang="ko-KR" altLang="en-US"/>
          </a:p>
          <a:p>
            <a:pPr lvl="0">
              <a:defRPr/>
            </a:pPr>
            <a:r>
              <a:rPr kumimoji="1" lang="ko-KR" altLang="en-US"/>
              <a:t>이로 인해 </a:t>
            </a:r>
            <a:r>
              <a:rPr kumimoji="1" lang="en-US" altLang="ko-KR"/>
              <a:t>meta</a:t>
            </a:r>
            <a:r>
              <a:rPr kumimoji="1" lang="ko-KR" altLang="en-US"/>
              <a:t>와 같은 대규모 </a:t>
            </a:r>
            <a:r>
              <a:rPr kumimoji="1" lang="en-US" altLang="ko-KR"/>
              <a:t>GPU</a:t>
            </a:r>
            <a:r>
              <a:rPr kumimoji="1" lang="ko-KR" altLang="en-US"/>
              <a:t> 서버가 없더라도 </a:t>
            </a:r>
            <a:r>
              <a:rPr kumimoji="1" lang="en-US" altLang="ko-KR"/>
              <a:t>fine-tuning</a:t>
            </a:r>
            <a:r>
              <a:rPr kumimoji="1" lang="ko-KR" altLang="en-US"/>
              <a:t>이 가능합니다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endParaRPr kumimoji="1" lang="en-US" altLang="ko-KR"/>
          </a:p>
          <a:p>
            <a:pPr lvl="0">
              <a:defRPr/>
            </a:pPr>
            <a:r>
              <a:rPr kumimoji="1" lang="en-US" altLang="ko-KR"/>
              <a:t>openai</a:t>
            </a:r>
            <a:r>
              <a:rPr kumimoji="1" lang="ko-KR" altLang="en-US"/>
              <a:t>는 사용자들이 사용한 결과를 수집 후</a:t>
            </a:r>
            <a:r>
              <a:rPr kumimoji="1" lang="en-US" altLang="ko-KR"/>
              <a:t>,</a:t>
            </a:r>
            <a:r>
              <a:rPr kumimoji="1" lang="ko-KR" altLang="en-US"/>
              <a:t> 사람이 검수하여 다시 인공지능을 학습시키는 방식으로 </a:t>
            </a:r>
            <a:r>
              <a:rPr kumimoji="1" lang="en-US" altLang="ko-KR"/>
              <a:t>chatGPT</a:t>
            </a:r>
            <a:r>
              <a:rPr kumimoji="1" lang="ko-KR" altLang="en-US"/>
              <a:t>를 만들었습니다</a:t>
            </a:r>
            <a:r>
              <a:rPr kumimoji="1" lang="en-US" altLang="ko-KR"/>
              <a:t>.</a:t>
            </a:r>
            <a:endParaRPr kumimoji="1" lang="en-US" altLang="ko-KR"/>
          </a:p>
          <a:p>
            <a:pPr lvl="0">
              <a:defRPr/>
            </a:pPr>
            <a:r>
              <a:rPr kumimoji="1" lang="ko-KR" altLang="en-US"/>
              <a:t>비용없이 이와 유사한 효과를 낼 수 있는 학습방법인 </a:t>
            </a:r>
            <a:r>
              <a:rPr kumimoji="1" lang="en-US" altLang="ko-KR"/>
              <a:t>DPO</a:t>
            </a:r>
            <a:r>
              <a:rPr kumimoji="1" lang="ko-KR" altLang="en-US"/>
              <a:t>가 공개되어 높은 수준의 </a:t>
            </a:r>
            <a:r>
              <a:rPr kumimoji="1" lang="en-US" altLang="ko-KR"/>
              <a:t>fine-tuning</a:t>
            </a:r>
            <a:r>
              <a:rPr kumimoji="1" lang="ko-KR" altLang="en-US"/>
              <a:t>이 가능합니다</a:t>
            </a:r>
            <a:r>
              <a:rPr kumimoji="1"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12A67D0-D6E1-D942-823E-D0DF4E03AF0C}" type="slidenum">
              <a:rPr kumimoji="1" lang="en-US" altLang="en-US"/>
              <a:pPr lvl="0">
                <a:defRPr/>
              </a:pPr>
              <a:t>1</a:t>
            </a:fld>
            <a:endParaRPr kumimoji="1"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microsoft.com/office/2007/relationships/hdphoto" Target="../embeddings/oleObject1.wdp"  /><Relationship Id="rId4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43A4-56EC-20A7-A1AC-B37F1BAD8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C09331-73AE-D2DB-5780-F32E3635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44690-5831-D34F-D8EA-DAFB0005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E7EA6-D1FA-340F-C372-2BABF0B4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23A6F-198D-20BF-9124-2D4131A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923699-7FCC-E786-E88C-FB3D19A373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3FA4FF">
                <a:tint val="45000"/>
                <a:satMod val="400000"/>
              </a:srgbClr>
            </a:duotone>
            <a:alphaModFix amt="5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09963"/>
            <a:ext cx="7081654" cy="4099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1DA1DA-924D-8189-7D18-275666518F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3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87" y="3943083"/>
            <a:ext cx="6008880" cy="30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0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10F88-C3EE-16EA-D140-6D2E1DEB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25DA6-81CD-FB56-F9AB-BA1460B6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A0E4B-04C1-1C57-94E6-D6E51617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D3BD7-A933-16F1-E0C1-4D96CA62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07224-E3B8-FE62-DE98-C33BEE66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037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634C75-2E91-AD08-B598-866466D54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D37EA4-536A-44F7-7815-F15ABA5B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B02C5-EA14-6298-AF0A-E8B32492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C76AE-F4F0-3F0F-6B36-383382C4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E1814-87C6-ACB5-C742-9FC3F723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23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426D-ED3F-1B60-51DF-11F91CFE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E5F10-7388-9E69-1A77-400CAEE7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69944-76B3-865D-9BE1-AC43CBE8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0033D-DF58-6315-A3EC-3E211081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E267F-6A71-2473-82D9-2ADBAF34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46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618E-CDAD-6894-BAEC-4AD2705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68EB0-73D4-30BC-5CF2-141D98A4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A9CAA-19DA-A150-2825-F7B90E33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9520F-926F-7EB1-B871-98D9B3F0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C7513-86F5-7E63-AA1F-7B4F3374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389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1BE1-23D4-33EB-1281-36DBDF11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F43B4-BAAC-43A3-7878-8133622C5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14B04-F091-A217-3DD3-A707573F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2F11A-DA23-6D18-4A6A-EF8BA56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8D377-74FD-C3B5-80FF-DCD0275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5651B-C9EF-742A-5EBA-CE1548B6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0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ADB4-9ECB-26A3-AB4A-3EFEB992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71845-6440-3783-1868-4A666551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06157-4701-4F95-3876-5484ED87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1B577-5991-6351-52DD-12034A61C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52E79-698E-1A30-36CC-284E72912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797AD7-54C2-13EC-147E-5FC5BADE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CB5DDB-FDB7-D91D-CC34-AAD4C53A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DBFDA-6C26-D6FD-491E-A94C5EE0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23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21C5-B60D-35A0-FED6-329007E7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FB00C3-4952-02D6-7822-496548A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35E3FD-E2B9-27D7-05FA-A8328056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4686CA-F6DF-731D-1255-C61487F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5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593505B-7056-2625-38DA-E023EA796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6821" y="3921312"/>
            <a:ext cx="6008880" cy="3038091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985ED-0599-3283-121B-D230971F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1144B-B104-AEF3-4377-8F5096E0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7D7EBC-142A-3226-7FDA-C0C571F8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807F62-C9A9-4C22-8F2E-9F55932DA06C}"/>
              </a:ext>
            </a:extLst>
          </p:cNvPr>
          <p:cNvSpPr/>
          <p:nvPr userDrawn="1"/>
        </p:nvSpPr>
        <p:spPr>
          <a:xfrm>
            <a:off x="1" y="0"/>
            <a:ext cx="12191999" cy="1310326"/>
          </a:xfrm>
          <a:prstGeom prst="rect">
            <a:avLst/>
          </a:prstGeom>
          <a:gradFill>
            <a:gsLst>
              <a:gs pos="100000">
                <a:srgbClr val="E8E0FF">
                  <a:alpha val="0"/>
                </a:srgbClr>
              </a:gs>
              <a:gs pos="36000">
                <a:srgbClr val="7258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1386CA-8C95-123D-3869-F0A5C6E69239}"/>
              </a:ext>
            </a:extLst>
          </p:cNvPr>
          <p:cNvSpPr/>
          <p:nvPr userDrawn="1"/>
        </p:nvSpPr>
        <p:spPr>
          <a:xfrm>
            <a:off x="185906" y="176977"/>
            <a:ext cx="11815594" cy="1310326"/>
          </a:xfrm>
          <a:prstGeom prst="roundRect">
            <a:avLst>
              <a:gd name="adj" fmla="val 12689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33D323CF-4839-9F63-AB0A-DEBE19056787}"/>
              </a:ext>
            </a:extLst>
          </p:cNvPr>
          <p:cNvSpPr/>
          <p:nvPr userDrawn="1"/>
        </p:nvSpPr>
        <p:spPr>
          <a:xfrm rot="16200000">
            <a:off x="5952173" y="6576855"/>
            <a:ext cx="289239" cy="289239"/>
          </a:xfrm>
          <a:prstGeom prst="flowChartDelay">
            <a:avLst/>
          </a:prstGeom>
          <a:solidFill>
            <a:srgbClr val="D9D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D9829DC-10BB-8580-0566-5980F2AF49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0680" y="6639268"/>
            <a:ext cx="14506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E550494-B028-4900-A9A4-98473235CE47}" type="slidenum">
              <a:rPr lang="en-US" altLang="ko-KR" sz="1100" b="0" smtClean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pPr eaLnBrk="1" hangingPunct="1"/>
              <a:t>‹#›</a:t>
            </a:fld>
            <a:endParaRPr lang="en-US" altLang="ko-KR" sz="1100" b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592A8-494A-8D6E-BF3A-4FFD55BE5188}"/>
              </a:ext>
            </a:extLst>
          </p:cNvPr>
          <p:cNvSpPr txBox="1"/>
          <p:nvPr userDrawn="1"/>
        </p:nvSpPr>
        <p:spPr>
          <a:xfrm>
            <a:off x="8357783" y="6499321"/>
            <a:ext cx="2730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>
                <a:solidFill>
                  <a:schemeClr val="bg1">
                    <a:lumMod val="50000"/>
                    <a:alpha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Language is not a barrier, But an opportunity</a:t>
            </a:r>
          </a:p>
        </p:txBody>
      </p:sp>
      <p:pic>
        <p:nvPicPr>
          <p:cNvPr id="11" name="그림 10" descr="클립아트이(가) 표시된 사진&#10;&#10;자동 생성된 설명">
            <a:extLst>
              <a:ext uri="{FF2B5EF4-FFF2-40B4-BE49-F238E27FC236}">
                <a16:creationId xmlns:a16="http://schemas.microsoft.com/office/drawing/2014/main" id="{04A9FD73-4CD7-D973-10DE-837A1CEABB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6776" y="6538912"/>
            <a:ext cx="941399" cy="23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54134-FD1B-F50E-4EC8-F0FCA515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2C31-CE6C-2136-21C4-18D79101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39AE5-2544-6B53-2B8A-BA44A992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EE0BF-AAEF-20A6-252E-F2ED4DAD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2144D-89E3-1248-5001-EE0DD2CE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BCA8-9E6F-6F17-C46B-28E8419E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3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CB77F-83B4-3F13-AB01-4C3A229C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DC65A5-603D-E64F-5DFD-513B19741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D9727E-5CA8-96D3-7451-785891A5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77C43-457C-0779-1C29-A22D19C9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610EE-0C0C-95A8-5B2F-CB072557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4C3B3-1F92-DEFC-19FD-296A4F1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02418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99A240-076E-359D-7304-F19B82BF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19D6F-4B48-1383-97E7-7AB88B86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58A45-D1E1-5CD0-CC5B-71173A29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6B9CD-7A49-2F4E-AF23-AF97649B01C2}" type="datetimeFigureOut">
              <a:rPr kumimoji="1" lang="ko-Kore-KR" altLang="en-US" smtClean="0"/>
              <a:t>8/22/24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DED40-CB86-D30C-B2FC-44D297C91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DADC0-C1CA-5885-89C5-459002AB1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9B724-597C-9343-9C2C-37F10109604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039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4.png"  /><Relationship Id="rId11" Type="http://schemas.openxmlformats.org/officeDocument/2006/relationships/image" Target="../media/image14.png"  /><Relationship Id="rId12" Type="http://schemas.openxmlformats.org/officeDocument/2006/relationships/image" Target="../media/image22.png"  /><Relationship Id="rId13" Type="http://schemas.openxmlformats.org/officeDocument/2006/relationships/image" Target="../media/image23.png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hyperlink" Target="https://translate.aviation.or.kr/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1524000" y="1801972"/>
            <a:ext cx="9144000" cy="3031626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NLPs prototype</a:t>
            </a:r>
            <a:br>
              <a:rPr xmlns:mc="http://schemas.openxmlformats.org/markup-compatibility/2006" xmlns:hp="http://schemas.haansoft.com/office/presentation/8.0" kumimoji="1" lang="en-US" altLang="ko-KR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</a:br>
            <a:r>
              <a: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개발 제안서</a:t>
            </a:r>
            <a:endParaRPr xmlns:mc="http://schemas.openxmlformats.org/markup-compatibility/2006" xmlns:hp="http://schemas.haansoft.com/office/presentation/8.0" kumimoji="1" lang="ko-KR" altLang="en-US" sz="6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5" name="부제목 2"/>
          <p:cNvSpPr>
            <a:spLocks noGrp="1"/>
          </p:cNvSpPr>
          <p:nvPr/>
        </p:nvSpPr>
        <p:spPr>
          <a:xfrm>
            <a:off x="1524000" y="4986700"/>
            <a:ext cx="9144000" cy="105704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200" b="0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2024.08.00</a:t>
            </a:r>
            <a:endParaRPr xmlns:mc="http://schemas.openxmlformats.org/markup-compatibility/2006" xmlns:hp="http://schemas.haansoft.com/office/presentation/8.0" kumimoji="1" lang="en-US" altLang="ko-KR" sz="2200" b="0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1" lang="ko-Kore-KR" altLang="en-US" sz="2200" b="0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진행 순서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2635327" y="1210492"/>
            <a:ext cx="4575312" cy="457144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사업 개요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기술 현황 분석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구현 방안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System Architecture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  <a:p>
            <a:pPr marL="342900" lvl="0" indent="-342900" algn="l" defTabSz="914400" rtl="0" eaLnBrk="1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Front end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808080"/>
                </a:solidFill>
                <a:latin typeface="Pretendard"/>
                <a:ea typeface="Pretendard"/>
                <a:cs typeface="Pretendard"/>
              </a:rPr>
              <a:t>예시</a:t>
            </a:r>
            <a:endPara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<a:solidFill>
                <a:srgbClr val="808080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사업 개요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002134" y="1437414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2141203" y="1634980"/>
            <a:ext cx="3119545" cy="25541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한국거래소에서 사용중인 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Papago 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번역기의 금융 분야 번역 성능이 좋지 않습니다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  <a:endPara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금융 분야 특화 번역기가 많지 않습니다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  <a:endPara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2931432" y="1211064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현황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430292" y="1437414"/>
            <a:ext cx="3397686" cy="3169126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noFill/>
            <a:prstDash val="solid"/>
            <a:miter/>
          </a:ln>
          <a:effectLst>
            <a:outerShdw blurRad="229448" sx="102000" sy="102000" algn="ctr" rotWithShape="0">
              <a:srgbClr val="8b90fd">
                <a:alpha val="40000"/>
              </a:srgbClr>
            </a:outerShdw>
            <a:softEdge rad="12700"/>
          </a:effectLst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6607125" y="1611941"/>
            <a:ext cx="3044007" cy="255810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따라서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금융 용어 사전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457200" lvl="0" indent="-4572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금융 문장 번역 예시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데이터를  전문적으로 학습한</a:t>
            </a:r>
            <a:endPara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자체 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On-premise</a:t>
            </a:r>
            <a:r>
              <a:rPr xmlns:mc="http://schemas.openxmlformats.org/markup-compatibility/2006" xmlns:hp="http://schemas.haansoft.com/office/presentation/8.0" kumimoji="1" lang="ko-KR" altLang="en-US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 번역기를 개발할 필요가 있습니다</a:t>
            </a:r>
            <a:r>
              <a: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.</a:t>
            </a:r>
            <a:endParaRPr xmlns:mc="http://schemas.openxmlformats.org/markup-compatibility/2006" xmlns:hp="http://schemas.haansoft.com/office/presentation/8.0" kumimoji="1" lang="en-US" altLang="ko-KR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7359590" y="1211064"/>
            <a:ext cx="1539089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제안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19" name="그림 18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2606" y="5893188"/>
            <a:ext cx="2959474" cy="710985"/>
          </a:xfrm>
          <a:prstGeom prst="rect">
            <a:avLst/>
          </a:prstGeom>
        </p:spPr>
      </p:pic>
      <p:pic>
        <p:nvPicPr>
          <p:cNvPr id="20" name="그림 19" descr="텍스트, 라인, 번호, 폰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2606" y="4680834"/>
            <a:ext cx="2959474" cy="1123243"/>
          </a:xfrm>
          <a:prstGeom prst="rect">
            <a:avLst/>
          </a:prstGeom>
        </p:spPr>
      </p:pic>
      <p:pic>
        <p:nvPicPr>
          <p:cNvPr id="21" name="그림 20" descr="텍스트, 스크린샷, 폰트, 영수증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59416" y="5505206"/>
            <a:ext cx="5539427" cy="1040966"/>
          </a:xfrm>
          <a:prstGeom prst="rect">
            <a:avLst/>
          </a:prstGeom>
        </p:spPr>
      </p:pic>
      <p:pic>
        <p:nvPicPr>
          <p:cNvPr id="22" name="그림 21" descr="텍스트, 영수증, 폰트, 번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38477" y="4699210"/>
            <a:ext cx="2181306" cy="727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24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기술 현황 분석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25" name="그룹 24"/>
          <p:cNvGrpSpPr/>
          <p:nvPr/>
        </p:nvGrpSpPr>
        <p:grpSpPr>
          <a:xfrm rot="0">
            <a:off x="4644834" y="1468517"/>
            <a:ext cx="2922209" cy="3388220"/>
            <a:chOff x="2204733" y="2619740"/>
            <a:chExt cx="2922209" cy="3388220"/>
          </a:xfrm>
        </p:grpSpPr>
        <p:sp>
          <p:nvSpPr>
            <p:cNvPr id="26" name="타원 7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27" name="TextBox 8"/>
            <p:cNvSpPr txBox="1"/>
            <p:nvPr/>
          </p:nvSpPr>
          <p:spPr>
            <a:xfrm>
              <a:off x="2204733" y="3198858"/>
              <a:ext cx="2922209" cy="2809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LoRA, QLoRA: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7M</a:t>
              </a: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(H100 80GiB)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342900" lvl="0" indent="-34290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 typeface="Wingdings"/>
                <a:buChar char="è"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100</a:t>
              </a: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(A100 80GiB)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단위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GPU hour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2896294" y="3028474"/>
              <a:ext cx="15390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경량화 전략</a:t>
              </a:r>
              <a:endPara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577900" y="1468517"/>
            <a:ext cx="2922209" cy="2608415"/>
            <a:chOff x="2178676" y="2619740"/>
            <a:chExt cx="2922209" cy="2608415"/>
          </a:xfrm>
        </p:grpSpPr>
        <p:sp>
          <p:nvSpPr>
            <p:cNvPr id="30" name="타원 23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2178676" y="3753368"/>
              <a:ext cx="2922209" cy="96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Llama3.1 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70B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  <p:sp>
          <p:nvSpPr>
            <p:cNvPr id="32" name="TextBox 25"/>
            <p:cNvSpPr txBox="1"/>
            <p:nvPr/>
          </p:nvSpPr>
          <p:spPr>
            <a:xfrm>
              <a:off x="2896294" y="3028474"/>
              <a:ext cx="15390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인공지능 모델</a:t>
              </a:r>
              <a:endPara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8446288" y="1468517"/>
            <a:ext cx="2922209" cy="2608415"/>
            <a:chOff x="2204733" y="2619740"/>
            <a:chExt cx="2922209" cy="2608415"/>
          </a:xfrm>
        </p:grpSpPr>
        <p:sp>
          <p:nvSpPr>
            <p:cNvPr id="34" name="타원 35"/>
            <p:cNvSpPr/>
            <p:nvPr/>
          </p:nvSpPr>
          <p:spPr>
            <a:xfrm>
              <a:off x="2296718" y="2619740"/>
              <a:ext cx="2682786" cy="260841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35" name="TextBox 36"/>
            <p:cNvSpPr txBox="1"/>
            <p:nvPr/>
          </p:nvSpPr>
          <p:spPr>
            <a:xfrm>
              <a:off x="2204733" y="3193056"/>
              <a:ext cx="2922209" cy="1885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DPO: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질문에 대한</a:t>
              </a:r>
  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선호 답변</a:t>
              </a:r>
              <a:r>
  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,</a:t>
              </a: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비선호 답변을</a:t>
              </a:r>
              <a:endPara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20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학습하는 방법</a:t>
              </a:r>
  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  <p:sp>
          <p:nvSpPr>
            <p:cNvPr id="36" name="TextBox 37"/>
            <p:cNvSpPr txBox="1"/>
            <p:nvPr/>
          </p:nvSpPr>
          <p:spPr>
            <a:xfrm>
              <a:off x="2896294" y="3028474"/>
              <a:ext cx="15390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학습 전략</a:t>
              </a:r>
              <a:endParaRPr xmlns:mc="http://schemas.openxmlformats.org/markup-compatibility/2006" xmlns:hp="http://schemas.haansoft.com/office/presentation/8.0" kumimoji="1" lang="ko-KR" altLang="en-US" sz="1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pic>
        <p:nvPicPr>
          <p:cNvPr id="37" name="그림 36" descr="텍스트, 스크린샷, 폰트, 브랜드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83699" y="5491800"/>
            <a:ext cx="1767809" cy="933937"/>
          </a:xfrm>
          <a:prstGeom prst="rect">
            <a:avLst/>
          </a:prstGeom>
        </p:spPr>
      </p:pic>
      <p:pic>
        <p:nvPicPr>
          <p:cNvPr id="38" name="그림 37" descr="텍스트, 스크린샷, 폰트, 명함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98587" y="5491800"/>
            <a:ext cx="2616961" cy="888474"/>
          </a:xfrm>
          <a:prstGeom prst="rect">
            <a:avLst/>
          </a:prstGeom>
        </p:spPr>
      </p:pic>
      <p:pic>
        <p:nvPicPr>
          <p:cNvPr id="39" name="그림 38" descr="폰트, 그래픽, 로고, 스크린샷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09927" y="2191994"/>
            <a:ext cx="1054815" cy="593333"/>
          </a:xfrm>
          <a:prstGeom prst="rect">
            <a:avLst/>
          </a:prstGeom>
        </p:spPr>
      </p:pic>
      <p:pic>
        <p:nvPicPr>
          <p:cNvPr id="40" name="그림 39" descr="텍스트, 번호, 스크린샷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932" y="4114123"/>
            <a:ext cx="3932258" cy="2311614"/>
          </a:xfrm>
          <a:prstGeom prst="rect">
            <a:avLst/>
          </a:prstGeom>
        </p:spPr>
      </p:pic>
      <p:pic>
        <p:nvPicPr>
          <p:cNvPr id="41" name="그림 40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09407" y="4216905"/>
            <a:ext cx="773186" cy="2018318"/>
          </a:xfrm>
          <a:prstGeom prst="rect">
            <a:avLst/>
          </a:prstGeom>
        </p:spPr>
      </p:pic>
      <p:pic>
        <p:nvPicPr>
          <p:cNvPr id="42" name="그림 41" descr="텍스트, 스크린샷, 폰트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84208" y="4279705"/>
            <a:ext cx="5207792" cy="110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44" name="TextBox 2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구현 방안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pSp>
        <p:nvGrpSpPr>
          <p:cNvPr id="45" name="그룹 44"/>
          <p:cNvGrpSpPr/>
          <p:nvPr/>
        </p:nvGrpSpPr>
        <p:grpSpPr>
          <a:xfrm rot="0">
            <a:off x="408972" y="1392806"/>
            <a:ext cx="3052469" cy="2842130"/>
            <a:chOff x="2184650" y="2053821"/>
            <a:chExt cx="3643864" cy="3848672"/>
          </a:xfrm>
        </p:grpSpPr>
        <p:sp>
          <p:nvSpPr>
            <p:cNvPr id="46" name="타원 7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47" name="TextBox 8"/>
            <p:cNvSpPr txBox="1"/>
            <p:nvPr/>
          </p:nvSpPr>
          <p:spPr>
            <a:xfrm>
              <a:off x="2184650" y="2334197"/>
              <a:ext cx="3643864" cy="35682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선정 모델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llama3.1 70B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모델 경량화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LoRA, QLoRA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학습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방법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DPO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학습 데이터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문장 번역 예시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43,500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건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용어집 데이터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,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영문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Label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정보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 rot="0">
            <a:off x="4527413" y="1392807"/>
            <a:ext cx="3052469" cy="2438400"/>
            <a:chOff x="6659844" y="2023825"/>
            <a:chExt cx="3831456" cy="3285967"/>
          </a:xfrm>
        </p:grpSpPr>
        <p:sp>
          <p:nvSpPr>
            <p:cNvPr id="49" name="타원 5"/>
            <p:cNvSpPr/>
            <p:nvPr/>
          </p:nvSpPr>
          <p:spPr>
            <a:xfrm>
              <a:off x="6853878" y="2023825"/>
              <a:ext cx="3443812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3fa4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0" name="TextBox 6"/>
            <p:cNvSpPr txBox="1"/>
            <p:nvPr/>
          </p:nvSpPr>
          <p:spPr>
            <a:xfrm>
              <a:off x="6659844" y="3157220"/>
              <a:ext cx="3831456" cy="1254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생성 결과 백업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DB: MySQL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API 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제작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:</a:t>
              </a: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 </a:t>
              </a:r>
              <a:r>
                <a: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FastAPI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 rot="0">
            <a:off x="8230905" y="1392807"/>
            <a:ext cx="3052469" cy="2438400"/>
            <a:chOff x="2184650" y="2053821"/>
            <a:chExt cx="3643864" cy="3285967"/>
          </a:xfrm>
        </p:grpSpPr>
        <p:sp>
          <p:nvSpPr>
            <p:cNvPr id="52" name="타원 11"/>
            <p:cNvSpPr/>
            <p:nvPr/>
          </p:nvSpPr>
          <p:spPr>
            <a:xfrm>
              <a:off x="2339650" y="2053821"/>
              <a:ext cx="3333865" cy="328596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  <a:miter/>
            </a:ln>
            <a:effectLst>
              <a:outerShdw blurRad="229448" sx="102000" sy="102000" algn="ctr" rotWithShape="0">
                <a:srgbClr val="7258ff">
                  <a:alpha val="40000"/>
                </a:srgbClr>
              </a:outerShdw>
              <a:softEdge rad="12700"/>
            </a:effectLst>
          </p:spPr>
          <p:txBody>
            <a:bodyPr anchor="ctr"/>
            <a:p>
              <a:pPr marL="0" lv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맑은 고딕"/>
              </a:endParaRPr>
            </a:p>
          </p:txBody>
        </p:sp>
        <p:sp>
          <p:nvSpPr>
            <p:cNvPr id="53" name="TextBox 12"/>
            <p:cNvSpPr txBox="1"/>
            <p:nvPr/>
          </p:nvSpPr>
          <p:spPr>
            <a:xfrm>
              <a:off x="2184650" y="2794532"/>
              <a:ext cx="3643864" cy="1157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번역 결과 입출력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용어 추출 결과</a:t>
              </a:r>
              <a:endPara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  <a:p>
              <a:pPr marL="0" lvl="0" indent="0" algn="ctr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1" lang="ko-KR" altLang="en-US" sz="1600" b="1" i="0" u="none" strike="noStrike" kern="1200" cap="none" spc="0" normalizeH="0" baseline="0" mc:Ignorable="hp" hp:hslEmbossed="0">
                  <a:solidFill>
                    <a:srgbClr val="262626"/>
                  </a:solidFill>
                  <a:latin typeface="Pretendard SemiBold"/>
                  <a:ea typeface="Pretendard SemiBold"/>
                  <a:cs typeface="Pretendard SemiBold"/>
                </a:rPr>
                <a:t>용어집 검색</a:t>
              </a:r>
              <a:endParaRPr xmlns:mc="http://schemas.openxmlformats.org/markup-compatibility/2006" xmlns:hp="http://schemas.haansoft.com/office/presentation/8.0" kumimoji="1" lang="en-US" altLang="ko-KR" sz="16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endParaRPr>
            </a:p>
          </p:txBody>
        </p:sp>
      </p:grpSp>
      <p:sp>
        <p:nvSpPr>
          <p:cNvPr id="54" name="TextBox 16"/>
          <p:cNvSpPr txBox="1"/>
          <p:nvPr/>
        </p:nvSpPr>
        <p:spPr>
          <a:xfrm>
            <a:off x="538816" y="1205634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LLM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55" name="TextBox 17"/>
          <p:cNvSpPr txBox="1"/>
          <p:nvPr/>
        </p:nvSpPr>
        <p:spPr>
          <a:xfrm>
            <a:off x="4701915" y="1210155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Back end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56" name="TextBox 18"/>
          <p:cNvSpPr txBox="1"/>
          <p:nvPr/>
        </p:nvSpPr>
        <p:spPr>
          <a:xfrm>
            <a:off x="8495204" y="1210155"/>
            <a:ext cx="2788170" cy="5539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Front end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1133340" y="3939988"/>
          <a:ext cx="1015002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33"/>
                <a:gridCol w="1764774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</a:tblGrid>
              <a:tr h="117591">
                <a:tc rowSpan="2" gridSpan="2">
                  <a:txBody>
                    <a:bodyPr vert="horz" lIns="91440" tIns="45720" rIns="91440" bIns="45720" anchor="ctr" anchorCtr="0"/>
                    <a:p>
                      <a:pPr marL="0" lvl="0" algn="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기간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내용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TlToB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rgbClr val="ffffff">
                        <a:alpha val="100000"/>
                      </a:srgbClr>
                    </a:solidFill>
                  </a:tcPr>
                </a:tc>
                <a:tc rowSpan="2"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TlToB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M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M+1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gridSpan="5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M+2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 h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</a:tr>
              <a:tr h="117591">
                <a:tc gridSpan="2"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1"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800" b="1" i="0" u="none" strike="noStrike" kern="1200" cap="none" normalizeH="0" baseline="0" mc:Ignorable="hp" hp:hslEmbossed="0">
                        <a:solidFill>
                          <a:srgbClr val="ffffff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lToB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W1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W2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W3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W4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W5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W1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W2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W3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W4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W5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W1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W2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W3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W4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W5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</a:tr>
              <a:tr h="117591">
                <a:tc rowSpan="3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LLM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데이터 전처리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및 검수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데이터 증강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Fine-tuning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2326">
                <a:tc rowSpan="2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Back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end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DB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구축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API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제작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rowSpan="3"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Front</a:t>
                      </a:r>
                      <a:endPara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Aptos"/>
                      </a:endParaRPr>
                    </a:p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end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UI/UX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디자인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기능 구현 및 </a:t>
                      </a:r>
                      <a:r>
                        <a:rPr xmlns:mc="http://schemas.openxmlformats.org/markup-compatibility/2006" xmlns:hp="http://schemas.haansoft.com/office/presentation/8.0" kumimoji="0" lang="en-US" altLang="ko-KR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Aptos"/>
                        </a:rPr>
                        <a:t>API </a:t>
                      </a: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통합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</a:tr>
              <a:tr h="117591">
                <a:tc vMerge="1">
                  <a:txBody>
                    <a:bodyPr vert="horz" lIns="91440" tIns="45720" rIns="91440" bIns="45720" anchor="t" anchorCtr="0"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Aptos"/>
                          <a:ea typeface="맑은 고딕"/>
                          <a:cs typeface="맑은 고딕"/>
                        </a:rPr>
                        <a:t>빌드 및 배포</a:t>
                      </a: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be2d5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000" b="0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Aptos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9713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59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System Architecture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311487" y="1079296"/>
            <a:ext cx="3193576" cy="5324798"/>
          </a:xfrm>
          <a:prstGeom prst="rect">
            <a:avLst/>
          </a:prstGeom>
          <a:solidFill>
            <a:srgbClr val="156082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pic>
        <p:nvPicPr>
          <p:cNvPr id="61" name="그림 60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7979" y="2994026"/>
            <a:ext cx="620819" cy="77005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189" y="2927315"/>
            <a:ext cx="1046913" cy="1046913"/>
          </a:xfrm>
          <a:prstGeom prst="rect">
            <a:avLst/>
          </a:prstGeom>
        </p:spPr>
      </p:pic>
      <p:sp>
        <p:nvSpPr>
          <p:cNvPr id="63" name="TextBox 14"/>
          <p:cNvSpPr txBox="1"/>
          <p:nvPr/>
        </p:nvSpPr>
        <p:spPr>
          <a:xfrm>
            <a:off x="999286" y="3832482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사용자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64" name="TextBox 16"/>
          <p:cNvSpPr txBox="1"/>
          <p:nvPr/>
        </p:nvSpPr>
        <p:spPr>
          <a:xfrm>
            <a:off x="5195985" y="3991157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방화벽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cxnSp>
        <p:nvCxnSpPr>
          <p:cNvPr id="65" name="직선 연결선[R] 17"/>
          <p:cNvCxnSpPr/>
          <p:nvPr/>
        </p:nvCxnSpPr>
        <p:spPr>
          <a:xfrm>
            <a:off x="6230296" y="3428999"/>
            <a:ext cx="334277" cy="0"/>
          </a:xfrm>
          <a:prstGeom prst="line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3284582" y="1401850"/>
            <a:ext cx="1278340" cy="4554974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Front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end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pic>
        <p:nvPicPr>
          <p:cNvPr id="67" name="그림 66" descr="블랙, 어둠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64574" y="1153565"/>
            <a:ext cx="1278339" cy="1278339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8511510" y="5372872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GPU server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11510" y="4349013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Ubuntu OS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511510" y="3325154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Docker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511510" y="2301295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Python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11510" y="1271983"/>
            <a:ext cx="2793530" cy="854829"/>
          </a:xfrm>
          <a:prstGeom prst="rect">
            <a:avLst/>
          </a:prstGeom>
          <a:solidFill>
            <a:srgbClr val="a4ccee">
              <a:alpha val="100000"/>
            </a:srgbClr>
          </a:solidFill>
          <a:ln w="19050" cap="flat" cmpd="sng" algn="ctr">
            <a:solidFill>
              <a:srgbClr val="082837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On–premise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ptos"/>
                <a:ea typeface="맑은 고딕"/>
                <a:cs typeface="Aptos"/>
              </a:rPr>
              <a:t>LLM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Aptos"/>
            </a:endParaRPr>
          </a:p>
        </p:txBody>
      </p:sp>
      <p:pic>
        <p:nvPicPr>
          <p:cNvPr id="73" name="그림 72" descr="텍스트, 그래픽, 폰트, 원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80889" y="4564837"/>
            <a:ext cx="423180" cy="423180"/>
          </a:xfrm>
          <a:prstGeom prst="rect">
            <a:avLst/>
          </a:prstGeom>
        </p:spPr>
      </p:pic>
      <p:pic>
        <p:nvPicPr>
          <p:cNvPr id="74" name="그림 73" descr="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5365" y="3495454"/>
            <a:ext cx="514227" cy="514227"/>
          </a:xfrm>
          <a:prstGeom prst="rect">
            <a:avLst/>
          </a:prstGeom>
        </p:spPr>
      </p:pic>
      <p:pic>
        <p:nvPicPr>
          <p:cNvPr id="75" name="그림 74" descr="컴퓨터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650551" y="5558359"/>
            <a:ext cx="483853" cy="483853"/>
          </a:xfrm>
          <a:prstGeom prst="rect">
            <a:avLst/>
          </a:prstGeom>
        </p:spPr>
      </p:pic>
      <p:pic>
        <p:nvPicPr>
          <p:cNvPr id="76" name="그림 75" descr="텍스트, 로고, 클립아트, 그래픽이(가) 표시된 사진  자동 생성된 설명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635365" y="2446605"/>
            <a:ext cx="514227" cy="574926"/>
          </a:xfrm>
          <a:prstGeom prst="rect">
            <a:avLst/>
          </a:prstGeom>
        </p:spPr>
      </p:pic>
      <p:pic>
        <p:nvPicPr>
          <p:cNvPr id="77" name="그림 76" descr="블랙, 어둠이(가) 표시된 사진  자동 생성된 설명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605014" y="1392994"/>
            <a:ext cx="574926" cy="574926"/>
          </a:xfrm>
          <a:prstGeom prst="rect">
            <a:avLst/>
          </a:prstGeom>
        </p:spPr>
      </p:pic>
      <p:cxnSp>
        <p:nvCxnSpPr>
          <p:cNvPr id="78" name="직선 화살표 연결선 30"/>
          <p:cNvCxnSpPr/>
          <p:nvPr/>
        </p:nvCxnSpPr>
        <p:spPr>
          <a:xfrm>
            <a:off x="6890657" y="3428999"/>
            <a:ext cx="1325295" cy="0"/>
          </a:xfrm>
          <a:prstGeom prst="straightConnector1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  <a:headEnd type="triangle"/>
            <a:tailEnd type="triangle"/>
          </a:ln>
          <a:effectLst/>
        </p:spPr>
      </p:cxnSp>
      <p:sp>
        <p:nvSpPr>
          <p:cNvPr id="79" name="TextBox 31"/>
          <p:cNvSpPr txBox="1"/>
          <p:nvPr/>
        </p:nvSpPr>
        <p:spPr>
          <a:xfrm>
            <a:off x="6564573" y="3572608"/>
            <a:ext cx="1278340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번역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Aptos"/>
              </a:rPr>
              <a:t>,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Aptos"/>
            </a:endParaRPr>
          </a:p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용어 추출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80" name="TextBox 33"/>
          <p:cNvSpPr txBox="1"/>
          <p:nvPr/>
        </p:nvSpPr>
        <p:spPr>
          <a:xfrm>
            <a:off x="7135504" y="2405929"/>
            <a:ext cx="1278340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작업 결과 백업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Aptos"/>
            </a:endParaRPr>
          </a:p>
        </p:txBody>
      </p:sp>
      <p:pic>
        <p:nvPicPr>
          <p:cNvPr id="81" name="그림 80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23961" y="4602989"/>
            <a:ext cx="620819" cy="770055"/>
          </a:xfrm>
          <a:prstGeom prst="rect">
            <a:avLst/>
          </a:prstGeom>
        </p:spPr>
      </p:pic>
      <p:sp>
        <p:nvSpPr>
          <p:cNvPr id="82" name="TextBox 42"/>
          <p:cNvSpPr txBox="1"/>
          <p:nvPr/>
        </p:nvSpPr>
        <p:spPr>
          <a:xfrm>
            <a:off x="995268" y="5441445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사용자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pic>
        <p:nvPicPr>
          <p:cNvPr id="83" name="그림 82" descr="스케치, 클립아트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23961" y="1385289"/>
            <a:ext cx="620819" cy="770055"/>
          </a:xfrm>
          <a:prstGeom prst="rect">
            <a:avLst/>
          </a:prstGeom>
        </p:spPr>
      </p:pic>
      <p:sp>
        <p:nvSpPr>
          <p:cNvPr id="84" name="TextBox 44"/>
          <p:cNvSpPr txBox="1"/>
          <p:nvPr/>
        </p:nvSpPr>
        <p:spPr>
          <a:xfrm>
            <a:off x="995268" y="2223745"/>
            <a:ext cx="871319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맑은 고딕"/>
                <a:cs typeface="맑은 고딕"/>
              </a:rPr>
              <a:t>사용자</a:t>
            </a: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  <p:cxnSp>
        <p:nvCxnSpPr>
          <p:cNvPr id="85" name="직선 연결선[R] 46"/>
          <p:cNvCxnSpPr>
            <a:stCxn id="83" idx="3"/>
          </p:cNvCxnSpPr>
          <p:nvPr/>
        </p:nvCxnSpPr>
        <p:spPr>
          <a:xfrm>
            <a:off x="1744780" y="1770317"/>
            <a:ext cx="1072203" cy="1658682"/>
          </a:xfrm>
          <a:prstGeom prst="line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86" name="직선 연결선[R] 49"/>
          <p:cNvCxnSpPr>
            <a:stCxn id="81" idx="3"/>
          </p:cNvCxnSpPr>
          <p:nvPr/>
        </p:nvCxnSpPr>
        <p:spPr>
          <a:xfrm flipV="1">
            <a:off x="1744780" y="3428999"/>
            <a:ext cx="1050931" cy="1559018"/>
          </a:xfrm>
          <a:prstGeom prst="line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87" name="직선 연결선[R] 59"/>
          <p:cNvCxnSpPr/>
          <p:nvPr/>
        </p:nvCxnSpPr>
        <p:spPr>
          <a:xfrm flipH="1">
            <a:off x="1866587" y="3428999"/>
            <a:ext cx="922529" cy="0"/>
          </a:xfrm>
          <a:prstGeom prst="line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</a:ln>
          <a:effectLst/>
        </p:spPr>
      </p:cxnSp>
      <p:cxnSp>
        <p:nvCxnSpPr>
          <p:cNvPr id="88" name="직선 화살표 연결선 61"/>
          <p:cNvCxnSpPr/>
          <p:nvPr/>
        </p:nvCxnSpPr>
        <p:spPr>
          <a:xfrm flipV="1">
            <a:off x="7135504" y="2446605"/>
            <a:ext cx="0" cy="982394"/>
          </a:xfrm>
          <a:prstGeom prst="straightConnector1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  <a:tailEnd type="triangle"/>
          </a:ln>
          <a:effectLst/>
        </p:spPr>
      </p:cxnSp>
      <p:pic>
        <p:nvPicPr>
          <p:cNvPr id="89" name="그림 88" descr="텍스트, 폰트, 스크린샷, 로고이(가) 표시된 사진  자동 생성된 설명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681640" y="3080038"/>
            <a:ext cx="897019" cy="490231"/>
          </a:xfrm>
          <a:prstGeom prst="rect">
            <a:avLst/>
          </a:prstGeom>
        </p:spPr>
      </p:pic>
      <p:pic>
        <p:nvPicPr>
          <p:cNvPr id="90" name="그림 89" descr="그래픽, 폰트, 그래픽 디자인, 로고이(가) 표시된 사진  자동 생성된 설명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325787" y="1707588"/>
            <a:ext cx="643204" cy="643204"/>
          </a:xfrm>
          <a:prstGeom prst="rect">
            <a:avLst/>
          </a:prstGeom>
        </p:spPr>
      </p:pic>
      <p:cxnSp>
        <p:nvCxnSpPr>
          <p:cNvPr id="91" name="직선 화살표 연결선 15"/>
          <p:cNvCxnSpPr/>
          <p:nvPr/>
        </p:nvCxnSpPr>
        <p:spPr>
          <a:xfrm>
            <a:off x="2816983" y="3428999"/>
            <a:ext cx="381604" cy="0"/>
          </a:xfrm>
          <a:prstGeom prst="straightConnector1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  <a:tailEnd type="triangle"/>
          </a:ln>
          <a:effectLst/>
        </p:spPr>
      </p:cxnSp>
      <p:cxnSp>
        <p:nvCxnSpPr>
          <p:cNvPr id="92" name="직선 화살표 연결선 36"/>
          <p:cNvCxnSpPr/>
          <p:nvPr/>
        </p:nvCxnSpPr>
        <p:spPr>
          <a:xfrm flipH="1" flipV="1">
            <a:off x="4632377" y="3428999"/>
            <a:ext cx="443154" cy="1"/>
          </a:xfrm>
          <a:prstGeom prst="straightConnector1">
            <a:avLst/>
          </a:prstGeom>
          <a:noFill/>
          <a:ln w="19050" cap="flat" cmpd="sng" algn="ctr">
            <a:solidFill>
              <a:srgbClr val="156082">
                <a:alpha val="100000"/>
              </a:srgbClr>
            </a:solidFill>
            <a:prstDash val="solid"/>
            <a:miter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직사각형 92"/>
          <p:cNvSpPr/>
          <p:nvPr/>
        </p:nvSpPr>
        <p:spPr>
          <a:xfrm>
            <a:off x="583475" y="452846"/>
            <a:ext cx="104503" cy="757646"/>
          </a:xfrm>
          <a:prstGeom prst="rect">
            <a:avLst/>
          </a:prstGeom>
          <a:solidFill>
            <a:srgbClr val="0e2841">
              <a:alpha val="100000"/>
            </a:srgbClr>
          </a:solidFill>
          <a:ln w="19050" cap="flat" cmpd="sng" algn="ctr">
            <a:noFill/>
            <a:prstDash val="solid"/>
            <a:miter/>
          </a:ln>
        </p:spPr>
        <p:txBody>
          <a:bodyPr anchor="ctr"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ptos"/>
              <a:ea typeface="맑은 고딕"/>
              <a:cs typeface="맑은 고딕"/>
            </a:endParaRPr>
          </a:p>
        </p:txBody>
      </p:sp>
      <p:sp>
        <p:nvSpPr>
          <p:cNvPr id="94" name="TextBox 3"/>
          <p:cNvSpPr txBox="1"/>
          <p:nvPr/>
        </p:nvSpPr>
        <p:spPr>
          <a:xfrm>
            <a:off x="783772" y="477726"/>
            <a:ext cx="9283336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Front end </a:t>
            </a:r>
            <a:r>
              <a: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 SemiBold"/>
                <a:ea typeface="Pretendard SemiBold"/>
                <a:cs typeface="Pretendard SemiBold"/>
              </a:rPr>
              <a:t>예시</a:t>
            </a:r>
            <a:endParaRPr xmlns:mc="http://schemas.openxmlformats.org/markup-compatibility/2006" xmlns:hp="http://schemas.haansoft.com/office/presentation/8.0" kumimoji="1" lang="ko-KR" altLang="en-US" sz="40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pic>
        <p:nvPicPr>
          <p:cNvPr id="95" name="그림 94" descr="텍스트, 폰트, 화이트, 영수증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71235" y="5354091"/>
            <a:ext cx="4825506" cy="1169106"/>
          </a:xfrm>
          <a:prstGeom prst="rect">
            <a:avLst/>
          </a:prstGeom>
        </p:spPr>
      </p:pic>
      <p:pic>
        <p:nvPicPr>
          <p:cNvPr id="96" name="그림 95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71235" y="1124154"/>
            <a:ext cx="4825506" cy="2162888"/>
          </a:xfrm>
          <a:prstGeom prst="rect">
            <a:avLst/>
          </a:prstGeom>
        </p:spPr>
      </p:pic>
      <p:pic>
        <p:nvPicPr>
          <p:cNvPr id="97" name="그림 96" descr="텍스트, 영수증, 스크린샷, 번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71235" y="3252661"/>
            <a:ext cx="4825506" cy="2101430"/>
          </a:xfrm>
          <a:prstGeom prst="rect">
            <a:avLst/>
          </a:prstGeom>
        </p:spPr>
      </p:pic>
      <p:sp>
        <p:nvSpPr>
          <p:cNvPr id="98" name="TextBox 12"/>
          <p:cNvSpPr txBox="1"/>
          <p:nvPr/>
        </p:nvSpPr>
        <p:spPr>
          <a:xfrm>
            <a:off x="6498379" y="6554067"/>
            <a:ext cx="1898362" cy="2462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ptos"/>
                <a:ea typeface="Aptos"/>
                <a:cs typeface="Aptos"/>
                <a:hlinkClick r:id="rId5"/>
              </a:rPr>
              <a:t>https://translate.aviation.or.kr/</a:t>
            </a:r>
            <a:endParaRPr xmlns:mc="http://schemas.openxmlformats.org/markup-compatibility/2006" xmlns:hp="http://schemas.haansoft.com/office/presentation/8.0" kumimoji="1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ptos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180</ep:Words>
  <ep:PresentationFormat>와이드스크린</ep:PresentationFormat>
  <ep:Paragraphs>41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2024-07-30T09:02:30.000</dcterms:created>
  <dc:creator>석슬기 (Seok Seulgi)</dc:creator>
  <cp:lastModifiedBy>kiria</cp:lastModifiedBy>
  <dcterms:modified xsi:type="dcterms:W3CDTF">2024-12-05T05:10:21.707</dcterms:modified>
  <cp:revision>158</cp:revision>
  <dc:title>현대제철 인공지능 번역/감수 시스템 구축 제안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