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65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32818" autoAdjust="0"/>
    <p:restoredTop sz="94694" autoAdjust="0"/>
  </p:normalViewPr>
  <p:slideViewPr>
    <p:cSldViewPr>
      <p:cViewPr varScale="1">
        <p:scale>
          <a:sx n="100" d="100"/>
          <a:sy n="100" d="100"/>
        </p:scale>
        <p:origin x="208" y="848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78ECAB-6E9B-EE41-9C11-B250DC917A04}" type="datetime1">
              <a:rPr kumimoji="1" lang="ko-KR" altLang="en-US"/>
              <a:pPr lvl="0">
                <a:defRPr/>
              </a:pPr>
              <a:t>2024-12-05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AAFA5F3-45A1-1B44-9A7E-BA02ABB491D2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4E5BBF-9756-634F-9EC1-D7AF1BA0AECB}" type="datetime1">
              <a:rPr kumimoji="1" lang="ko-KR" altLang="en-US"/>
              <a:pPr lvl="0">
                <a:defRPr/>
              </a:pPr>
              <a:t>2024-12-05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FBA4237-601C-0742-BEFB-70E4337E5961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51-F5DB-2B48-B48B-6020F09CF8B9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62DD-BF91-0E41-86F6-F947B10B3FA1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4E-34DD-C546-8C7A-E010BD60F15A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8CB5-B1B9-E642-83DB-C93A21718B08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A0CE-7746-D943-9541-DFE0EBF8589C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9815-04D4-AD49-A9E3-B36AC31FB71D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B19-BA9B-8D4E-A302-361B419B1622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BD3-06DE-9540-B57B-4E83486BC2C9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DC66-9294-814A-A163-7B1BDBCBF25C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CBE-1509-4346-AD87-88046AC3BCA3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7F70-2E3F-2F4E-8403-8F1C37852755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CED0-BBA0-F142-8706-3063CF08ACE0}" type="datetime1">
              <a:rPr lang="ko-KR" altLang="en-US" smtClean="0"/>
              <a:t>2024. 10. 28.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483785" y="2135703"/>
            <a:ext cx="5329955" cy="12154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 algn="ctr">
              <a:lnSpc>
                <a:spcPts val="2659"/>
              </a:lnSpc>
              <a:spcBef>
                <a:spcPct val="0"/>
              </a:spcBef>
              <a:defRPr/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158091" y="2019300"/>
            <a:ext cx="13971818" cy="19484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15400"/>
              </a:lnSpc>
              <a:defRPr/>
            </a:pPr>
            <a:r>
              <a:rPr lang="en-US" altLang="ko-KR" sz="8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NLPs prototype </a:t>
            </a:r>
            <a:r>
              <a:rPr lang="ko-KR" altLang="en-US" sz="8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개발 과정</a:t>
            </a:r>
            <a:endParaRPr lang="ko-KR" altLang="en-US" sz="80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87237" y="8318732"/>
            <a:ext cx="3313526" cy="4731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ko-KR" altLang="en-US" sz="2804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자연어 딥러닝 연구팀</a:t>
            </a:r>
            <a:endParaRPr lang="en-US" sz="2804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028647" y="3215307"/>
            <a:ext cx="13971818" cy="16910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15400"/>
              </a:lnSpc>
              <a:defRPr/>
            </a:pPr>
            <a:r>
              <a:rPr lang="ko-KR" altLang="en-US" sz="6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거대언어모델</a:t>
            </a:r>
            <a:r>
              <a:rPr lang="en-US" altLang="ko-KR" sz="6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(LLM)</a:t>
            </a:r>
            <a:r>
              <a:rPr lang="ko-KR" altLang="en-US" sz="6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을 만드는 방법</a:t>
            </a:r>
            <a:endParaRPr lang="en-US" sz="60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7496568" y="7804035"/>
            <a:ext cx="3313526" cy="4731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altLang="ko-KR" sz="2804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24.</a:t>
            </a:r>
            <a:r>
              <a:rPr lang="ko-KR" altLang="en-US" sz="2804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en-US" altLang="ko-KR" sz="2804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10.</a:t>
            </a:r>
            <a:r>
              <a:rPr lang="ko-KR" altLang="en-US" sz="2804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en-US" altLang="ko-KR" sz="2804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28</a:t>
            </a:r>
            <a:endParaRPr lang="en-US" sz="2804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7487237" y="8874982"/>
            <a:ext cx="3313526" cy="4731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ko-KR" altLang="en-US" sz="2804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신승훈</a:t>
            </a:r>
            <a:endParaRPr lang="en-US" sz="2804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34147" y="3295666"/>
            <a:ext cx="6559945" cy="1395371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64027" y="2827508"/>
            <a:ext cx="6559945" cy="1395371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93908" y="2945601"/>
            <a:ext cx="670018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감사합니다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22108" y="5032890"/>
            <a:ext cx="12643785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-969499" y="190500"/>
            <a:ext cx="5139398" cy="15665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12880"/>
              </a:lnSpc>
              <a:defRPr/>
            </a:pPr>
            <a:r>
              <a:rPr lang="ko-KR" altLang="en-US" sz="9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목차</a:t>
            </a:r>
            <a:endParaRPr lang="en-US" sz="9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36" name="TextBox 16"/>
          <p:cNvSpPr txBox="1"/>
          <p:nvPr/>
        </p:nvSpPr>
        <p:spPr>
          <a:xfrm>
            <a:off x="5165132" y="1785205"/>
            <a:ext cx="10379668" cy="78654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en-US" altLang="ko-KR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NLPs </a:t>
            </a: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소개</a:t>
            </a:r>
            <a:endParaRPr lang="ko-KR" altLang="en-US" sz="4395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3479465" y="1409700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01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5165133" y="3195875"/>
            <a:ext cx="10913067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On-premise LLM</a:t>
            </a: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을 만드는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</a:t>
            </a:r>
            <a:r>
              <a:rPr lang="ko-KR" altLang="en-US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학습시키는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방법</a:t>
            </a:r>
            <a:endParaRPr lang="en-US" sz="4395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3479465" y="2820370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2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43" name="TextBox 16"/>
          <p:cNvSpPr txBox="1"/>
          <p:nvPr/>
        </p:nvSpPr>
        <p:spPr>
          <a:xfrm>
            <a:off x="5165133" y="4607012"/>
            <a:ext cx="10151067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데이터 전처리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</a:t>
            </a:r>
            <a:r>
              <a:rPr lang="ko-KR" altLang="en-US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에 데이터를 전달하려면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endParaRPr lang="en-US" sz="3500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3479465" y="4231507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3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5165133" y="6018616"/>
            <a:ext cx="10151067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미세 조정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</a:t>
            </a:r>
            <a:r>
              <a:rPr lang="ko-KR" altLang="en-US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이 데이터를 학습하려면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endParaRPr lang="en-US" sz="3500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3" name="TextBox 20"/>
          <p:cNvSpPr txBox="1"/>
          <p:nvPr/>
        </p:nvSpPr>
        <p:spPr>
          <a:xfrm>
            <a:off x="3479465" y="5643111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4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5165133" y="7430220"/>
            <a:ext cx="10151067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실험결과</a:t>
            </a:r>
            <a:endParaRPr lang="en-US" sz="4395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5" name="TextBox 20"/>
          <p:cNvSpPr txBox="1"/>
          <p:nvPr/>
        </p:nvSpPr>
        <p:spPr>
          <a:xfrm>
            <a:off x="3479465" y="7054715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5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5165133" y="8801817"/>
            <a:ext cx="10151067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개선방향</a:t>
            </a:r>
            <a:endParaRPr lang="en-US" sz="4395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3479465" y="8426312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6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2271336" y="2574440"/>
            <a:ext cx="1806639" cy="4926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altLang="ko-KR" sz="3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NLPs</a:t>
            </a:r>
            <a:endParaRPr lang="en-US" altLang="ko-KR" sz="3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2286000" y="699342"/>
            <a:ext cx="10379667" cy="7865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en-US" altLang="ko-KR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NLPs </a:t>
            </a: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소개</a:t>
            </a:r>
            <a:endParaRPr lang="ko-KR" altLang="en-US" sz="4395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01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1217" y="2402437"/>
            <a:ext cx="10744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고객이 원하는 자연어 처리 서비스를 </a:t>
            </a:r>
            <a:endParaRPr lang="ko-KR" altLang="en-US" sz="2400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pPr lvl="0">
              <a:defRPr/>
            </a:pP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온프레미스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*(on-premise) </a:t>
            </a: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거대언어모델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(LLM) </a:t>
            </a: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형태로 제공하는 프로젝트</a:t>
            </a:r>
            <a:endParaRPr kumimoji="1" lang="ko-KR" alt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600331" y="9334500"/>
            <a:ext cx="11210669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온프레미스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*(on-premises):</a:t>
            </a: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소프트웨어 등을 서버나 컴퓨터에 직접 설치하는 방식</a:t>
            </a:r>
            <a:endParaRPr kumimoji="1" lang="ko-KR" altLang="en-US" sz="2400"/>
          </a:p>
        </p:txBody>
      </p:sp>
      <p:sp>
        <p:nvSpPr>
          <p:cNvPr id="29" name="TextBox 9"/>
          <p:cNvSpPr txBox="1"/>
          <p:nvPr/>
        </p:nvSpPr>
        <p:spPr>
          <a:xfrm>
            <a:off x="2209800" y="4155037"/>
            <a:ext cx="1905000" cy="9884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altLang="ko-KR" sz="3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NLPs prototype</a:t>
            </a:r>
            <a:endParaRPr lang="en-US" altLang="ko-KR" sz="3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30" name="Group 16"/>
          <p:cNvGrpSpPr/>
          <p:nvPr/>
        </p:nvGrpSpPr>
        <p:grpSpPr>
          <a:xfrm rot="0">
            <a:off x="1981200" y="4000500"/>
            <a:ext cx="2386913" cy="1211035"/>
            <a:chOff x="0" y="0"/>
            <a:chExt cx="1602004" cy="812800"/>
          </a:xfrm>
        </p:grpSpPr>
        <p:sp>
          <p:nvSpPr>
            <p:cNvPr id="31" name="Freeform 17"/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601216" y="4155037"/>
            <a:ext cx="11400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금융 분야 특화 번역기를 </a:t>
            </a:r>
            <a:endParaRPr lang="ko-KR" altLang="en-US" sz="2400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pPr lvl="0">
              <a:defRPr/>
            </a:pP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온프레미스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*(on-premise) </a:t>
            </a: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거대언어모델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(LLM) </a:t>
            </a:r>
            <a:r>
              <a:rPr lang="ko-KR" altLang="en-US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형태로 제공하는 프로젝트</a:t>
            </a:r>
            <a:r>
              <a:rPr lang="en-US" altLang="ko-KR" sz="24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(prototype)</a:t>
            </a:r>
            <a:endParaRPr kumimoji="1" lang="ko-KR" altLang="en-US" sz="2400"/>
          </a:p>
        </p:txBody>
      </p:sp>
      <p:pic>
        <p:nvPicPr>
          <p:cNvPr id="34" name="그림 33" descr="텍스트, 라인, 번호, 폰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659" y="5781989"/>
            <a:ext cx="8370641" cy="3177005"/>
          </a:xfrm>
          <a:prstGeom prst="rect">
            <a:avLst/>
          </a:prstGeom>
        </p:spPr>
      </p:pic>
      <p:pic>
        <p:nvPicPr>
          <p:cNvPr id="35" name="그림 34" descr="텍스트, 스크린샷, 폰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49702" y="6384162"/>
            <a:ext cx="8370642" cy="201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DAA021-BC4D-DFD9-5758-9E8C18BBE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22DF3B9A-A5F7-BB98-9E00-DE946CE97784}"/>
              </a:ext>
            </a:extLst>
          </p:cNvPr>
          <p:cNvSpPr txBox="1"/>
          <p:nvPr/>
        </p:nvSpPr>
        <p:spPr>
          <a:xfrm>
            <a:off x="1585536" y="4784240"/>
            <a:ext cx="1806639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재료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915C43E-B789-45EF-5F95-CB16CE78FB0B}"/>
              </a:ext>
            </a:extLst>
          </p:cNvPr>
          <p:cNvGrpSpPr/>
          <p:nvPr/>
        </p:nvGrpSpPr>
        <p:grpSpPr>
          <a:xfrm>
            <a:off x="1295400" y="4457700"/>
            <a:ext cx="2386913" cy="1211035"/>
            <a:chOff x="0" y="0"/>
            <a:chExt cx="1602004" cy="8128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2A576EB-BCD2-A722-12FC-641148F0B693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C6AB8E06-FBE9-8183-D051-6B482404873E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6">
            <a:extLst>
              <a:ext uri="{FF2B5EF4-FFF2-40B4-BE49-F238E27FC236}">
                <a16:creationId xmlns:a16="http://schemas.microsoft.com/office/drawing/2014/main" id="{A74C6B10-9367-64FA-ECA2-2E4E40CA8E40}"/>
              </a:ext>
            </a:extLst>
          </p:cNvPr>
          <p:cNvSpPr txBox="1"/>
          <p:nvPr/>
        </p:nvSpPr>
        <p:spPr>
          <a:xfrm>
            <a:off x="2286000" y="699342"/>
            <a:ext cx="10744200" cy="750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3"/>
              </a:lnSpc>
            </a:pPr>
            <a:r>
              <a:rPr 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On-premise LLM</a:t>
            </a: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을 만드는</a:t>
            </a:r>
            <a:r>
              <a:rPr lang="en-US" altLang="ko-KR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</a:t>
            </a:r>
            <a:r>
              <a:rPr lang="ko-KR" altLang="en-US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학습시키는</a:t>
            </a:r>
            <a:r>
              <a:rPr lang="en-US" altLang="ko-KR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r>
              <a:rPr lang="ko-KR" altLang="en-US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방법</a:t>
            </a:r>
            <a:endParaRPr lang="en-US" sz="4395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F43B5CBF-5CBA-FFAE-D2B0-29E55520C635}"/>
              </a:ext>
            </a:extLst>
          </p:cNvPr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024D64-6551-6AAA-FF11-73DD93C49D56}"/>
              </a:ext>
            </a:extLst>
          </p:cNvPr>
          <p:cNvSpPr txBox="1"/>
          <p:nvPr/>
        </p:nvSpPr>
        <p:spPr>
          <a:xfrm>
            <a:off x="9849687" y="4463052"/>
            <a:ext cx="729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장비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: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GPU</a:t>
            </a:r>
          </a:p>
          <a:p>
            <a:pPr marL="457200" indent="-457200">
              <a:buAutoNum type="arabicPeriod"/>
            </a:pP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Base LLM: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Llama-3.1-70B-Instruct</a:t>
            </a:r>
          </a:p>
          <a:p>
            <a:pPr marL="457200" indent="-457200">
              <a:buAutoNum type="arabicPeriod"/>
            </a:pP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데이터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: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한국거래소 용어집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,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말뭉치데이터 등 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37</a:t>
            </a:r>
            <a:r>
              <a:rPr kumimoji="1"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만건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1DC017-6401-0CF5-15B3-7C99C924A82D}"/>
              </a:ext>
            </a:extLst>
          </p:cNvPr>
          <p:cNvSpPr txBox="1"/>
          <p:nvPr/>
        </p:nvSpPr>
        <p:spPr>
          <a:xfrm>
            <a:off x="9869904" y="7407536"/>
            <a:ext cx="780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학습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: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LLM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이 데이터와 유사한 결과를 생성하도록</a:t>
            </a:r>
            <a:endParaRPr lang="en-US" altLang="ko-KR" sz="24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GPU 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연산을 통해 </a:t>
            </a:r>
            <a:endParaRPr lang="en-US" altLang="ko-KR" sz="24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LLM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의 구조를 데이터를 기준으로 미세하게 조정하는 것</a:t>
            </a:r>
            <a:endParaRPr kumimoji="1" lang="ko-KR" altLang="en-US" sz="2400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1371DDB-98D3-7862-3242-3035EF30DEE5}"/>
              </a:ext>
            </a:extLst>
          </p:cNvPr>
          <p:cNvSpPr txBox="1"/>
          <p:nvPr/>
        </p:nvSpPr>
        <p:spPr>
          <a:xfrm>
            <a:off x="1585536" y="7764205"/>
            <a:ext cx="1806639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처리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278714D8-919E-2B4A-4778-E347B77C0904}"/>
              </a:ext>
            </a:extLst>
          </p:cNvPr>
          <p:cNvGrpSpPr/>
          <p:nvPr/>
        </p:nvGrpSpPr>
        <p:grpSpPr>
          <a:xfrm>
            <a:off x="1295400" y="7437665"/>
            <a:ext cx="2386913" cy="1211035"/>
            <a:chOff x="0" y="0"/>
            <a:chExt cx="1602004" cy="812800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40C910-24CF-33AE-370B-F2563FA4CADB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" name="TextBox 18">
              <a:extLst>
                <a:ext uri="{FF2B5EF4-FFF2-40B4-BE49-F238E27FC236}">
                  <a16:creationId xmlns:a16="http://schemas.microsoft.com/office/drawing/2014/main" id="{8A2AD260-7E91-E229-32C2-E7674DB5D771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AutoShape 5">
            <a:extLst>
              <a:ext uri="{FF2B5EF4-FFF2-40B4-BE49-F238E27FC236}">
                <a16:creationId xmlns:a16="http://schemas.microsoft.com/office/drawing/2014/main" id="{5534CC87-5BDA-0E25-1A9A-9CAAC4D0CABC}"/>
              </a:ext>
            </a:extLst>
          </p:cNvPr>
          <p:cNvSpPr/>
          <p:nvPr/>
        </p:nvSpPr>
        <p:spPr>
          <a:xfrm flipH="1" flipV="1">
            <a:off x="9677400" y="3238500"/>
            <a:ext cx="76200" cy="6117306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14067DC-3BBF-8014-0F93-BCDF7C1E6F90}"/>
              </a:ext>
            </a:extLst>
          </p:cNvPr>
          <p:cNvSpPr txBox="1"/>
          <p:nvPr/>
        </p:nvSpPr>
        <p:spPr>
          <a:xfrm>
            <a:off x="5473122" y="2705100"/>
            <a:ext cx="1806639" cy="98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스테이크 요리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1E8B8FD2-0270-0ECC-AD28-CCA0B0DF8DA3}"/>
              </a:ext>
            </a:extLst>
          </p:cNvPr>
          <p:cNvGrpSpPr/>
          <p:nvPr/>
        </p:nvGrpSpPr>
        <p:grpSpPr>
          <a:xfrm>
            <a:off x="5182986" y="2614399"/>
            <a:ext cx="2386913" cy="1211035"/>
            <a:chOff x="0" y="0"/>
            <a:chExt cx="1602004" cy="812800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608EB4E0-0ACB-D2F7-EFAB-CED2B92247D5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50AC822F-1C70-BDD9-7730-3B096D14368F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CC389D45-C7A5-4C4B-1E83-F01FF53314FD}"/>
              </a:ext>
            </a:extLst>
          </p:cNvPr>
          <p:cNvSpPr txBox="1"/>
          <p:nvPr/>
        </p:nvSpPr>
        <p:spPr>
          <a:xfrm>
            <a:off x="12533623" y="2705100"/>
            <a:ext cx="1806639" cy="98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LLM   </a:t>
            </a: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학습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24E9052E-3C9E-9E55-2B49-5558435A4302}"/>
              </a:ext>
            </a:extLst>
          </p:cNvPr>
          <p:cNvGrpSpPr/>
          <p:nvPr/>
        </p:nvGrpSpPr>
        <p:grpSpPr>
          <a:xfrm>
            <a:off x="12243487" y="2614399"/>
            <a:ext cx="2386913" cy="1211035"/>
            <a:chOff x="0" y="0"/>
            <a:chExt cx="1602004" cy="81280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4C2FB023-41DB-68B7-2EA9-D31AAB90FA35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CF9162B0-333E-97EB-530A-EA144228AEE6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9232808-8BBC-06AA-CE64-CC8EAC8234D6}"/>
              </a:ext>
            </a:extLst>
          </p:cNvPr>
          <p:cNvSpPr txBox="1"/>
          <p:nvPr/>
        </p:nvSpPr>
        <p:spPr>
          <a:xfrm>
            <a:off x="4117751" y="4450741"/>
            <a:ext cx="495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장비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: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후라이팬</a:t>
            </a:r>
            <a:endParaRPr lang="en-US" altLang="ko-KR" sz="24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pPr marL="457200" indent="-457200">
              <a:buAutoNum type="arabicPeriod"/>
            </a:pP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고기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: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스테이크용 소고기 등심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  <a:p>
            <a:pPr marL="457200" indent="-457200">
              <a:buAutoNum type="arabicPeriod"/>
            </a:pP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향신료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: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소금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,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후추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,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</a:t>
            </a:r>
            <a:r>
              <a:rPr kumimoji="1"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로즈마리</a:t>
            </a:r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,</a:t>
            </a:r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타임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36E05-A5C7-F71D-1062-377EEAA7C6A3}"/>
              </a:ext>
            </a:extLst>
          </p:cNvPr>
          <p:cNvSpPr txBox="1"/>
          <p:nvPr/>
        </p:nvSpPr>
        <p:spPr>
          <a:xfrm>
            <a:off x="4137967" y="7395225"/>
            <a:ext cx="5751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요리</a:t>
            </a:r>
            <a:r>
              <a:rPr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: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입맛에 맞게 </a:t>
            </a:r>
            <a:endParaRPr lang="en-US" altLang="ko-KR" sz="24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r>
              <a:rPr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후라이팬에</a:t>
            </a:r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endParaRPr lang="en-US" altLang="ko-KR" sz="24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r>
              <a:rPr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소고기 등심에 향신료를 함께 가열하는 것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672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56FD1-A2AD-ABB1-340D-C8402996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6">
            <a:extLst>
              <a:ext uri="{FF2B5EF4-FFF2-40B4-BE49-F238E27FC236}">
                <a16:creationId xmlns:a16="http://schemas.microsoft.com/office/drawing/2014/main" id="{309F6703-EE05-E681-724D-88F3BF0919A2}"/>
              </a:ext>
            </a:extLst>
          </p:cNvPr>
          <p:cNvSpPr txBox="1"/>
          <p:nvPr/>
        </p:nvSpPr>
        <p:spPr>
          <a:xfrm>
            <a:off x="2286000" y="699342"/>
            <a:ext cx="11811000" cy="750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3"/>
              </a:lnSpc>
            </a:pP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데이터</a:t>
            </a:r>
            <a:r>
              <a:rPr lang="en-US" altLang="ko-KR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  <a:r>
              <a:rPr lang="ko-KR" altLang="en-US" sz="4395" b="1" dirty="0" err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전처리</a:t>
            </a:r>
            <a:r>
              <a:rPr lang="en-US" altLang="ko-KR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</a:t>
            </a:r>
            <a:r>
              <a:rPr lang="ko-KR" altLang="en-US" sz="3500" b="1" dirty="0" err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에</a:t>
            </a:r>
            <a:r>
              <a:rPr lang="ko-KR" altLang="en-US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데이터를 전달하려면</a:t>
            </a:r>
            <a:r>
              <a:rPr lang="en-US" altLang="ko-KR" sz="3500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endParaRPr lang="en-US" sz="35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7315912C-8495-A0F4-C3FC-E620A0752A4E}"/>
              </a:ext>
            </a:extLst>
          </p:cNvPr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3</a:t>
            </a:r>
            <a:endParaRPr lang="en-US" sz="8705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2BEEB7-1218-D818-4F4E-561C3ECACBB0}"/>
              </a:ext>
            </a:extLst>
          </p:cNvPr>
          <p:cNvSpPr txBox="1"/>
          <p:nvPr/>
        </p:nvSpPr>
        <p:spPr>
          <a:xfrm>
            <a:off x="1763573" y="4166475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지시문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5402B89-F718-9EDC-494E-696ACBDC9FA3}"/>
              </a:ext>
            </a:extLst>
          </p:cNvPr>
          <p:cNvSpPr txBox="1"/>
          <p:nvPr/>
        </p:nvSpPr>
        <p:spPr>
          <a:xfrm>
            <a:off x="2482555" y="2955440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Instruction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DF6494E1-250F-6920-308E-F299882DFB3F}"/>
              </a:ext>
            </a:extLst>
          </p:cNvPr>
          <p:cNvGrpSpPr/>
          <p:nvPr/>
        </p:nvGrpSpPr>
        <p:grpSpPr>
          <a:xfrm>
            <a:off x="2337487" y="2628900"/>
            <a:ext cx="2386913" cy="1211035"/>
            <a:chOff x="0" y="0"/>
            <a:chExt cx="1602004" cy="81280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491C9FE8-4069-B533-A410-662BB09EE81E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5039B3F6-C002-ADE1-2766-097B42CCBD35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9">
            <a:extLst>
              <a:ext uri="{FF2B5EF4-FFF2-40B4-BE49-F238E27FC236}">
                <a16:creationId xmlns:a16="http://schemas.microsoft.com/office/drawing/2014/main" id="{3D36DAFC-3F9D-F2F2-4187-36BB7FEF9FAE}"/>
              </a:ext>
            </a:extLst>
          </p:cNvPr>
          <p:cNvSpPr txBox="1"/>
          <p:nvPr/>
        </p:nvSpPr>
        <p:spPr>
          <a:xfrm>
            <a:off x="8095611" y="2998015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Add token</a:t>
            </a: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37258033-E252-F718-50CD-1607C60921BC}"/>
              </a:ext>
            </a:extLst>
          </p:cNvPr>
          <p:cNvGrpSpPr/>
          <p:nvPr/>
        </p:nvGrpSpPr>
        <p:grpSpPr>
          <a:xfrm>
            <a:off x="7950543" y="2671475"/>
            <a:ext cx="2386913" cy="1211035"/>
            <a:chOff x="0" y="0"/>
            <a:chExt cx="1602004" cy="812800"/>
          </a:xfrm>
        </p:grpSpPr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3AEB9F76-8341-4C26-9C56-B13B8EE18F3C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C5177093-9C57-121C-42E2-846E00FA9FC5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1" name="TextBox 9">
            <a:extLst>
              <a:ext uri="{FF2B5EF4-FFF2-40B4-BE49-F238E27FC236}">
                <a16:creationId xmlns:a16="http://schemas.microsoft.com/office/drawing/2014/main" id="{A5F6A452-DD88-0040-46E2-82A01BAB1970}"/>
              </a:ext>
            </a:extLst>
          </p:cNvPr>
          <p:cNvSpPr txBox="1"/>
          <p:nvPr/>
        </p:nvSpPr>
        <p:spPr>
          <a:xfrm>
            <a:off x="13708668" y="2998015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Tokenizing</a:t>
            </a:r>
          </a:p>
        </p:txBody>
      </p:sp>
      <p:grpSp>
        <p:nvGrpSpPr>
          <p:cNvPr id="42" name="Group 16">
            <a:extLst>
              <a:ext uri="{FF2B5EF4-FFF2-40B4-BE49-F238E27FC236}">
                <a16:creationId xmlns:a16="http://schemas.microsoft.com/office/drawing/2014/main" id="{CF2424F8-81CA-E5AE-B433-0E49155CDC51}"/>
              </a:ext>
            </a:extLst>
          </p:cNvPr>
          <p:cNvGrpSpPr/>
          <p:nvPr/>
        </p:nvGrpSpPr>
        <p:grpSpPr>
          <a:xfrm>
            <a:off x="13563600" y="2671475"/>
            <a:ext cx="2386913" cy="1211035"/>
            <a:chOff x="0" y="0"/>
            <a:chExt cx="1602004" cy="812800"/>
          </a:xfrm>
        </p:grpSpPr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D51BBF1A-DD30-E187-2BC6-AE9FCB33A8ED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1E05EDE3-284B-F4EF-C099-6512964DB3A8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40ED860-A2A7-4C2D-53F0-4E386B73165C}"/>
              </a:ext>
            </a:extLst>
          </p:cNvPr>
          <p:cNvSpPr txBox="1"/>
          <p:nvPr/>
        </p:nvSpPr>
        <p:spPr>
          <a:xfrm>
            <a:off x="7376629" y="4166475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표식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FB7D00-63F8-FBA4-3AFF-C2D3F9DD766E}"/>
              </a:ext>
            </a:extLst>
          </p:cNvPr>
          <p:cNvSpPr txBox="1"/>
          <p:nvPr/>
        </p:nvSpPr>
        <p:spPr>
          <a:xfrm>
            <a:off x="12989685" y="4222615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vector</a:t>
            </a:r>
          </a:p>
        </p:txBody>
      </p:sp>
      <p:pic>
        <p:nvPicPr>
          <p:cNvPr id="50" name="그림 4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EAFE8A9-4B75-ACEE-87E7-EB65ABC20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8" y="6906609"/>
            <a:ext cx="5137848" cy="934934"/>
          </a:xfrm>
          <a:prstGeom prst="rect">
            <a:avLst/>
          </a:prstGeom>
        </p:spPr>
      </p:pic>
      <p:pic>
        <p:nvPicPr>
          <p:cNvPr id="55" name="그림 5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3BB3845-80B7-1D33-396D-B1FB685F1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9" y="5510195"/>
            <a:ext cx="5137847" cy="934934"/>
          </a:xfrm>
          <a:prstGeom prst="rect">
            <a:avLst/>
          </a:prstGeom>
        </p:spPr>
      </p:pic>
      <p:pic>
        <p:nvPicPr>
          <p:cNvPr id="57" name="그림 5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CE0012A-1D79-12C5-11A7-4FD03410E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56" y="5658861"/>
            <a:ext cx="5629285" cy="2062974"/>
          </a:xfrm>
          <a:prstGeom prst="rect">
            <a:avLst/>
          </a:prstGeom>
        </p:spPr>
      </p:pic>
      <p:pic>
        <p:nvPicPr>
          <p:cNvPr id="59" name="그림 5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E29CC543-738F-B053-A053-2226D747B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628" y="5241813"/>
            <a:ext cx="5190853" cy="3329591"/>
          </a:xfrm>
          <a:prstGeom prst="rect">
            <a:avLst/>
          </a:prstGeom>
        </p:spPr>
      </p:pic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0C84B1AB-551D-F7D5-D050-5C9428D99D3B}"/>
              </a:ext>
            </a:extLst>
          </p:cNvPr>
          <p:cNvSpPr/>
          <p:nvPr/>
        </p:nvSpPr>
        <p:spPr>
          <a:xfrm>
            <a:off x="5214728" y="2990467"/>
            <a:ext cx="2245487" cy="4879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4E8D3FA6-6E0F-553A-AC6C-D44EC1A2BB32}"/>
              </a:ext>
            </a:extLst>
          </p:cNvPr>
          <p:cNvSpPr/>
          <p:nvPr/>
        </p:nvSpPr>
        <p:spPr>
          <a:xfrm>
            <a:off x="10827784" y="2985212"/>
            <a:ext cx="2245487" cy="4879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23764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6"/>
          <p:cNvSpPr txBox="1"/>
          <p:nvPr/>
        </p:nvSpPr>
        <p:spPr>
          <a:xfrm>
            <a:off x="2286000" y="699342"/>
            <a:ext cx="12268200" cy="7500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153"/>
              </a:lnSpc>
              <a:defRPr/>
            </a:pPr>
            <a:r>
              <a:rPr lang="ko-KR" altLang="en-US" sz="4395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미세 조정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(LLM</a:t>
            </a:r>
            <a:r>
              <a:rPr lang="ko-KR" altLang="en-US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이 데이터를 학습하려면</a:t>
            </a:r>
            <a:r>
              <a:rPr lang="en-US" altLang="ko-KR" sz="35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)</a:t>
            </a:r>
            <a:endParaRPr lang="en-US" sz="3500" b="1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2187"/>
              </a:lnSpc>
              <a:defRPr/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4</a:t>
            </a:r>
            <a:endParaRPr lang="en-US" sz="8705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3573" y="4166475"/>
            <a:ext cx="3534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기본 원리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286000" y="2955440"/>
            <a:ext cx="2465618" cy="486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altLang="ko-KR" sz="3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Fine-tuning</a:t>
            </a:r>
            <a:endParaRPr lang="en-US" sz="3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/>
          <p:cNvGrpSpPr/>
          <p:nvPr/>
        </p:nvGrpSpPr>
        <p:grpSpPr>
          <a:xfrm rot="0">
            <a:off x="2337487" y="2628900"/>
            <a:ext cx="2386913" cy="1211035"/>
            <a:chOff x="0" y="0"/>
            <a:chExt cx="1602004" cy="812800"/>
          </a:xfrm>
        </p:grpSpPr>
        <p:sp>
          <p:nvSpPr>
            <p:cNvPr id="14" name="Freeform 17"/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" name="TextBox 18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37" name="TextBox 9"/>
          <p:cNvSpPr txBox="1"/>
          <p:nvPr/>
        </p:nvSpPr>
        <p:spPr>
          <a:xfrm>
            <a:off x="8077200" y="2747946"/>
            <a:ext cx="2096776" cy="9871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sz="3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Loss function</a:t>
            </a:r>
            <a:endParaRPr lang="en-US" sz="3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38" name="Group 16"/>
          <p:cNvGrpSpPr/>
          <p:nvPr/>
        </p:nvGrpSpPr>
        <p:grpSpPr>
          <a:xfrm rot="0">
            <a:off x="7950543" y="2671475"/>
            <a:ext cx="2386913" cy="1211035"/>
            <a:chOff x="0" y="0"/>
            <a:chExt cx="1602004" cy="812800"/>
          </a:xfrm>
        </p:grpSpPr>
        <p:sp>
          <p:nvSpPr>
            <p:cNvPr id="39" name="Freeform 17"/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41" name="TextBox 9"/>
          <p:cNvSpPr txBox="1"/>
          <p:nvPr/>
        </p:nvSpPr>
        <p:spPr>
          <a:xfrm>
            <a:off x="13708668" y="2781300"/>
            <a:ext cx="2096776" cy="9871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925"/>
              </a:lnSpc>
              <a:defRPr/>
            </a:pPr>
            <a:r>
              <a:rPr lang="en-US" sz="32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Ideal Loss graph</a:t>
            </a:r>
            <a:endParaRPr lang="en-US" sz="3200" b="1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42" name="Group 16"/>
          <p:cNvGrpSpPr/>
          <p:nvPr/>
        </p:nvGrpSpPr>
        <p:grpSpPr>
          <a:xfrm rot="0">
            <a:off x="13563600" y="2671475"/>
            <a:ext cx="2386913" cy="1211035"/>
            <a:chOff x="0" y="0"/>
            <a:chExt cx="1602004" cy="812800"/>
          </a:xfrm>
        </p:grpSpPr>
        <p:sp>
          <p:nvSpPr>
            <p:cNvPr id="43" name="Freeform 17"/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76629" y="4166475"/>
            <a:ext cx="3534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기준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84949" y="4166474"/>
            <a:ext cx="3534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이상적인</a:t>
            </a:r>
            <a:r>
              <a:rPr kumimoji="1" lang="en-US" altLang="ko-KR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 Loss graph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3" name="Freeform 7"/>
          <p:cNvSpPr/>
          <p:nvPr/>
        </p:nvSpPr>
        <p:spPr>
          <a:xfrm>
            <a:off x="3124200" y="5871239"/>
            <a:ext cx="837939" cy="814807"/>
          </a:xfrm>
          <a:custGeom>
            <a:avLst/>
            <a:gdLst/>
            <a:rect l="l" t="t" r="r" b="b"/>
            <a:pathLst>
              <a:path w="1445223" h="1567796">
                <a:moveTo>
                  <a:pt x="0" y="0"/>
                </a:moveTo>
                <a:lnTo>
                  <a:pt x="1445224" y="0"/>
                </a:lnTo>
                <a:lnTo>
                  <a:pt x="1445224" y="1567797"/>
                </a:lnTo>
                <a:lnTo>
                  <a:pt x="0" y="15677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ore-KR" altLang="en-US"/>
          </a:p>
        </p:txBody>
      </p:sp>
      <p:pic>
        <p:nvPicPr>
          <p:cNvPr id="5" name="그림 4" descr="블랙, 어둠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51369" y="4762500"/>
            <a:ext cx="588187" cy="672214"/>
          </a:xfrm>
          <a:prstGeom prst="rect">
            <a:avLst/>
          </a:prstGeom>
        </p:spPr>
      </p:pic>
      <p:pic>
        <p:nvPicPr>
          <p:cNvPr id="7" name="그림 6" descr="블랙, 어둠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8014" y="7242839"/>
            <a:ext cx="588186" cy="588186"/>
          </a:xfrm>
          <a:prstGeom prst="rect">
            <a:avLst/>
          </a:prstGeom>
        </p:spPr>
      </p:pic>
      <p:sp>
        <p:nvSpPr>
          <p:cNvPr id="11" name="아래쪽 화살표[D] 10"/>
          <p:cNvSpPr/>
          <p:nvPr/>
        </p:nvSpPr>
        <p:spPr>
          <a:xfrm>
            <a:off x="3535681" y="5500957"/>
            <a:ext cx="53207" cy="29408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sp>
        <p:nvSpPr>
          <p:cNvPr id="20" name="아래쪽 화살표[D] 19"/>
          <p:cNvSpPr/>
          <p:nvPr/>
        </p:nvSpPr>
        <p:spPr>
          <a:xfrm>
            <a:off x="2320660" y="8233440"/>
            <a:ext cx="45719" cy="43652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cxnSp>
        <p:nvCxnSpPr>
          <p:cNvPr id="23" name="직선 연결선[R] 22"/>
          <p:cNvCxnSpPr>
            <a:stCxn id="20" idx="0"/>
          </p:cNvCxnSpPr>
          <p:nvPr/>
        </p:nvCxnSpPr>
        <p:spPr>
          <a:xfrm>
            <a:off x="2343520" y="8233439"/>
            <a:ext cx="25878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>
            <a:stCxn id="7" idx="2"/>
          </p:cNvCxnSpPr>
          <p:nvPr/>
        </p:nvCxnSpPr>
        <p:spPr>
          <a:xfrm flipH="1">
            <a:off x="3588888" y="7831025"/>
            <a:ext cx="3219" cy="370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[D] 28"/>
          <p:cNvSpPr/>
          <p:nvPr/>
        </p:nvSpPr>
        <p:spPr>
          <a:xfrm>
            <a:off x="3581400" y="6872557"/>
            <a:ext cx="53207" cy="29408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sp>
        <p:nvSpPr>
          <p:cNvPr id="30" name="아래쪽 화살표[D] 29"/>
          <p:cNvSpPr/>
          <p:nvPr/>
        </p:nvSpPr>
        <p:spPr>
          <a:xfrm>
            <a:off x="4907281" y="8233439"/>
            <a:ext cx="45719" cy="43652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52600" y="8678248"/>
            <a:ext cx="1143000" cy="44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정답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8678248"/>
            <a:ext cx="1102574" cy="44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오답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33" name="아래쪽 화살표[D] 32"/>
          <p:cNvSpPr/>
          <p:nvPr/>
        </p:nvSpPr>
        <p:spPr>
          <a:xfrm>
            <a:off x="2316481" y="9131914"/>
            <a:ext cx="45719" cy="38488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sp>
        <p:nvSpPr>
          <p:cNvPr id="34" name="아래쪽 화살표[D] 33"/>
          <p:cNvSpPr/>
          <p:nvPr/>
        </p:nvSpPr>
        <p:spPr>
          <a:xfrm>
            <a:off x="4876800" y="9071639"/>
            <a:ext cx="45719" cy="38488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07807" y="9550000"/>
            <a:ext cx="1488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현상 유지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62833" y="9584719"/>
            <a:ext cx="1488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ko-KR" altLang="en-US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미세 조정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pic>
        <p:nvPicPr>
          <p:cNvPr id="49" name="그림 48" descr="폰트, 텍스트, 화이트, 친필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96300" y="5246792"/>
            <a:ext cx="5895398" cy="164930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2894" y="8061857"/>
            <a:ext cx="3862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2400" b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My name __ seunghoon</a:t>
            </a:r>
            <a:endParaRPr kumimoji="1" lang="en-US" altLang="ko-KR" sz="2400" b="1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pic>
        <p:nvPicPr>
          <p:cNvPr id="53" name="그림 52" descr="라인, 도표, 폰트, 그래프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631419" y="5266007"/>
            <a:ext cx="4241800" cy="321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4EC583-15A5-2981-142E-A48E00EF1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6">
            <a:extLst>
              <a:ext uri="{FF2B5EF4-FFF2-40B4-BE49-F238E27FC236}">
                <a16:creationId xmlns:a16="http://schemas.microsoft.com/office/drawing/2014/main" id="{A1D075A7-8199-49A7-7612-CEFA4A1E911A}"/>
              </a:ext>
            </a:extLst>
          </p:cNvPr>
          <p:cNvSpPr txBox="1"/>
          <p:nvPr/>
        </p:nvSpPr>
        <p:spPr>
          <a:xfrm>
            <a:off x="2286000" y="699342"/>
            <a:ext cx="7391400" cy="750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3"/>
              </a:lnSpc>
            </a:pP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실험결과</a:t>
            </a:r>
            <a:endParaRPr lang="en-US" sz="4395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5FBD1B2B-0AB9-753C-04EA-CA1BF07159CE}"/>
              </a:ext>
            </a:extLst>
          </p:cNvPr>
          <p:cNvSpPr txBox="1"/>
          <p:nvPr/>
        </p:nvSpPr>
        <p:spPr>
          <a:xfrm>
            <a:off x="600332" y="323837"/>
            <a:ext cx="1380868" cy="147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5</a:t>
            </a:r>
            <a:endParaRPr lang="en-US" sz="8705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213EECE1-6AF1-F99D-B53E-77153EF977F0}"/>
              </a:ext>
            </a:extLst>
          </p:cNvPr>
          <p:cNvSpPr txBox="1"/>
          <p:nvPr/>
        </p:nvSpPr>
        <p:spPr>
          <a:xfrm>
            <a:off x="2286000" y="2955440"/>
            <a:ext cx="2465618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1</a:t>
            </a: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차 학습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ECCB650B-5CE0-D799-CDF7-9C87258D7DE9}"/>
              </a:ext>
            </a:extLst>
          </p:cNvPr>
          <p:cNvGrpSpPr/>
          <p:nvPr/>
        </p:nvGrpSpPr>
        <p:grpSpPr>
          <a:xfrm>
            <a:off x="2337487" y="2628900"/>
            <a:ext cx="2386913" cy="1211035"/>
            <a:chOff x="0" y="0"/>
            <a:chExt cx="1602004" cy="81280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709CCB5E-0BCF-7A19-4349-0349F01D8DF0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D8FE9A0E-5F7E-E217-4F44-A394D6D3E2BC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9">
            <a:extLst>
              <a:ext uri="{FF2B5EF4-FFF2-40B4-BE49-F238E27FC236}">
                <a16:creationId xmlns:a16="http://schemas.microsoft.com/office/drawing/2014/main" id="{AC4F7F44-3B4B-1D37-1A1D-CFBD1FDCA24C}"/>
              </a:ext>
            </a:extLst>
          </p:cNvPr>
          <p:cNvSpPr txBox="1"/>
          <p:nvPr/>
        </p:nvSpPr>
        <p:spPr>
          <a:xfrm>
            <a:off x="8077200" y="2955440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2</a:t>
            </a: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차 학습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C8B5C0F9-FA9B-2694-F43C-DC35E463BDA4}"/>
              </a:ext>
            </a:extLst>
          </p:cNvPr>
          <p:cNvGrpSpPr/>
          <p:nvPr/>
        </p:nvGrpSpPr>
        <p:grpSpPr>
          <a:xfrm>
            <a:off x="7950543" y="2671475"/>
            <a:ext cx="2386913" cy="1211035"/>
            <a:chOff x="0" y="0"/>
            <a:chExt cx="1602004" cy="812800"/>
          </a:xfrm>
        </p:grpSpPr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D1A1EBC8-199C-40A8-9299-3FA23FA86D56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D7D7E851-5834-F2C7-3D81-6591900F9962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1" name="TextBox 9">
            <a:extLst>
              <a:ext uri="{FF2B5EF4-FFF2-40B4-BE49-F238E27FC236}">
                <a16:creationId xmlns:a16="http://schemas.microsoft.com/office/drawing/2014/main" id="{EF76F66F-D215-18D3-B1AD-9D88B44CCA5C}"/>
              </a:ext>
            </a:extLst>
          </p:cNvPr>
          <p:cNvSpPr txBox="1"/>
          <p:nvPr/>
        </p:nvSpPr>
        <p:spPr>
          <a:xfrm>
            <a:off x="13708668" y="2990920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정성 평가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42" name="Group 16">
            <a:extLst>
              <a:ext uri="{FF2B5EF4-FFF2-40B4-BE49-F238E27FC236}">
                <a16:creationId xmlns:a16="http://schemas.microsoft.com/office/drawing/2014/main" id="{376A8B27-E165-0CD6-A34D-8F853A7EF4BC}"/>
              </a:ext>
            </a:extLst>
          </p:cNvPr>
          <p:cNvGrpSpPr/>
          <p:nvPr/>
        </p:nvGrpSpPr>
        <p:grpSpPr>
          <a:xfrm>
            <a:off x="13563600" y="2671475"/>
            <a:ext cx="2386913" cy="1211035"/>
            <a:chOff x="0" y="0"/>
            <a:chExt cx="1602004" cy="812800"/>
          </a:xfrm>
        </p:grpSpPr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2C49B544-4602-F7BC-CC30-164C050C8A6B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5FA17E74-D4D8-5BE6-AFC2-EBA4F409AA75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4" name="그림 3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E9E55BB0-6F8C-723B-FB36-E4B2B715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5" y="4690296"/>
            <a:ext cx="5174907" cy="3289227"/>
          </a:xfrm>
          <a:prstGeom prst="rect">
            <a:avLst/>
          </a:prstGeom>
        </p:spPr>
      </p:pic>
      <p:pic>
        <p:nvPicPr>
          <p:cNvPr id="8" name="그림 7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41927D56-8B11-CAEF-A778-EA55107E1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35" y="4684280"/>
            <a:ext cx="5174906" cy="3289227"/>
          </a:xfrm>
          <a:prstGeom prst="rect">
            <a:avLst/>
          </a:prstGeom>
        </p:spPr>
      </p:pic>
      <p:pic>
        <p:nvPicPr>
          <p:cNvPr id="10" name="그림 9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C79CFA66-502F-E3EF-116E-059A54A83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656" y="5118100"/>
            <a:ext cx="3352800" cy="482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6A0054-D5DC-3AAF-F43A-98430701C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54" y="6176255"/>
            <a:ext cx="5643604" cy="6606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A68C3B-484A-170A-28B3-073DFF30F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54" y="6836915"/>
            <a:ext cx="5643604" cy="6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3D5D2A-4111-99C5-FD59-CE77E5D93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6">
            <a:extLst>
              <a:ext uri="{FF2B5EF4-FFF2-40B4-BE49-F238E27FC236}">
                <a16:creationId xmlns:a16="http://schemas.microsoft.com/office/drawing/2014/main" id="{92EF6799-ADB9-01D6-8FE7-9551DDB9CABE}"/>
              </a:ext>
            </a:extLst>
          </p:cNvPr>
          <p:cNvSpPr txBox="1"/>
          <p:nvPr/>
        </p:nvSpPr>
        <p:spPr>
          <a:xfrm>
            <a:off x="2286000" y="699342"/>
            <a:ext cx="11811000" cy="750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3"/>
              </a:lnSpc>
            </a:pP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개선방향</a:t>
            </a:r>
            <a:endParaRPr lang="en-US" sz="35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06588245-F677-9484-5D9A-63B6DEB70257}"/>
              </a:ext>
            </a:extLst>
          </p:cNvPr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6</a:t>
            </a:r>
            <a:endParaRPr lang="en-US" sz="8705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770066-0336-3213-1AE3-E0B198FB76FE}"/>
              </a:ext>
            </a:extLst>
          </p:cNvPr>
          <p:cNvSpPr txBox="1"/>
          <p:nvPr/>
        </p:nvSpPr>
        <p:spPr>
          <a:xfrm>
            <a:off x="2819400" y="4166475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기존 </a:t>
            </a:r>
            <a:r>
              <a:rPr kumimoji="1" lang="ko-KR" altLang="en-US" sz="2400" b="1" dirty="0" err="1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지시문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7C9F5C32-819A-B12C-167A-51F09D0469F3}"/>
              </a:ext>
            </a:extLst>
          </p:cNvPr>
          <p:cNvSpPr txBox="1"/>
          <p:nvPr/>
        </p:nvSpPr>
        <p:spPr>
          <a:xfrm>
            <a:off x="3538382" y="2955440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Instruction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52624533-6DFE-9D5D-0CDE-C5E7B675E339}"/>
              </a:ext>
            </a:extLst>
          </p:cNvPr>
          <p:cNvGrpSpPr/>
          <p:nvPr/>
        </p:nvGrpSpPr>
        <p:grpSpPr>
          <a:xfrm>
            <a:off x="3393314" y="2628900"/>
            <a:ext cx="2386913" cy="1211035"/>
            <a:chOff x="0" y="0"/>
            <a:chExt cx="1602004" cy="81280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89ECD92D-E9E8-2CE3-B5C6-528C0BFE99AF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62F44274-7684-5337-360E-FD830EA5DD64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9">
            <a:extLst>
              <a:ext uri="{FF2B5EF4-FFF2-40B4-BE49-F238E27FC236}">
                <a16:creationId xmlns:a16="http://schemas.microsoft.com/office/drawing/2014/main" id="{94C3FE44-F851-2532-4E75-A95B17311600}"/>
              </a:ext>
            </a:extLst>
          </p:cNvPr>
          <p:cNvSpPr txBox="1"/>
          <p:nvPr/>
        </p:nvSpPr>
        <p:spPr>
          <a:xfrm>
            <a:off x="12405829" y="2982907"/>
            <a:ext cx="2590747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Add </a:t>
            </a: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example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9BEBA494-C12B-7507-CE4A-2F3CC7DDEAE2}"/>
              </a:ext>
            </a:extLst>
          </p:cNvPr>
          <p:cNvGrpSpPr/>
          <p:nvPr/>
        </p:nvGrpSpPr>
        <p:grpSpPr>
          <a:xfrm>
            <a:off x="12507772" y="2656367"/>
            <a:ext cx="2386913" cy="1211035"/>
            <a:chOff x="0" y="0"/>
            <a:chExt cx="1602004" cy="812800"/>
          </a:xfrm>
        </p:grpSpPr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75693F51-E530-F1DE-B2F4-8E2D75578816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A606B120-E811-7CCF-8345-4C2F5FF16A02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1B6C5B1-8FAC-CEE5-0104-257720F51031}"/>
              </a:ext>
            </a:extLst>
          </p:cNvPr>
          <p:cNvSpPr txBox="1"/>
          <p:nvPr/>
        </p:nvSpPr>
        <p:spPr>
          <a:xfrm>
            <a:off x="11933858" y="4151367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예제 추가</a:t>
            </a:r>
            <a:endParaRPr kumimoji="1" lang="en-US" altLang="ko-KR" sz="2400" b="1" dirty="0">
              <a:solidFill>
                <a:srgbClr val="AB8A66"/>
              </a:solidFill>
              <a:latin typeface="TDTD고딕 Bold"/>
              <a:ea typeface="TDTD고딕 Bold"/>
              <a:sym typeface="TDTD고딕 Bold"/>
            </a:endParaRPr>
          </a:p>
        </p:txBody>
      </p:sp>
      <p:pic>
        <p:nvPicPr>
          <p:cNvPr id="55" name="그림 5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B3C36909-EC6F-0E13-FC09-727B344DC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84" y="5202833"/>
            <a:ext cx="6582771" cy="1270006"/>
          </a:xfrm>
          <a:prstGeom prst="rect">
            <a:avLst/>
          </a:prstGeom>
        </p:spPr>
      </p:pic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C5B0DC6C-E3DB-E009-EA30-8E9599E6C788}"/>
              </a:ext>
            </a:extLst>
          </p:cNvPr>
          <p:cNvSpPr/>
          <p:nvPr/>
        </p:nvSpPr>
        <p:spPr>
          <a:xfrm>
            <a:off x="8021256" y="3041672"/>
            <a:ext cx="2245487" cy="4879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B9E71E0-846C-9F0E-7CC0-1A001A48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841" y="5121826"/>
            <a:ext cx="6591775" cy="46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1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2C82B8-531B-668F-83C1-2B2E182BA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6">
            <a:extLst>
              <a:ext uri="{FF2B5EF4-FFF2-40B4-BE49-F238E27FC236}">
                <a16:creationId xmlns:a16="http://schemas.microsoft.com/office/drawing/2014/main" id="{EC7B41C9-E069-4515-16EE-123B7AD11781}"/>
              </a:ext>
            </a:extLst>
          </p:cNvPr>
          <p:cNvSpPr txBox="1"/>
          <p:nvPr/>
        </p:nvSpPr>
        <p:spPr>
          <a:xfrm>
            <a:off x="2286000" y="699342"/>
            <a:ext cx="11811000" cy="750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53"/>
              </a:lnSpc>
            </a:pPr>
            <a:r>
              <a:rPr lang="ko-KR" altLang="en-US" sz="4395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개선방향</a:t>
            </a:r>
            <a:endParaRPr lang="en-US" sz="3500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C6697075-C993-82EE-C379-1390A339728B}"/>
              </a:ext>
            </a:extLst>
          </p:cNvPr>
          <p:cNvSpPr txBox="1"/>
          <p:nvPr/>
        </p:nvSpPr>
        <p:spPr>
          <a:xfrm>
            <a:off x="600332" y="323837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</a:t>
            </a:r>
            <a:r>
              <a:rPr lang="en-US" altLang="ko-KR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6</a:t>
            </a:r>
            <a:endParaRPr lang="en-US" sz="8705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10E2A0-ACF3-8DAF-1712-A6D94F8509FF}"/>
              </a:ext>
            </a:extLst>
          </p:cNvPr>
          <p:cNvSpPr txBox="1"/>
          <p:nvPr/>
        </p:nvSpPr>
        <p:spPr>
          <a:xfrm>
            <a:off x="1957870" y="4143722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bge-m3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7940D1B-5174-804D-E1D3-9D92C5B39311}"/>
              </a:ext>
            </a:extLst>
          </p:cNvPr>
          <p:cNvSpPr txBox="1"/>
          <p:nvPr/>
        </p:nvSpPr>
        <p:spPr>
          <a:xfrm>
            <a:off x="3538382" y="2955440"/>
            <a:ext cx="2096776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RAG</a:t>
            </a:r>
            <a:endParaRPr lang="en-US" sz="3200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1012FFEE-8540-689B-4A44-A3079B58564A}"/>
              </a:ext>
            </a:extLst>
          </p:cNvPr>
          <p:cNvGrpSpPr/>
          <p:nvPr/>
        </p:nvGrpSpPr>
        <p:grpSpPr>
          <a:xfrm>
            <a:off x="3393314" y="2628900"/>
            <a:ext cx="2386913" cy="1211035"/>
            <a:chOff x="0" y="0"/>
            <a:chExt cx="1602004" cy="81280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10A154C-EC0B-DFC9-B13D-103F7900979A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5464865C-9097-CA12-CF2A-5FC874160A33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9">
            <a:extLst>
              <a:ext uri="{FF2B5EF4-FFF2-40B4-BE49-F238E27FC236}">
                <a16:creationId xmlns:a16="http://schemas.microsoft.com/office/drawing/2014/main" id="{FD545CEC-EE6F-2854-D34C-9A9B4AB6B87C}"/>
              </a:ext>
            </a:extLst>
          </p:cNvPr>
          <p:cNvSpPr txBox="1"/>
          <p:nvPr/>
        </p:nvSpPr>
        <p:spPr>
          <a:xfrm>
            <a:off x="12405829" y="2982907"/>
            <a:ext cx="2590747" cy="48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Method</a:t>
            </a: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71EB5E88-1547-4475-8C3A-B1889C1832E9}"/>
              </a:ext>
            </a:extLst>
          </p:cNvPr>
          <p:cNvGrpSpPr/>
          <p:nvPr/>
        </p:nvGrpSpPr>
        <p:grpSpPr>
          <a:xfrm>
            <a:off x="12507772" y="2656367"/>
            <a:ext cx="2386913" cy="1211035"/>
            <a:chOff x="0" y="0"/>
            <a:chExt cx="1602004" cy="812800"/>
          </a:xfrm>
        </p:grpSpPr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83EFB464-FF13-E913-D72A-2C44E8792DC3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F33B53CB-C422-214A-0231-8AAFF43B8C8D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7328F60-BB32-7B0D-1F14-468376C19F6A}"/>
              </a:ext>
            </a:extLst>
          </p:cNvPr>
          <p:cNvSpPr txBox="1"/>
          <p:nvPr/>
        </p:nvSpPr>
        <p:spPr>
          <a:xfrm>
            <a:off x="11933858" y="4151367"/>
            <a:ext cx="35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AB8A66"/>
                </a:solidFill>
                <a:latin typeface="TDTD고딕 Bold"/>
                <a:ea typeface="TDTD고딕 Bold"/>
                <a:sym typeface="TDTD고딕 Bold"/>
              </a:rPr>
              <a:t>Sparse score</a:t>
            </a:r>
          </a:p>
        </p:txBody>
      </p:sp>
      <p:pic>
        <p:nvPicPr>
          <p:cNvPr id="3" name="그림 2" descr="텍스트, 스크린샷, 폰트, 종이이(가) 표시된 사진&#10;&#10;자동 생성된 설명">
            <a:extLst>
              <a:ext uri="{FF2B5EF4-FFF2-40B4-BE49-F238E27FC236}">
                <a16:creationId xmlns:a16="http://schemas.microsoft.com/office/drawing/2014/main" id="{CAABA04D-E41A-C8D3-50BE-FBD01CF00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143500"/>
            <a:ext cx="3581400" cy="4561476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D873E1A-405F-56A4-D310-CC3064A7B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5400890"/>
            <a:ext cx="8812475" cy="33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429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191</ep:Words>
  <ep:PresentationFormat>사용자 지정</ep:PresentationFormat>
  <ep:Paragraphs>85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kiria</cp:lastModifiedBy>
  <dcterms:modified xsi:type="dcterms:W3CDTF">2024-12-05T05:34:08.700</dcterms:modified>
  <cp:revision>125</cp:revision>
  <dc:title>베이지색의 심플한 프로젝트 발표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