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"/>
  </p:notesMasterIdLst>
  <p:sldIdLst>
    <p:sldId id="256" r:id="rId3"/>
    <p:sldId id="282" r:id="rId4"/>
    <p:sldId id="283" r:id="rId5"/>
    <p:sldId id="284" r:id="rId6"/>
    <p:sldId id="285" r:id="rId7"/>
    <p:sldId id="287" r:id="rId8"/>
    <p:sldId id="286" r:id="rId9"/>
    <p:sldId id="274" r:id="rId10"/>
    <p:sldId id="275" r:id="rId11"/>
    <p:sldId id="280" r:id="rId12"/>
    <p:sldId id="278" r:id="rId13"/>
    <p:sldId id="27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125"/>
    <p:restoredTop sz="94694"/>
  </p:normalViewPr>
  <p:slideViewPr>
    <p:cSldViewPr snapToGrid="0">
      <p:cViewPr varScale="1">
        <p:scale>
          <a:sx n="100" d="100"/>
          <a:sy n="100" d="100"/>
        </p:scale>
        <p:origin x="456" y="17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4E47E8-4ECD-9B48-8968-966CA4B896D6}" type="datetime1">
              <a:rPr kumimoji="1" lang="ko-Kore-KR" altLang="en-US"/>
              <a:pPr lvl="0">
                <a:defRPr/>
              </a:pPr>
              <a:t>2024-12-05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38C729-423A-B845-AEA6-83AB9175059F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B38C729-423A-B845-AEA6-83AB9175059F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7C12-C710-26B4-E78F-2758BE7B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F093D-DED1-ADC5-3205-6276AC2B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484F7-5165-C7EB-22B7-67F80FB7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A9D1-E724-0A41-8138-C6A4B6117D6A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E0A4-E367-2B44-F93E-952BF32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B7FEC-CEFD-EE38-2A67-B225E3F2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1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AEB6A-6367-8926-AB31-B8B29689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F62D4-E269-60E7-742E-57E82190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C11F-C610-1604-A131-9BC75D7C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3C65-07EC-EC4C-B95B-C63EB1D6B068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1729A-25AF-4C53-EFDA-ACE9B12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614C1-704F-A660-2417-974C855D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0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0A1A2-D711-4CD1-A428-C21FC0C32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69DFF-26B6-BE54-CDC6-6A7032BD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C870B-49B0-68BB-BD64-9EACA0E0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1584-3D87-0046-94D8-B700F7CF3DC1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BB038-F486-A226-6064-389C42BC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B0317-D259-9372-39C1-178775EE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1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1C845-AC14-2357-D00D-F521DEEC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9450-E402-9C69-3F65-B5A07B55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6D23-6167-9579-467A-0374C6B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E257-A06D-EE4F-B67B-484AC00FFC3B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2141E-B972-AAA5-D251-6B86B375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CCE9A-A67F-D150-8334-92E2A56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193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6BA60-8D77-5C92-17C8-0A235602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510D8-9D04-D13D-F45F-7C86AA7F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A7421-D4C7-D1DD-51B8-4D5215B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001F-E606-FD4A-AEF2-0547B12C2169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7A7B-23D4-EAF7-1EE4-89193F5A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9165E-229F-CBEC-6445-74B75E3B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2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71DC-40E9-43F9-D614-416B9D77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8CFD9-F5FA-5D33-EEF0-7F1D78E6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E6994-8319-CE02-3ED8-4C52C34E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AC538-60C0-BE36-8AB4-9C943CB1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85CB-B372-E34D-9914-A29DF3E6D32E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50189-5015-E0A3-6FF4-D1C99BE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99E57-2F7B-95CC-C3D0-86C3397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474C-788F-053F-ACA2-AD05D39B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E6246-9FCE-4447-97F5-768613B1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7C59E-E94A-5549-8994-1E4D2A04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7A286-E4E2-EA86-FC71-2D0B8DC2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48FA7-878C-5681-B86C-ACF850961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A32B3-5BEE-AC38-F90E-40395340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29E0-23E2-884D-8ACB-F522EA288FD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2BA74-F72D-E3B5-82B7-E95DF19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C5CEF-5FD4-F474-F53E-35226C1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9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53EB-C959-A7EC-2C2A-0322F9D1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6FA4F-9BBE-CE2E-1DFF-AED66EC8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D026-6AB3-904B-B68C-318A6B9E380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6977B-027E-AC55-D5E3-3B0AF332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5A3C1-56BC-41B0-2DD0-C8C1BED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24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99F39-9DF8-BF13-794A-6E49C77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90B7-EF82-0E40-9623-CF7D86368BC4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E8E851-D73F-E32E-9A9E-4A5BE4C8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6438B-3F39-7345-533F-0DDA05BC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7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15C-3C3A-B0C0-32B3-32F61682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3EA41-172B-DD92-2640-8DA0119A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63F3E-880E-4C2F-9C9E-BFB33F32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88CB0-7003-0D48-EE21-6724727C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0EA1-FFB0-3547-8040-9029A5A10F7D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7A674-6CE0-6693-3C89-F0F9FAC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D7608-1F65-E30D-1D80-9B93D07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9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E0E6-F20E-E9FF-CEF3-2CE91B35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2E93D-A868-2A1F-778D-7A3EE1972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77912-9037-B0C4-A3BB-2BBA408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EB976-435A-1F10-74D7-4F17B91A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B27-9A8E-A546-8E5E-C724669CB3BE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0DC73-17FF-153D-1715-63C8B045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3222E-C8AC-81F6-4467-FF12D8CB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2333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65A89-70B1-96C6-1535-2768936F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0F08C-A0CA-2437-26F0-49F1AE0F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 마스터 텍스트 스타일을 편집하려면 클릭</a:t>
            </a:r>
          </a:p>
          <a:p>
            <a:pPr lvl="1"/>
            <a:r>
              <a:rPr kumimoji="1" lang="ko-KR" altLang="en-US"/>
              <a:t> 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57D93-AEFD-1373-12A2-1B34C14E6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D1299-DFFD-994F-B475-2F854164D76F}" type="datetime1">
              <a:rPr kumimoji="1" lang="ko-KR" altLang="en-US" smtClean="0"/>
              <a:t>2024. 10. 16.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C211C-C786-E15D-157E-B5BB7A14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129FB-5AD4-053F-3CA2-79423618E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DE1E8-E315-BA4D-99F9-4AD8BBC55B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9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retendard SemiBold" panose="02000503000000020004" pitchFamily="2" charset="-127"/>
          <a:ea typeface="Pretendard SemiBold" panose="02000503000000020004" pitchFamily="2" charset="-127"/>
          <a:cs typeface="Pretendard SemiBold" panose="02000503000000020004" pitchFamily="2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18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NLPs</a:t>
            </a:r>
            <a:r>
              <a:rPr kumimoji="1" lang="ko-KR" altLang="en-US"/>
              <a:t> </a:t>
            </a:r>
            <a:r>
              <a:rPr kumimoji="1" lang="ko-Kore-KR" altLang="en-US"/>
              <a:t>개발</a:t>
            </a:r>
            <a:r>
              <a:rPr kumimoji="1" lang="ko-KR" altLang="en-US"/>
              <a:t> 계획</a:t>
            </a:r>
            <a:endParaRPr kumimoji="1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챗봇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ko-KR" altLang="en-US" err="1"/>
              <a:t>챗봇의</a:t>
            </a:r>
            <a:r>
              <a:rPr kumimoji="1" lang="ko-KR" altLang="en-US"/>
              <a:t> 용도를 구체화하여 선택과 집중으로 </a:t>
            </a:r>
            <a:r>
              <a:rPr kumimoji="1" lang="ko-KR" altLang="en-US" err="1"/>
              <a:t>챗봇의</a:t>
            </a:r>
            <a:r>
              <a:rPr kumimoji="1" lang="ko-KR" altLang="en-US"/>
              <a:t> 성능을 향상시키기</a:t>
            </a:r>
            <a:endParaRPr kumimoji="1" lang="en-US" altLang="ko-KR"/>
          </a:p>
          <a:p>
            <a:pPr lvl="1"/>
            <a:r>
              <a:rPr kumimoji="1" lang="ko-KR" altLang="en-US"/>
              <a:t>용도 예시 </a:t>
            </a:r>
            <a:endParaRPr kumimoji="1" lang="en-US" altLang="ko-KR"/>
          </a:p>
          <a:p>
            <a:pPr lvl="2"/>
            <a:r>
              <a:rPr kumimoji="1" lang="ko-KR" altLang="en-US"/>
              <a:t>문서를 업로드하여</a:t>
            </a:r>
            <a:r>
              <a:rPr kumimoji="1" lang="en-US" altLang="ko-KR"/>
              <a:t>,</a:t>
            </a:r>
            <a:r>
              <a:rPr kumimoji="1" lang="ko-KR" altLang="en-US"/>
              <a:t> 이 문서를 기반으로 응답하는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pPr lvl="2"/>
            <a:r>
              <a:rPr kumimoji="1" lang="ko-Kore-KR" altLang="en-US"/>
              <a:t>회사</a:t>
            </a:r>
            <a:r>
              <a:rPr kumimoji="1" lang="ko-KR" altLang="en-US"/>
              <a:t> 문서를 데이터베이스화 하여 업무 생산성을 높여주는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pPr lvl="2"/>
            <a:r>
              <a:rPr kumimoji="1" lang="ko-KR" altLang="en-US"/>
              <a:t>기존 고객의 응답을 기반으로 고객 상담 시 추천해야 하는 상품</a:t>
            </a:r>
            <a:r>
              <a:rPr kumimoji="1" lang="en-US" altLang="ko-KR"/>
              <a:t>,</a:t>
            </a:r>
            <a:r>
              <a:rPr kumimoji="1" lang="ko-KR" altLang="en-US"/>
              <a:t> 고객의 성향 등을 미리 알려주고 상담을 도와주는 </a:t>
            </a:r>
            <a:r>
              <a:rPr kumimoji="1" lang="ko-KR" altLang="en-US" err="1"/>
              <a:t>챗봇</a:t>
            </a:r>
            <a:endParaRPr kumimoji="1" lang="en-US" altLang="ko-KR"/>
          </a:p>
          <a:p>
            <a:r>
              <a:rPr kumimoji="1" lang="ko-KR" altLang="en-US"/>
              <a:t> 장점</a:t>
            </a:r>
            <a:endParaRPr kumimoji="1" lang="en-US" altLang="ko-KR"/>
          </a:p>
          <a:p>
            <a:pPr lvl="1"/>
            <a:r>
              <a:rPr kumimoji="1" lang="ko-KR" altLang="en-US"/>
              <a:t> 번역기와 마찬가지로</a:t>
            </a:r>
            <a:r>
              <a:rPr kumimoji="1" lang="en-US" altLang="ko-KR"/>
              <a:t>,</a:t>
            </a:r>
            <a:r>
              <a:rPr kumimoji="1" lang="ko-KR" altLang="en-US"/>
              <a:t> 일반적인 용도보다 특정 용도를 위해 </a:t>
            </a:r>
            <a:r>
              <a:rPr kumimoji="1" lang="en-US" altLang="ko-KR"/>
              <a:t>fine-tuning </a:t>
            </a:r>
            <a:r>
              <a:rPr kumimoji="1" lang="ko-KR" altLang="en-US"/>
              <a:t>할 경우</a:t>
            </a:r>
            <a:endParaRPr kumimoji="1" lang="en-US" altLang="ko-KR"/>
          </a:p>
          <a:p>
            <a:pPr lvl="2"/>
            <a:r>
              <a:rPr kumimoji="1" lang="ko-KR" altLang="en-US"/>
              <a:t>학습 데이터셋의 범위가 명확하여 데이터 생성이 조금 더 원활해짐</a:t>
            </a:r>
            <a:endParaRPr kumimoji="1" lang="en-US" altLang="ko-KR"/>
          </a:p>
          <a:p>
            <a:pPr lvl="2"/>
            <a:r>
              <a:rPr kumimoji="1" lang="ko-KR" altLang="en-US"/>
              <a:t>학습 시</a:t>
            </a:r>
            <a:r>
              <a:rPr kumimoji="1" lang="en-US" altLang="ko-KR"/>
              <a:t>,</a:t>
            </a:r>
            <a:r>
              <a:rPr kumimoji="1" lang="ko-KR" altLang="en-US"/>
              <a:t> 일반적인 용도보다 더 작은 데이터로 </a:t>
            </a:r>
            <a:r>
              <a:rPr kumimoji="1" lang="en-US" altLang="ko-KR"/>
              <a:t>fine-tuning</a:t>
            </a:r>
            <a:r>
              <a:rPr kumimoji="1" lang="ko-KR" altLang="en-US"/>
              <a:t>하더라도 성능을 향상시킬 수 있음</a:t>
            </a:r>
            <a:endParaRPr kumimoji="1" lang="en-US" altLang="ko-KR"/>
          </a:p>
          <a:p>
            <a:pPr lvl="2"/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D5580-C2DA-0F6A-98EF-23516D6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40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생성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생성 기능이 사용될 수 있는 구체적인 </a:t>
            </a:r>
            <a:r>
              <a:rPr kumimoji="1" lang="en-US" altLang="ko-KR"/>
              <a:t>Task </a:t>
            </a:r>
            <a:r>
              <a:rPr kumimoji="1" lang="ko-KR" altLang="en-US"/>
              <a:t>정의</a:t>
            </a:r>
            <a:endParaRPr kumimoji="1" lang="en-US" altLang="ko-KR"/>
          </a:p>
          <a:p>
            <a:pPr lvl="1"/>
            <a:r>
              <a:rPr kumimoji="1" lang="ko-KR" altLang="en-US"/>
              <a:t> </a:t>
            </a:r>
            <a:r>
              <a:rPr kumimoji="1" lang="en-US" altLang="ko-KR"/>
              <a:t>Task </a:t>
            </a:r>
            <a:r>
              <a:rPr kumimoji="1" lang="ko-KR" altLang="en-US"/>
              <a:t>예시</a:t>
            </a:r>
            <a:endParaRPr kumimoji="1" lang="en-US" altLang="ko-KR"/>
          </a:p>
          <a:p>
            <a:pPr lvl="2"/>
            <a:r>
              <a:rPr kumimoji="1" lang="en-US" altLang="ko-KR"/>
              <a:t>Word</a:t>
            </a:r>
            <a:r>
              <a:rPr kumimoji="1" lang="ko-KR" altLang="en-US"/>
              <a:t>로 작업한 결과물을 기반으로 </a:t>
            </a:r>
            <a:r>
              <a:rPr kumimoji="1" lang="en-US" altLang="ko-KR"/>
              <a:t>PPT</a:t>
            </a:r>
            <a:r>
              <a:rPr kumimoji="1" lang="ko-KR" altLang="en-US" err="1"/>
              <a:t>를</a:t>
            </a:r>
            <a:r>
              <a:rPr kumimoji="1" lang="ko-KR" altLang="en-US"/>
              <a:t> 작성할 수 있도록 초안 작성해주기</a:t>
            </a:r>
            <a:endParaRPr kumimoji="1" lang="en-US" altLang="ko-KR"/>
          </a:p>
          <a:p>
            <a:pPr lvl="2"/>
            <a:r>
              <a:rPr kumimoji="1" lang="ko-KR" altLang="en-US"/>
              <a:t>텍스트 초안 작성하고 입력하면</a:t>
            </a:r>
            <a:r>
              <a:rPr kumimoji="1" lang="en-US" altLang="ko-KR"/>
              <a:t>,</a:t>
            </a:r>
            <a:r>
              <a:rPr kumimoji="1" lang="ko-KR" altLang="en-US"/>
              <a:t> 사용자가 지정한 포맷으로 변환해주기</a:t>
            </a:r>
            <a:endParaRPr kumimoji="1" lang="en-US" altLang="ko-KR"/>
          </a:p>
          <a:p>
            <a:pPr lvl="2"/>
            <a:r>
              <a:rPr kumimoji="1" lang="ko-KR" altLang="en-US"/>
              <a:t>고객 문의 사항에 대해 답변을 자동으로 생성해주기</a:t>
            </a:r>
            <a:endParaRPr kumimoji="1" lang="en-US" altLang="ko-KR"/>
          </a:p>
          <a:p>
            <a:pPr lvl="2"/>
            <a:r>
              <a:rPr kumimoji="1" lang="ko-Kore-KR" altLang="en-US"/>
              <a:t>사용자의</a:t>
            </a:r>
            <a:r>
              <a:rPr kumimoji="1" lang="ko-KR" altLang="en-US"/>
              <a:t> 숙련도에 맞춰 업무에 대한 매뉴얼</a:t>
            </a:r>
            <a:r>
              <a:rPr kumimoji="1" lang="en-US" altLang="ko-KR"/>
              <a:t>,</a:t>
            </a:r>
            <a:r>
              <a:rPr kumimoji="1" lang="ko-KR" altLang="en-US"/>
              <a:t> 학습 자료 등을 생성해주기</a:t>
            </a:r>
            <a:endParaRPr kumimoji="1" lang="en-US" altLang="ko-KR"/>
          </a:p>
          <a:p>
            <a:r>
              <a:rPr kumimoji="1" lang="ko-KR" altLang="en-US"/>
              <a:t> 고객의 요구사항을 정확히 파악하는 것이 중요</a:t>
            </a: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FBE57-791F-0253-5E88-E36DFCA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411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분석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자연어로 구성된 데이터를 분석하는 다양한 기능 구현이 가능하도록</a:t>
            </a:r>
            <a:endParaRPr kumimoji="1" lang="en-US" altLang="ko-KR"/>
          </a:p>
          <a:p>
            <a:pPr lvl="1"/>
            <a:r>
              <a:rPr kumimoji="1" lang="ko-KR" altLang="en-US"/>
              <a:t> 예시</a:t>
            </a:r>
            <a:endParaRPr kumimoji="1" lang="en-US" altLang="ko-KR"/>
          </a:p>
          <a:p>
            <a:pPr lvl="2"/>
            <a:r>
              <a:rPr kumimoji="1" lang="ko-KR" altLang="en-US"/>
              <a:t>각 부서에서 관리하는 문서를 주제에 따라 분류하고</a:t>
            </a:r>
            <a:r>
              <a:rPr kumimoji="1" lang="en-US" altLang="ko-KR"/>
              <a:t>,</a:t>
            </a:r>
            <a:r>
              <a:rPr kumimoji="1" lang="ko-KR" altLang="en-US"/>
              <a:t> 트리 구조로 정리할 수 있도록 하는 기능</a:t>
            </a:r>
            <a:endParaRPr kumimoji="1" lang="en-US" altLang="ko-KR"/>
          </a:p>
          <a:p>
            <a:pPr lvl="2"/>
            <a:r>
              <a:rPr kumimoji="1" lang="ko-Kore-KR" altLang="en-US"/>
              <a:t>회의록</a:t>
            </a:r>
            <a:r>
              <a:rPr kumimoji="1" lang="ko-KR" altLang="en-US"/>
              <a:t>을 입력하면</a:t>
            </a:r>
            <a:r>
              <a:rPr kumimoji="1" lang="en-US" altLang="ko-KR"/>
              <a:t>,</a:t>
            </a:r>
            <a:r>
              <a:rPr kumimoji="1" lang="ko-KR" altLang="en-US"/>
              <a:t> 해당 회의의 키워드를 추출하고 요약해주는 기능</a:t>
            </a:r>
            <a:endParaRPr kumimoji="1" lang="en-US" altLang="ko-KR"/>
          </a:p>
          <a:p>
            <a:pPr lvl="2"/>
            <a:r>
              <a:rPr kumimoji="1" lang="ko-KR" altLang="en-US"/>
              <a:t>비슷한 문서를 찾을 수 있도록 유사도에 기반하여 문서를 추천해주는 기능</a:t>
            </a:r>
            <a:endParaRPr kumimoji="1" lang="en-US" altLang="ko-KR"/>
          </a:p>
          <a:p>
            <a:pPr lvl="2"/>
            <a:r>
              <a:rPr kumimoji="1" lang="ko-KR" altLang="en-US"/>
              <a:t>고객의 반응을 분석하고</a:t>
            </a:r>
            <a:r>
              <a:rPr kumimoji="1" lang="en-US" altLang="ko-KR"/>
              <a:t>,</a:t>
            </a:r>
            <a:r>
              <a:rPr kumimoji="1" lang="ko-KR" altLang="en-US"/>
              <a:t> 데이터베이스화 하여 대시보드를 운영할 수 있도록 하는 기능</a:t>
            </a:r>
            <a:endParaRPr kumimoji="1" lang="en-US" altLang="ko-KR"/>
          </a:p>
          <a:p>
            <a:r>
              <a:rPr kumimoji="1" lang="ko-KR" altLang="en-US"/>
              <a:t> 효과적인 시각화 도구를 함께 사용하여 분석 결과를 보여주는 것이 중요함</a:t>
            </a:r>
            <a:endParaRPr kumimoji="1" lang="en-US" altLang="ko-KR"/>
          </a:p>
          <a:p>
            <a:pPr lvl="2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333AA-41CF-2B95-7A29-BBC09EA6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1111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en-US" altLang="en-US"/>
              <a:t> </a:t>
            </a:r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6827" y="1429410"/>
            <a:ext cx="5938345" cy="422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kumimoji="1" lang="ko-KR" altLang="en-US" sz="3000"/>
              <a:t> </a:t>
            </a:r>
            <a:r>
              <a:rPr kumimoji="1" lang="en-US" altLang="ko-KR" sz="3000"/>
              <a:t>NLPs </a:t>
            </a:r>
            <a:r>
              <a:rPr kumimoji="1" lang="ko-KR" altLang="en-US" sz="3000"/>
              <a:t>제품 개요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200"/>
              <a:t> Module</a:t>
            </a:r>
            <a:r>
              <a:rPr kumimoji="1" lang="en-US" altLang="ko-KR" sz="3000"/>
              <a:t> </a:t>
            </a:r>
            <a:r>
              <a:rPr kumimoji="1" lang="ko-KR" altLang="en-US" sz="3000"/>
              <a:t>정의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000"/>
              <a:t> System architecture</a:t>
            </a: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ko-KR" altLang="en-US" sz="3000"/>
              <a:t> 세부 개발 계획</a:t>
            </a:r>
            <a:endParaRPr kumimoji="1" lang="ko-KR" altLang="en-US" sz="3000"/>
          </a:p>
          <a:p>
            <a:pPr marL="342900" lvl="0" indent="-342900">
              <a:buAutoNum type="arabicPeriod"/>
              <a:defRPr/>
            </a:pPr>
            <a:endParaRPr kumimoji="1" lang="en-US" altLang="ko-KR" sz="3000"/>
          </a:p>
          <a:p>
            <a:pPr marL="342900" lvl="0" indent="-342900">
              <a:buAutoNum type="arabicPeriod"/>
              <a:defRPr/>
            </a:pPr>
            <a:r>
              <a:rPr kumimoji="1" lang="en-US" altLang="ko-KR" sz="3000"/>
              <a:t> Security</a:t>
            </a:r>
            <a:endParaRPr kumimoji="1" lang="ko-KR" altLang="en-US" sz="3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en-US" altLang="en-US"/>
              <a:t> </a:t>
            </a:r>
            <a:r>
              <a:rPr kumimoji="1" lang="ko-KR" altLang="en-US"/>
              <a:t>개요</a:t>
            </a:r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2206" y="1639611"/>
            <a:ext cx="5938345" cy="53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000">
                <a:latin typeface="Pretendard"/>
                <a:ea typeface="Pretendard"/>
                <a:cs typeface="Pretendard"/>
              </a:rPr>
              <a:t>NLPs</a:t>
            </a:r>
            <a:r>
              <a:rPr kumimoji="1" lang="ko-KR" altLang="en-US" sz="3000">
                <a:latin typeface="Pretendard"/>
                <a:ea typeface="Pretendard"/>
                <a:cs typeface="Pretendard"/>
              </a:rPr>
              <a:t>란</a:t>
            </a:r>
            <a:r>
              <a:rPr kumimoji="1" lang="en-US" altLang="ko-KR" sz="3000">
                <a:latin typeface="Pretendard"/>
                <a:ea typeface="Pretendard"/>
                <a:cs typeface="Pretendard"/>
              </a:rPr>
              <a:t>?</a:t>
            </a:r>
            <a:endParaRPr kumimoji="1" lang="en-US" altLang="ko-KR" sz="3000">
              <a:latin typeface="Pretendard"/>
              <a:ea typeface="Pretendard"/>
              <a:cs typeface="Pretend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323" y="2193609"/>
            <a:ext cx="8996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물리적인 서버에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on-premise LLM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Module(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챗봇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번역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분석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생성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)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을 탑재하여 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사용자가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조합으로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즉시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자연어 처리할 수 있는 서버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206" y="3326945"/>
            <a:ext cx="59383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000">
                <a:latin typeface="Pretendard"/>
                <a:ea typeface="Pretendard"/>
                <a:cs typeface="Pretendard"/>
              </a:rPr>
              <a:t>특장점</a:t>
            </a:r>
            <a:endParaRPr kumimoji="1" lang="ko-KR" altLang="en-US" sz="3000">
              <a:latin typeface="Pretendard"/>
              <a:ea typeface="Pretendard"/>
              <a:cs typeface="Pretend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323" y="3880943"/>
            <a:ext cx="89968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kumimoji="1" lang="en-US" altLang="ko-KR">
                <a:latin typeface="Pretendard"/>
                <a:ea typeface="Pretendard"/>
                <a:cs typeface="Pretendard"/>
              </a:rPr>
              <a:t>On-premise LLM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사용으로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정보 유출 가능성 사전 차단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고객이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조합 선택 가능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(ex.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번역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,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 생성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만 탑재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)</a:t>
            </a: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endParaRPr kumimoji="1" lang="en-US" altLang="ko-KR">
              <a:latin typeface="Pretendard"/>
              <a:ea typeface="Pretendard"/>
              <a:cs typeface="Pretendard"/>
            </a:endParaRPr>
          </a:p>
          <a:p>
            <a:pPr marL="342900" lvl="0" indent="-342900">
              <a:buAutoNum type="arabicPeriod"/>
              <a:defRPr/>
            </a:pPr>
            <a:r>
              <a:rPr kumimoji="1" lang="ko-KR" altLang="en-US">
                <a:latin typeface="Pretendard"/>
                <a:ea typeface="Pretendard"/>
                <a:cs typeface="Pretendard"/>
              </a:rPr>
              <a:t>고객이 원하는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Module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성능 </a:t>
            </a:r>
            <a:r>
              <a:rPr kumimoji="1" lang="en-US" altLang="ko-KR">
                <a:latin typeface="Pretendard"/>
                <a:ea typeface="Pretendard"/>
                <a:cs typeface="Pretendard"/>
              </a:rPr>
              <a:t>customizing </a:t>
            </a:r>
            <a:r>
              <a:rPr kumimoji="1" lang="ko-KR" altLang="en-US">
                <a:latin typeface="Pretendard"/>
                <a:ea typeface="Pretendard"/>
                <a:cs typeface="Pretendard"/>
              </a:rPr>
              <a:t>가능</a:t>
            </a:r>
            <a:endParaRPr kumimoji="1" lang="ko-KR" altLang="en-US"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7244-A95D-575A-FA4D-C37B39BA4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38EC2-4A9E-9AC1-C9D4-C47BCC9A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1676993" cy="118766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Module </a:t>
            </a:r>
            <a:r>
              <a:rPr kumimoji="1" lang="ko-KR" altLang="en-US" dirty="0"/>
              <a:t>기능 정의</a:t>
            </a:r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63C1E32-3807-59BA-9923-16842B8854D8}"/>
              </a:ext>
            </a:extLst>
          </p:cNvPr>
          <p:cNvSpPr/>
          <p:nvPr/>
        </p:nvSpPr>
        <p:spPr>
          <a:xfrm>
            <a:off x="276011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1FB9BD4-ECF4-A0E2-AAD0-994CDAB5E253}"/>
              </a:ext>
            </a:extLst>
          </p:cNvPr>
          <p:cNvSpPr/>
          <p:nvPr/>
        </p:nvSpPr>
        <p:spPr>
          <a:xfrm>
            <a:off x="3295224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14AA048-617A-7505-D35B-242F5D8A7B29}"/>
              </a:ext>
            </a:extLst>
          </p:cNvPr>
          <p:cNvSpPr/>
          <p:nvPr/>
        </p:nvSpPr>
        <p:spPr>
          <a:xfrm>
            <a:off x="6314437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44D1E96-93B9-1256-23F6-E776F8E3794B}"/>
              </a:ext>
            </a:extLst>
          </p:cNvPr>
          <p:cNvSpPr/>
          <p:nvPr/>
        </p:nvSpPr>
        <p:spPr>
          <a:xfrm>
            <a:off x="9333650" y="2261151"/>
            <a:ext cx="2636838" cy="338984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EC8AA-251C-8883-DAFA-8820F6D3EA73}"/>
              </a:ext>
            </a:extLst>
          </p:cNvPr>
          <p:cNvSpPr txBox="1"/>
          <p:nvPr/>
        </p:nvSpPr>
        <p:spPr>
          <a:xfrm>
            <a:off x="853450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F0813-8DDA-959B-9318-CAFA9D964D65}"/>
              </a:ext>
            </a:extLst>
          </p:cNvPr>
          <p:cNvSpPr txBox="1"/>
          <p:nvPr/>
        </p:nvSpPr>
        <p:spPr>
          <a:xfrm>
            <a:off x="3872663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챗봇</a:t>
            </a:r>
            <a:endParaRPr kumimoji="1" lang="ko-KR" altLang="en-US" sz="28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E7C-4141-E5E9-73CE-5DA0BAA584E4}"/>
              </a:ext>
            </a:extLst>
          </p:cNvPr>
          <p:cNvSpPr txBox="1"/>
          <p:nvPr/>
        </p:nvSpPr>
        <p:spPr>
          <a:xfrm>
            <a:off x="6891876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50B5E-015F-E86D-E58A-B4CAB26CBC73}"/>
              </a:ext>
            </a:extLst>
          </p:cNvPr>
          <p:cNvSpPr txBox="1"/>
          <p:nvPr/>
        </p:nvSpPr>
        <p:spPr>
          <a:xfrm>
            <a:off x="9911089" y="2553726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916ED-62CE-65D5-3F84-6BB75ECEB90A}"/>
              </a:ext>
            </a:extLst>
          </p:cNvPr>
          <p:cNvSpPr txBox="1"/>
          <p:nvPr/>
        </p:nvSpPr>
        <p:spPr>
          <a:xfrm>
            <a:off x="449430" y="3261576"/>
            <a:ext cx="228999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언어쌍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도메인 데이터 기반의 커스텀 번역기 제공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433FB-C0CA-0D08-5949-5AE1A1BA62B7}"/>
              </a:ext>
            </a:extLst>
          </p:cNvPr>
          <p:cNvSpPr txBox="1"/>
          <p:nvPr/>
        </p:nvSpPr>
        <p:spPr>
          <a:xfrm>
            <a:off x="3468643" y="3261575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RAG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기술 적용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Q&amp;A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시스템 구축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ex)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업로드 문서 내용을 기반으로 대답하는 </a:t>
            </a: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챗봇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8292D-1554-FFB5-D55A-3C89CF53C7C3}"/>
              </a:ext>
            </a:extLst>
          </p:cNvPr>
          <p:cNvSpPr txBox="1"/>
          <p:nvPr/>
        </p:nvSpPr>
        <p:spPr>
          <a:xfrm>
            <a:off x="6487856" y="3261574"/>
            <a:ext cx="2289998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스타일 변환 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보고서 자료의 기사화 등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텍스트의 일관성 유지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고객 요청에 의한 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업무용 생성형 모듈 제작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C42D2-8C11-29B5-392B-893D199A9F6A}"/>
              </a:ext>
            </a:extLst>
          </p:cNvPr>
          <p:cNvSpPr txBox="1"/>
          <p:nvPr/>
        </p:nvSpPr>
        <p:spPr>
          <a:xfrm>
            <a:off x="9507069" y="3261573"/>
            <a:ext cx="228999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내용 요약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키워드 추출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관련 정보 검색 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고객 요청에 의한 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업무용 분석</a:t>
            </a:r>
            <a:b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모듈 제작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8328EC8-5E0E-453F-1BB3-D492835B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79956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781794" y="3681192"/>
            <a:ext cx="1057777" cy="1216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14528" y="1243615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input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6167425" y="1191227"/>
            <a:ext cx="1057777" cy="381767"/>
          </a:xfrm>
          <a:prstGeom prst="diamon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docs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1634952" cy="1187669"/>
          </a:xfrm>
        </p:spPr>
        <p:txBody>
          <a:bodyPr/>
          <a:lstStyle/>
          <a:p>
            <a:pPr lvl="0">
              <a:defRPr/>
            </a:pPr>
            <a:r>
              <a:rPr kumimoji="1" lang="ko-KR" altLang="en-US"/>
              <a:t> </a:t>
            </a:r>
            <a:r>
              <a:rPr kumimoji="1" lang="en-US" altLang="en-US"/>
              <a:t>System architecture</a:t>
            </a:r>
            <a:endParaRPr kumimoji="1" lang="ko-Kore-KR" altLang="en-US" sz="4000"/>
          </a:p>
        </p:txBody>
      </p:sp>
      <p:sp>
        <p:nvSpPr>
          <p:cNvPr id="25" name="TextBox 24"/>
          <p:cNvSpPr txBox="1"/>
          <p:nvPr/>
        </p:nvSpPr>
        <p:spPr>
          <a:xfrm>
            <a:off x="7247593" y="1226151"/>
            <a:ext cx="149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Type: docx, xlsx, pdf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983" y="4091186"/>
            <a:ext cx="924910" cy="3670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Backup 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(MySQL)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6087" y="4543387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Error.txt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29598" y="4187851"/>
            <a:ext cx="826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14567" y="1815005"/>
            <a:ext cx="837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Parser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9301" y="1831949"/>
            <a:ext cx="3566126" cy="427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7451" y="1899921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Xlsx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13893" y="1895010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Docx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009" y="1895010"/>
            <a:ext cx="1049825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Pdf Parser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06996" y="2511681"/>
            <a:ext cx="1105238" cy="128256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81184" y="2579235"/>
            <a:ext cx="966409" cy="54315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Embedding model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(bge-m3)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71288" y="3354518"/>
            <a:ext cx="966409" cy="3511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DB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(FAISS)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59989" y="2606414"/>
            <a:ext cx="864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RAG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9342" y="5183703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93022" y="5270789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82511" y="5837230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4274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translation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94356" y="5183703"/>
            <a:ext cx="2051499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0093" y="6377757"/>
            <a:ext cx="911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chatbot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97811" y="5365379"/>
            <a:ext cx="874506" cy="8260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Multi-turn class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76087" y="5080297"/>
            <a:ext cx="211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[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”role”: ”system”, “content”: f”…{relevant docs}”,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“role”: “user”, “content”: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f”{User input}”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]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8418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generation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39470" y="6396335"/>
            <a:ext cx="907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analysis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container</a:t>
            </a:r>
            <a:r>
              <a:rPr kumimoji="1" lang="ko-KR" altLang="en-US" sz="1200">
                <a:ea typeface="Pretendard"/>
                <a:cs typeface="Pretendard"/>
              </a:rPr>
              <a:t> 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70379" y="5079408"/>
            <a:ext cx="211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[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”role”: ”system”, “content”: f”{prepared prompt}”,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“role”: “user”, “content”: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f”{User input}”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]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6699015" y="2261977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/>
          <p:cNvCxnSpPr/>
          <p:nvPr/>
        </p:nvCxnSpPr>
        <p:spPr>
          <a:xfrm>
            <a:off x="6699015" y="2361962"/>
            <a:ext cx="27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11225" y="2216861"/>
            <a:ext cx="675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04" name="직선 연결선[R] 103"/>
          <p:cNvCxnSpPr/>
          <p:nvPr/>
        </p:nvCxnSpPr>
        <p:spPr>
          <a:xfrm>
            <a:off x="6681735" y="1583229"/>
            <a:ext cx="0" cy="24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6717348" y="3129676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/>
          <p:cNvCxnSpPr/>
          <p:nvPr/>
        </p:nvCxnSpPr>
        <p:spPr>
          <a:xfrm>
            <a:off x="6728586" y="3229661"/>
            <a:ext cx="84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04076" y="3091161"/>
            <a:ext cx="1105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16" name="직선 화살표 연결선 115"/>
          <p:cNvCxnSpPr>
            <a:stCxn id="16" idx="2"/>
          </p:cNvCxnSpPr>
          <p:nvPr/>
        </p:nvCxnSpPr>
        <p:spPr>
          <a:xfrm>
            <a:off x="3776983" y="1528923"/>
            <a:ext cx="19081" cy="2499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/>
          <p:cNvCxnSpPr>
            <a:stCxn id="61" idx="1"/>
          </p:cNvCxnSpPr>
          <p:nvPr/>
        </p:nvCxnSpPr>
        <p:spPr>
          <a:xfrm flipH="1" flipV="1">
            <a:off x="3789424" y="2848303"/>
            <a:ext cx="2491760" cy="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6480870" y="3134934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/>
          <p:cNvCxnSpPr/>
          <p:nvPr/>
        </p:nvCxnSpPr>
        <p:spPr>
          <a:xfrm>
            <a:off x="5990897" y="3229661"/>
            <a:ext cx="4899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723153" y="3106321"/>
            <a:ext cx="1398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Vector User input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6729905" y="3806244"/>
            <a:ext cx="1" cy="24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/>
          <p:cNvCxnSpPr/>
          <p:nvPr/>
        </p:nvCxnSpPr>
        <p:spPr>
          <a:xfrm>
            <a:off x="6741143" y="3906229"/>
            <a:ext cx="84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37652" y="3673139"/>
            <a:ext cx="2457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Computation dense, sparse score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Re-ranking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236" y="4027966"/>
            <a:ext cx="1210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Relevant chunk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48885" y="4027966"/>
            <a:ext cx="875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User input</a:t>
            </a:r>
            <a:endParaRPr kumimoji="1" lang="ko-KR" altLang="en-US" sz="1200">
              <a:ea typeface="Pretendard"/>
              <a:cs typeface="Pretendard"/>
            </a:endParaRPr>
          </a:p>
        </p:txBody>
      </p:sp>
      <p:cxnSp>
        <p:nvCxnSpPr>
          <p:cNvPr id="139" name="직선 연결선[R] 138"/>
          <p:cNvCxnSpPr/>
          <p:nvPr/>
        </p:nvCxnSpPr>
        <p:spPr>
          <a:xfrm>
            <a:off x="3786523" y="4283945"/>
            <a:ext cx="0" cy="224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[R] 141"/>
          <p:cNvCxnSpPr/>
          <p:nvPr/>
        </p:nvCxnSpPr>
        <p:spPr>
          <a:xfrm>
            <a:off x="6758280" y="4281805"/>
            <a:ext cx="0" cy="224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[R] 143"/>
          <p:cNvCxnSpPr/>
          <p:nvPr/>
        </p:nvCxnSpPr>
        <p:spPr>
          <a:xfrm>
            <a:off x="3796064" y="4508941"/>
            <a:ext cx="2962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/>
          <p:cNvCxnSpPr/>
          <p:nvPr/>
        </p:nvCxnSpPr>
        <p:spPr>
          <a:xfrm>
            <a:off x="3428008" y="4855779"/>
            <a:ext cx="4954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277172" y="4529961"/>
            <a:ext cx="0" cy="32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7575886" y="5778394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278207" y="6253200"/>
            <a:ext cx="1532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generation, analysis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 format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6209" y="6278433"/>
            <a:ext cx="1532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translation, chatbot </a:t>
            </a:r>
            <a:endParaRPr kumimoji="1" lang="en-US" altLang="ko-KR" sz="1200">
              <a:ea typeface="Pretendard"/>
              <a:cs typeface="Pretendard"/>
            </a:endParaRPr>
          </a:p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 format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162" name="직선 연결선[R] 161"/>
          <p:cNvCxnSpPr/>
          <p:nvPr/>
        </p:nvCxnSpPr>
        <p:spPr>
          <a:xfrm flipH="1">
            <a:off x="1839571" y="4648489"/>
            <a:ext cx="3437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/>
          <p:cNvCxnSpPr/>
          <p:nvPr/>
        </p:nvCxnSpPr>
        <p:spPr>
          <a:xfrm flipV="1">
            <a:off x="2669628" y="3618129"/>
            <a:ext cx="0" cy="103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393402" y="3341130"/>
            <a:ext cx="2325753" cy="266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Distributed Task Queue: celery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44381" y="5192104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97550" y="5845631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1554" y="5188809"/>
            <a:ext cx="923275" cy="11592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>
              <a:ea typeface="Pretendard"/>
              <a:cs typeface="Pretendard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84213" y="5842336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281184" y="5778394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57167" y="5770843"/>
            <a:ext cx="337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208" y="5845631"/>
            <a:ext cx="810137" cy="3850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Instruct LLM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8375" y="5547775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35952" y="5266476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41305" y="5543462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3938" y="5270789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91" y="5547775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92075" y="5277082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prompt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97428" y="5554068"/>
            <a:ext cx="810138" cy="2104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1" lang="en-US" altLang="ko-KR" sz="1200">
                <a:ea typeface="Pretendard"/>
                <a:cs typeface="Pretendard"/>
              </a:rPr>
              <a:t>Tokenizer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0859" y="3727721"/>
            <a:ext cx="924910" cy="2853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 sz="1200">
                <a:ea typeface="Pretendard"/>
                <a:cs typeface="Pretendard"/>
              </a:rPr>
              <a:t>redis</a:t>
            </a:r>
            <a:endParaRPr kumimoji="1" lang="en-US" altLang="ko-KR" sz="1200">
              <a:ea typeface="Pretendard"/>
              <a:cs typeface="Pretendard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>
                <a:ea typeface="Pretendard"/>
                <a:cs typeface="Pretendard"/>
              </a:rPr>
              <a:pPr lvl="0">
                <a:defRPr/>
              </a:pPr>
              <a:t>4</a:t>
            </a:fld>
            <a:endParaRPr kumimoji="1" lang="en-US" altLang="en-US">
              <a:ea typeface="Pretendard"/>
              <a:cs typeface="Pretendard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428008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297811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089825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82694" y="4853640"/>
            <a:ext cx="0" cy="342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C6AC-B48B-39F2-AF84-504BB8D9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C319-3756-3CF9-63E0-1AC8CD9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r>
              <a:rPr kumimoji="1" lang="ko-KR" altLang="en-US" dirty="0"/>
              <a:t> 세부 개발 계획</a:t>
            </a:r>
            <a:r>
              <a:rPr kumimoji="1" lang="en-US" altLang="ko-KR" sz="3000" dirty="0"/>
              <a:t>_Translation Module</a:t>
            </a:r>
            <a:endParaRPr kumimoji="1" lang="ko-Kore-KR" altLang="en-US" sz="30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AB5A567-C5C6-6605-C49D-32F3D966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48901"/>
              </p:ext>
            </p:extLst>
          </p:nvPr>
        </p:nvGraphicFramePr>
        <p:xfrm>
          <a:off x="413004" y="1082690"/>
          <a:ext cx="11365992" cy="5737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545">
                  <a:extLst>
                    <a:ext uri="{9D8B030D-6E8A-4147-A177-3AD203B41FA5}">
                      <a16:colId xmlns:a16="http://schemas.microsoft.com/office/drawing/2014/main" val="915555717"/>
                    </a:ext>
                  </a:extLst>
                </a:gridCol>
                <a:gridCol w="1440551">
                  <a:extLst>
                    <a:ext uri="{9D8B030D-6E8A-4147-A177-3AD203B41FA5}">
                      <a16:colId xmlns:a16="http://schemas.microsoft.com/office/drawing/2014/main" val="1703218047"/>
                    </a:ext>
                  </a:extLst>
                </a:gridCol>
                <a:gridCol w="6135624">
                  <a:extLst>
                    <a:ext uri="{9D8B030D-6E8A-4147-A177-3AD203B41FA5}">
                      <a16:colId xmlns:a16="http://schemas.microsoft.com/office/drawing/2014/main" val="1858253990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3071058397"/>
                    </a:ext>
                  </a:extLst>
                </a:gridCol>
              </a:tblGrid>
              <a:tr h="1700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ea typeface="Pretendard" panose="02000503000000020004" pitchFamily="2" charset="-127"/>
                        </a:rPr>
                        <a:t>TASK</a:t>
                      </a:r>
                      <a:endParaRPr lang="ko-KR" altLang="en-US" sz="1400" b="0" i="0" dirty="0">
                        <a:ea typeface="Pretendard" panose="02000503000000020004" pitchFamily="2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구현방안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9470"/>
                  </a:ext>
                </a:extLst>
              </a:tr>
              <a:tr h="428251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AI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SOTA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Papers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with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code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에서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SOTA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model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별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MMLU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벤치마크 성능비교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(MMLU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는 수학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코드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추론 등 다양한 분야에서의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LLM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성능평가 지표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37750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전략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 (supervised fine-tuning)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-&gt;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DPO (direct preference optimization)</a:t>
                      </a:r>
                    </a:p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(DPO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는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비해 데이터 구축 난이도가 높으므로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SFT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먼저 실험한 후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DPO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964698"/>
                  </a:ext>
                </a:extLst>
              </a:tr>
              <a:tr h="485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학습 데이터셋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User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따른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을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single-turn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형식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(chatbot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경우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multi-turn)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으로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700" dirty="0"/>
                        <a:t>[ {"role" : "user", "content" : "this is question"}, </a:t>
                      </a:r>
                    </a:p>
                    <a:p>
                      <a:pPr latinLnBrk="1"/>
                      <a:r>
                        <a:rPr lang="en" altLang="ko-KR" sz="700" dirty="0"/>
                        <a:t>{"role" : "assistant", "content" : "this is answer from LLM"}, </a:t>
                      </a:r>
                    </a:p>
                    <a:p>
                      <a:pPr latinLnBrk="1"/>
                      <a:r>
                        <a:rPr lang="en" altLang="ko-KR" sz="700" dirty="0"/>
                        <a:t> {"role" : "user", "content" : "this is question"},</a:t>
                      </a:r>
                    </a:p>
                    <a:p>
                      <a:pPr latinLnBrk="1"/>
                      <a:r>
                        <a:rPr lang="en" altLang="ko-KR" sz="700" dirty="0"/>
                        <a:t> {"role" : "assistant", "content" : "this is answer from LLM"}</a:t>
                      </a:r>
                      <a:r>
                        <a:rPr lang="en-US" altLang="ko-KR" sz="700" dirty="0"/>
                        <a:t>,…</a:t>
                      </a:r>
                      <a:r>
                        <a:rPr lang="en" altLang="ko-KR" sz="700" dirty="0"/>
                        <a:t> ]</a:t>
                      </a:r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95165"/>
                  </a:ext>
                </a:extLst>
              </a:tr>
              <a:tr h="6852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데이터셋 구축 및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전처리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instruction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구축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필요에 따라 추가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Tokenizer token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구조 분석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번에서 작성한 데이터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token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"""&lt;|</a:t>
                      </a:r>
                      <a:r>
                        <a:rPr lang="en" altLang="ko-KR" sz="700" dirty="0" err="1"/>
                        <a:t>begin_of_text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|&gt;system&lt;|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You are a helpful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assistant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 </a:t>
                      </a:r>
                      <a:r>
                        <a:rPr lang="en" altLang="ko-KR" sz="700" dirty="0"/>
                        <a:t>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|&gt;user&lt;|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Answer who are you in the form of jeopardy?</a:t>
                      </a:r>
                      <a:r>
                        <a:rPr lang="en-US" altLang="ko-KR" sz="700" dirty="0"/>
                        <a:t> </a:t>
                      </a:r>
                      <a:r>
                        <a:rPr lang="en" altLang="ko-KR" sz="700" dirty="0"/>
                        <a:t>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|&gt;&lt;|</a:t>
                      </a:r>
                      <a:r>
                        <a:rPr lang="en" altLang="ko-KR" sz="700" dirty="0" err="1"/>
                        <a:t>start_header_id</a:t>
                      </a:r>
                      <a:r>
                        <a:rPr lang="en" altLang="ko-KR" sz="700" dirty="0"/>
                        <a:t>|&gt;assistant&lt;|</a:t>
                      </a:r>
                      <a:r>
                        <a:rPr lang="en" altLang="ko-KR" sz="700" dirty="0" err="1"/>
                        <a:t>end_header_id</a:t>
                      </a:r>
                      <a:r>
                        <a:rPr lang="en" altLang="ko-KR" sz="700" dirty="0"/>
                        <a:t>|&gt;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/>
                        <a:t> Here's my response "What is a helpful assistant?"&lt;|</a:t>
                      </a:r>
                      <a:r>
                        <a:rPr lang="en" altLang="ko-KR" sz="700" dirty="0" err="1"/>
                        <a:t>eot_id</a:t>
                      </a:r>
                      <a:r>
                        <a:rPr lang="en" altLang="ko-KR" sz="700" dirty="0"/>
                        <a:t>|&gt;"""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415858"/>
                  </a:ext>
                </a:extLst>
              </a:tr>
              <a:tr h="5424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파인튜닝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방안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Hyper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parameter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tuning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Trainer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비교 시험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(SFT Trainer, DPO Trainer)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Instruction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비교 실험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예시 추가 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06072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AI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경량화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LoRA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QLoRA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quantizion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))):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" altLang="ko-KR" sz="800" dirty="0" err="1"/>
                        <a:t>BitsAndBytes</a:t>
                      </a:r>
                      <a:r>
                        <a:rPr lang="en" altLang="ko-KR" sz="800" dirty="0"/>
                        <a:t>, Accelerate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추론 최적화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(AMP(Auto Mixed Precision), Multi-GPU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parallel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processing):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ONNX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변환 및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ONNX runtime,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TensorRT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582257"/>
                  </a:ext>
                </a:extLst>
              </a:tr>
              <a:tr h="5424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프롬프트 설계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프롬프트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설계시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준수사항 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Persona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부여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정확한 작업 지시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예시 포함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3573"/>
                  </a:ext>
                </a:extLst>
              </a:tr>
              <a:tr h="31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성능평가 기준 설정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평가 항목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자연스러움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적합성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사용된 어휘가 문맥에 적합한지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일관성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글의 초반부와 후반부에서 어휘나 문체가 일관되는지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평가 방법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사람에 의한 정성평가 및 정량평가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LLM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의한 정량평가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508053"/>
                  </a:ext>
                </a:extLst>
              </a:tr>
              <a:tr h="6566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Backend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API </a:t>
                      </a:r>
                      <a:r>
                        <a:rPr lang="ko-KR" altLang="en-US" sz="800" b="0" i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설계</a:t>
                      </a:r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서빙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명세서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 type(user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relevant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docs(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선택사항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str,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output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str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모델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post-processing API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명세서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input type(model output) = str, output type = str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DB API: MySQL,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redis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CRUD (delete, update, create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구현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b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schema(response format): user role, HTTP status, project id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…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Error log API: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txt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add mode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로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Error log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기록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(DB connection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 많을수록 오류 발생 확률 높음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894168"/>
                  </a:ext>
                </a:extLst>
              </a:tr>
              <a:tr h="199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엔드포인트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RESTful 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fastAPI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비동기 프로그래밍 지원 가능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사용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733373"/>
                  </a:ext>
                </a:extLst>
              </a:tr>
              <a:tr h="338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Nvidia-docker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Library,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GPU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관련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Tool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(CUDA, </a:t>
                      </a:r>
                      <a:r>
                        <a:rPr lang="en-US" altLang="ko-KR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cuDNN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torch,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Nvidia-driver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설치 하여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compose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로 관리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관리도구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Container 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내부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process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pm2,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로드 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밸런싱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=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dirty="0" err="1">
                          <a:ea typeface="Pretendard"/>
                        </a:rPr>
                        <a:t>gunicorn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23910"/>
                  </a:ext>
                </a:extLst>
              </a:tr>
              <a:tr h="3380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서버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모니터링 시스템 구축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Prometheus(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수집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저장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Grafana(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시각화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Sentry(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오류 로그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서버 부하 테스트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비동기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request async, await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사용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초에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명이 </a:t>
                      </a:r>
                      <a:r>
                        <a:rPr lang="en-US" altLang="ko-KR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request</a:t>
                      </a:r>
                      <a:r>
                        <a:rPr lang="ko-KR" altLang="en-US" sz="8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</a:t>
                      </a:r>
                      <a:r>
                        <a:rPr lang="ko-KR" altLang="en-US" sz="8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보내는 상황을 가정하여 부하 테스트 진행</a:t>
                      </a:r>
                      <a:endParaRPr lang="en-US" altLang="ko-KR" sz="8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7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72294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"/>
            <a:ext cx="10515600" cy="1187669"/>
          </a:xfrm>
        </p:spPr>
        <p:txBody>
          <a:bodyPr/>
          <a:lstStyle/>
          <a:p>
            <a:pPr lvl="0">
              <a:defRPr/>
            </a:pPr>
            <a:r>
              <a:rPr kumimoji="1" lang="ko-KR" altLang="en-US"/>
              <a:t> </a:t>
            </a:r>
            <a:r>
              <a:rPr kumimoji="1" lang="en-US" altLang="ko-KR"/>
              <a:t>Security</a:t>
            </a:r>
            <a:endParaRPr kumimoji="1" lang="ko-Kore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324121" y="1101682"/>
            <a:ext cx="2804818" cy="5324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pic>
        <p:nvPicPr>
          <p:cNvPr id="36" name="그림 35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3107" y="2994026"/>
            <a:ext cx="620819" cy="7700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0645" y="2927315"/>
            <a:ext cx="1046913" cy="10469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64414" y="3832482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58441" y="3991157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방화벽</a:t>
            </a:r>
            <a:endParaRPr kumimoji="1"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297695" y="1385289"/>
            <a:ext cx="716213" cy="45549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Front</a:t>
            </a:r>
            <a:endParaRPr kumimoji="1" lang="en-US" altLang="ko-KR"/>
          </a:p>
          <a:p>
            <a:pPr lvl="0" algn="ctr">
              <a:defRPr/>
            </a:pPr>
            <a:r>
              <a:rPr kumimoji="1" lang="en-US" altLang="ko-KR"/>
              <a:t>end</a:t>
            </a:r>
            <a:endParaRPr kumimoji="1" lang="en-US" altLang="ko-KR"/>
          </a:p>
        </p:txBody>
      </p:sp>
      <p:sp>
        <p:nvSpPr>
          <p:cNvPr id="43" name="직사각형 42"/>
          <p:cNvSpPr/>
          <p:nvPr/>
        </p:nvSpPr>
        <p:spPr>
          <a:xfrm>
            <a:off x="9524144" y="5395258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GPU server</a:t>
            </a:r>
            <a:endParaRPr kumimoji="1"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9524144" y="4371399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Ubuntu OS</a:t>
            </a:r>
            <a:endParaRPr kumimoji="1" lang="en-US" altLang="ko-KR"/>
          </a:p>
        </p:txBody>
      </p:sp>
      <p:sp>
        <p:nvSpPr>
          <p:cNvPr id="45" name="직사각형 44"/>
          <p:cNvSpPr/>
          <p:nvPr/>
        </p:nvSpPr>
        <p:spPr>
          <a:xfrm>
            <a:off x="9524144" y="3347540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Docker</a:t>
            </a:r>
            <a:endParaRPr kumimoji="1" lang="en-US" altLang="ko-KR"/>
          </a:p>
        </p:txBody>
      </p:sp>
      <p:sp>
        <p:nvSpPr>
          <p:cNvPr id="46" name="직사각형 45"/>
          <p:cNvSpPr/>
          <p:nvPr/>
        </p:nvSpPr>
        <p:spPr>
          <a:xfrm>
            <a:off x="9524144" y="2323681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Python</a:t>
            </a:r>
            <a:endParaRPr kumimoji="1" lang="en-US" altLang="ko-KR"/>
          </a:p>
        </p:txBody>
      </p:sp>
      <p:sp>
        <p:nvSpPr>
          <p:cNvPr id="47" name="직사각형 46"/>
          <p:cNvSpPr/>
          <p:nvPr/>
        </p:nvSpPr>
        <p:spPr>
          <a:xfrm>
            <a:off x="9524144" y="1294369"/>
            <a:ext cx="2453470" cy="8548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kumimoji="1" lang="en-US" altLang="ko-KR"/>
              <a:t>On–premise</a:t>
            </a:r>
            <a:endParaRPr kumimoji="1" lang="en-US" altLang="ko-KR"/>
          </a:p>
          <a:p>
            <a:pPr lvl="0" algn="ctr">
              <a:defRPr/>
            </a:pPr>
            <a:r>
              <a:rPr kumimoji="1" lang="en-US" altLang="ko-KR"/>
              <a:t>LLM</a:t>
            </a:r>
            <a:r>
              <a:rPr kumimoji="1" lang="ko-KR" altLang="en-US"/>
              <a:t> </a:t>
            </a:r>
            <a:r>
              <a:rPr kumimoji="1" lang="en-US" altLang="ko-KR"/>
              <a:t>Module</a:t>
            </a:r>
            <a:endParaRPr kumimoji="1" lang="en-US" altLang="ko-KR"/>
          </a:p>
        </p:txBody>
      </p:sp>
      <p:pic>
        <p:nvPicPr>
          <p:cNvPr id="48" name="그림 47" descr="텍스트, 그래픽, 폰트, 원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93523" y="4587223"/>
            <a:ext cx="371666" cy="423180"/>
          </a:xfrm>
          <a:prstGeom prst="rect">
            <a:avLst/>
          </a:prstGeom>
        </p:spPr>
      </p:pic>
      <p:pic>
        <p:nvPicPr>
          <p:cNvPr id="49" name="그림 48" descr="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48000" y="3517840"/>
            <a:ext cx="451630" cy="514227"/>
          </a:xfrm>
          <a:prstGeom prst="rect">
            <a:avLst/>
          </a:prstGeom>
        </p:spPr>
      </p:pic>
      <p:pic>
        <p:nvPicPr>
          <p:cNvPr id="50" name="그림 49" descr="컴퓨터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63185" y="5580745"/>
            <a:ext cx="424953" cy="483853"/>
          </a:xfrm>
          <a:prstGeom prst="rect">
            <a:avLst/>
          </a:prstGeom>
        </p:spPr>
      </p:pic>
      <p:pic>
        <p:nvPicPr>
          <p:cNvPr id="51" name="그림 50" descr="텍스트, 로고, 클립아트, 그래픽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48000" y="2468991"/>
            <a:ext cx="451630" cy="574926"/>
          </a:xfrm>
          <a:prstGeom prst="rect">
            <a:avLst/>
          </a:prstGeom>
        </p:spPr>
      </p:pic>
      <p:pic>
        <p:nvPicPr>
          <p:cNvPr id="52" name="그림 51" descr="블랙, 어둠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617648" y="1415380"/>
            <a:ext cx="504940" cy="574926"/>
          </a:xfrm>
          <a:prstGeom prst="rect">
            <a:avLst/>
          </a:prstGeom>
        </p:spPr>
      </p:pic>
      <p:pic>
        <p:nvPicPr>
          <p:cNvPr id="56" name="그림 55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89089" y="4602989"/>
            <a:ext cx="620819" cy="77005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160396" y="54414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pic>
        <p:nvPicPr>
          <p:cNvPr id="58" name="그림 57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89089" y="1385289"/>
            <a:ext cx="620819" cy="77005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160396" y="22237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/>
              <a:t>사용자</a:t>
            </a:r>
            <a:endParaRPr kumimoji="1" lang="ko-KR" altLang="en-US"/>
          </a:p>
        </p:txBody>
      </p:sp>
      <p:cxnSp>
        <p:nvCxnSpPr>
          <p:cNvPr id="60" name="직선 연결선[R] 59"/>
          <p:cNvCxnSpPr>
            <a:stCxn id="58" idx="3"/>
          </p:cNvCxnSpPr>
          <p:nvPr/>
        </p:nvCxnSpPr>
        <p:spPr>
          <a:xfrm>
            <a:off x="3909908" y="1770317"/>
            <a:ext cx="1072203" cy="165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>
            <a:stCxn id="56" idx="3"/>
          </p:cNvCxnSpPr>
          <p:nvPr/>
        </p:nvCxnSpPr>
        <p:spPr>
          <a:xfrm flipV="1">
            <a:off x="3909908" y="3428999"/>
            <a:ext cx="1050931" cy="1559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 flipH="1">
            <a:off x="4031715" y="3428999"/>
            <a:ext cx="922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982111" y="3428999"/>
            <a:ext cx="381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6797505" y="3428999"/>
            <a:ext cx="443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그림 71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279186" y="2430409"/>
            <a:ext cx="369330" cy="36933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153441" y="2778936"/>
            <a:ext cx="687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pic>
        <p:nvPicPr>
          <p:cNvPr id="78" name="그림 77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283692" y="3178510"/>
            <a:ext cx="369330" cy="36933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157947" y="3527037"/>
            <a:ext cx="692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pic>
        <p:nvPicPr>
          <p:cNvPr id="80" name="그림 79" descr="메탈웨어, 원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286072" y="4014432"/>
            <a:ext cx="369330" cy="3693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160327" y="4362959"/>
            <a:ext cx="716548" cy="35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JWT</a:t>
            </a:r>
            <a:endParaRPr kumimoji="1" lang="ko-KR" altLang="en-US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5348" y="1344853"/>
          <a:ext cx="3059612" cy="485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06"/>
                <a:gridCol w="1529806"/>
              </a:tblGrid>
              <a:tr h="300836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보안 방법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24695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JWT (Json Web Token)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사용자가 로그인 할 경우 </a:t>
                      </a:r>
                      <a:r>
                        <a:rPr lang="en-US" altLang="ko-KR" sz="1200"/>
                        <a:t>JWT Token</a:t>
                      </a:r>
                      <a:r>
                        <a:rPr lang="ko-KR" altLang="en-US" sz="1200"/>
                        <a:t>을 전달하며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API </a:t>
                      </a:r>
                      <a:r>
                        <a:rPr lang="ko-KR" altLang="en-US" sz="1200"/>
                        <a:t>요청시 </a:t>
                      </a:r>
                      <a:r>
                        <a:rPr lang="en-US" altLang="ko-KR" sz="1200"/>
                        <a:t>JWT Token</a:t>
                      </a:r>
                      <a:r>
                        <a:rPr lang="ko-KR" altLang="en-US" sz="1200"/>
                        <a:t>이 있는 경우만 응답</a:t>
                      </a:r>
                      <a:endParaRPr lang="ko-KR" altLang="en-US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사용 </a:t>
                      </a:r>
                      <a:r>
                        <a:rPr lang="en-US" altLang="ko-KR" sz="1200"/>
                        <a:t>Library: PyJWT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32536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방화벽 정책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신뢰할 수 있는 네트워크만 </a:t>
                      </a:r>
                      <a:r>
                        <a:rPr lang="en-US" altLang="ko-KR" sz="1200"/>
                        <a:t>API </a:t>
                      </a:r>
                      <a:r>
                        <a:rPr lang="ko-KR" altLang="en-US" sz="1200"/>
                        <a:t>연결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31173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RSA</a:t>
                      </a:r>
                      <a:endParaRPr lang="en-US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1. p,q: prime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2. e = (p-1)⊥(q-1)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3. ∀x&gt;0,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en" altLang="ko-KR" sz="1200"/>
                        <a:t>    ed = x(p-1)(q-1) + 1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ko-KR" altLang="en-US" sz="1200"/>
                        <a:t>공개키</a:t>
                      </a:r>
                      <a:r>
                        <a:rPr lang="en-US" altLang="ko-KR" sz="1200"/>
                        <a:t>: </a:t>
                      </a:r>
                      <a:r>
                        <a:rPr lang="en" altLang="ko-KR" sz="1200"/>
                        <a:t>N = pq, e </a:t>
                      </a:r>
                      <a:endParaRPr lang="en" altLang="ko-KR" sz="1200"/>
                    </a:p>
                    <a:p>
                      <a:pPr lvl="0" algn="l" latinLnBrk="1">
                        <a:defRPr/>
                      </a:pPr>
                      <a:r>
                        <a:rPr lang="ko-KR" altLang="en-US" sz="1200"/>
                        <a:t>개인키</a:t>
                      </a:r>
                      <a:r>
                        <a:rPr lang="en-US" altLang="ko-KR" sz="1200"/>
                        <a:t>: </a:t>
                      </a:r>
                      <a:r>
                        <a:rPr lang="en" altLang="ko-KR" sz="1200"/>
                        <a:t>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데이터를 암호화하여 관리하며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 필요한 경우만 복호화 하여 사용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200"/>
                        <a:t>암호화된 데이터들은 </a:t>
                      </a:r>
                      <a:r>
                        <a:rPr lang="en-US" altLang="ko-KR" sz="1200"/>
                        <a:t>Encoding, Decoding</a:t>
                      </a:r>
                      <a:r>
                        <a:rPr lang="ko-KR" altLang="en-US" sz="1200"/>
                        <a:t> 방식으로 통신한다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/>
                        <a:t>사용 </a:t>
                      </a:r>
                      <a:r>
                        <a:rPr lang="en-US" altLang="ko-KR" sz="1200"/>
                        <a:t>Library: cryptography</a:t>
                      </a:r>
                      <a:endParaRPr lang="en-US" altLang="ko-KR" sz="1200"/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base64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8" name="그림 87" descr="블랙, 어둠이(가) 표시된 사진  자동 생성된 설명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306308" y="3129027"/>
            <a:ext cx="599944" cy="599944"/>
          </a:xfrm>
          <a:prstGeom prst="rect">
            <a:avLst/>
          </a:prstGeom>
        </p:spPr>
      </p:pic>
      <p:cxnSp>
        <p:nvCxnSpPr>
          <p:cNvPr id="96" name="직선 화살표 연결선 95"/>
          <p:cNvCxnSpPr/>
          <p:nvPr/>
        </p:nvCxnSpPr>
        <p:spPr>
          <a:xfrm flipH="1">
            <a:off x="8081651" y="3458653"/>
            <a:ext cx="256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200110" y="3826015"/>
            <a:ext cx="900040" cy="63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/>
              <a:t>cryptography</a:t>
            </a:r>
            <a:endParaRPr kumimoji="1"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8943500" y="3458653"/>
            <a:ext cx="27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/>
          <p:cNvCxnSpPr/>
          <p:nvPr/>
        </p:nvCxnSpPr>
        <p:spPr>
          <a:xfrm flipV="1">
            <a:off x="8231641" y="2680138"/>
            <a:ext cx="0" cy="77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/>
          <p:cNvCxnSpPr/>
          <p:nvPr/>
        </p:nvCxnSpPr>
        <p:spPr>
          <a:xfrm flipV="1">
            <a:off x="9050410" y="2680138"/>
            <a:ext cx="0" cy="77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81651" y="1738059"/>
            <a:ext cx="1135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1200"/>
              <a:t>Base64</a:t>
            </a:r>
            <a:endParaRPr kumimoji="1" lang="en-US" altLang="ko-KR" sz="1200"/>
          </a:p>
          <a:p>
            <a:pPr lvl="0" algn="ctr">
              <a:defRPr/>
            </a:pPr>
            <a:r>
              <a:rPr kumimoji="1" lang="en-US" altLang="ko-KR" sz="1200"/>
              <a:t>Encoding</a:t>
            </a:r>
            <a:endParaRPr kumimoji="1" lang="en-US" altLang="ko-KR" sz="1200"/>
          </a:p>
          <a:p>
            <a:pPr lvl="0" algn="ctr">
              <a:defRPr/>
            </a:pPr>
            <a:r>
              <a:rPr kumimoji="1" lang="en-US" altLang="ko-KR" sz="1200"/>
              <a:t>Decoding</a:t>
            </a:r>
            <a:endParaRPr kumimoji="1" lang="ko-KR" altLang="en-US" sz="1200"/>
          </a:p>
        </p:txBody>
      </p:sp>
      <p:cxnSp>
        <p:nvCxnSpPr>
          <p:cNvPr id="9" name="직선 연결선[R] 8"/>
          <p:cNvCxnSpPr/>
          <p:nvPr/>
        </p:nvCxnSpPr>
        <p:spPr>
          <a:xfrm>
            <a:off x="8231641" y="2680138"/>
            <a:ext cx="81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 flipV="1">
            <a:off x="8650014" y="2323681"/>
            <a:ext cx="0" cy="35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8CDE1E8-E315-BA4D-99F9-4AD8BBC55BF2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84CB8-2171-7B48-9C4A-9C083454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제품</a:t>
            </a:r>
            <a:r>
              <a:rPr kumimoji="1" lang="ko-KR" altLang="en-US"/>
              <a:t> 컨셉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AB0F3-08BC-F586-B014-531BE58C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08"/>
          </a:xfrm>
        </p:spPr>
        <p:txBody>
          <a:bodyPr/>
          <a:lstStyle/>
          <a:p>
            <a:r>
              <a:rPr kumimoji="1" lang="ko-KR" altLang="en-US"/>
              <a:t> 사용자는 아래와 같은 모듈을 조합하여 자신만의 서비스를 구축할 수 있도록</a:t>
            </a:r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158BB6E-ABEE-7D4D-047D-9DBA38D0C8A7}"/>
              </a:ext>
            </a:extLst>
          </p:cNvPr>
          <p:cNvSpPr/>
          <p:nvPr/>
        </p:nvSpPr>
        <p:spPr>
          <a:xfrm>
            <a:off x="276011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401438D-CDD0-192E-122F-00BD9CC0E4FB}"/>
              </a:ext>
            </a:extLst>
          </p:cNvPr>
          <p:cNvSpPr/>
          <p:nvPr/>
        </p:nvSpPr>
        <p:spPr>
          <a:xfrm>
            <a:off x="3295224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044620B-B013-B0AF-8276-A55E468646B5}"/>
              </a:ext>
            </a:extLst>
          </p:cNvPr>
          <p:cNvSpPr/>
          <p:nvPr/>
        </p:nvSpPr>
        <p:spPr>
          <a:xfrm>
            <a:off x="6314437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B16689F-BB51-4110-85EF-1C0D7DB9F176}"/>
              </a:ext>
            </a:extLst>
          </p:cNvPr>
          <p:cNvSpPr/>
          <p:nvPr/>
        </p:nvSpPr>
        <p:spPr>
          <a:xfrm>
            <a:off x="9333650" y="2912789"/>
            <a:ext cx="2636838" cy="313036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1FAF8-FCC0-1803-C67B-1B76E3D9DAA5}"/>
              </a:ext>
            </a:extLst>
          </p:cNvPr>
          <p:cNvSpPr txBox="1"/>
          <p:nvPr/>
        </p:nvSpPr>
        <p:spPr>
          <a:xfrm>
            <a:off x="853450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C1779-4EA1-D92B-2E73-7212C2A98FBE}"/>
              </a:ext>
            </a:extLst>
          </p:cNvPr>
          <p:cNvSpPr txBox="1"/>
          <p:nvPr/>
        </p:nvSpPr>
        <p:spPr>
          <a:xfrm>
            <a:off x="3872663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챗봇</a:t>
            </a:r>
            <a:endParaRPr kumimoji="1" lang="ko-KR" altLang="en-US" sz="28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293CB-BE89-52C0-4CDA-C88C69894C7A}"/>
              </a:ext>
            </a:extLst>
          </p:cNvPr>
          <p:cNvSpPr txBox="1"/>
          <p:nvPr/>
        </p:nvSpPr>
        <p:spPr>
          <a:xfrm>
            <a:off x="6891876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79D4C-3941-C3D9-8E0F-62BC6716ADA5}"/>
              </a:ext>
            </a:extLst>
          </p:cNvPr>
          <p:cNvSpPr txBox="1"/>
          <p:nvPr/>
        </p:nvSpPr>
        <p:spPr>
          <a:xfrm>
            <a:off x="9911089" y="3205364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E2586-ABEB-FE76-A8B9-C4C5EDEC8673}"/>
              </a:ext>
            </a:extLst>
          </p:cNvPr>
          <p:cNvSpPr txBox="1"/>
          <p:nvPr/>
        </p:nvSpPr>
        <p:spPr>
          <a:xfrm>
            <a:off x="449430" y="3913214"/>
            <a:ext cx="2289998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언어쌍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 형식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(docx, pptx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등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선택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도메인 데이터 기반의 커스텀 번역기 제공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BA591-F26D-E366-D200-01778A4E832D}"/>
              </a:ext>
            </a:extLst>
          </p:cNvPr>
          <p:cNvSpPr txBox="1"/>
          <p:nvPr/>
        </p:nvSpPr>
        <p:spPr>
          <a:xfrm>
            <a:off x="3468643" y="3913213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RAG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기술 적용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Q&amp;A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시스템 구축</a:t>
            </a:r>
            <a:b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ex) 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업로드 문서 내용을 기반으로 대답하는 </a:t>
            </a:r>
            <a:r>
              <a:rPr kumimoji="1" lang="ko-KR" altLang="en-US" sz="140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챗봇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AEDB3-2BF9-9E87-9ADD-6B5A65C07C66}"/>
              </a:ext>
            </a:extLst>
          </p:cNvPr>
          <p:cNvSpPr txBox="1"/>
          <p:nvPr/>
        </p:nvSpPr>
        <p:spPr>
          <a:xfrm>
            <a:off x="6487856" y="3913212"/>
            <a:ext cx="2289998" cy="167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스타일 변환 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보고서 자료의 기사화 등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텍스트의 일관성 유지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특정 업무를 위한 생성형 모듈 제작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213B4-9391-751E-9A6D-DD0B79630F08}"/>
              </a:ext>
            </a:extLst>
          </p:cNvPr>
          <p:cNvSpPr txBox="1"/>
          <p:nvPr/>
        </p:nvSpPr>
        <p:spPr>
          <a:xfrm>
            <a:off x="9507069" y="3913211"/>
            <a:ext cx="228999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문서의 내용 요약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키워드 추출</a:t>
            </a:r>
            <a:r>
              <a:rPr kumimoji="1" lang="en-US" altLang="ko-KR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관련 정보 검색 등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텍스트 분석과 관련된 기타 요청</a:t>
            </a:r>
            <a:endParaRPr kumimoji="1" lang="en-US" altLang="ko-KR" sz="14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DC9319A-11C0-BA57-C184-A7FE531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7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D7F-8BA1-66B5-1343-D0FE809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번역</a:t>
            </a:r>
            <a:r>
              <a:rPr kumimoji="1" lang="ko-KR" altLang="en-US"/>
              <a:t> 모듈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032B-A440-19B5-0CC3-F32FE9FE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 사용자 맞춤 번역기로 제공할 예정</a:t>
            </a:r>
            <a:endParaRPr kumimoji="1" lang="en-US" altLang="ko-KR"/>
          </a:p>
          <a:p>
            <a:pPr lvl="1"/>
            <a:r>
              <a:rPr kumimoji="1" lang="ko-KR" altLang="en-US"/>
              <a:t> 사용자가 이미 가지고 있는 데이터를 기반으로 도메인에 특화된 번역기를 학습하여 구축한다</a:t>
            </a:r>
            <a:endParaRPr kumimoji="1" lang="en-US" altLang="ko-KR"/>
          </a:p>
          <a:p>
            <a:pPr lvl="1"/>
            <a:r>
              <a:rPr kumimoji="1" lang="ko-KR" altLang="en-US"/>
              <a:t> </a:t>
            </a:r>
            <a:r>
              <a:rPr kumimoji="1" lang="ko-KR" altLang="en-US" err="1"/>
              <a:t>출발어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err="1"/>
              <a:t>도착어도</a:t>
            </a:r>
            <a:r>
              <a:rPr kumimoji="1" lang="ko-KR" altLang="en-US"/>
              <a:t> 지정하여 제공한다</a:t>
            </a:r>
            <a:endParaRPr kumimoji="1" lang="en-US" altLang="ko-KR"/>
          </a:p>
          <a:p>
            <a:pPr lvl="1"/>
            <a:endParaRPr kumimoji="1" lang="en-US" altLang="ko-KR"/>
          </a:p>
          <a:p>
            <a:r>
              <a:rPr kumimoji="1" lang="ko-KR" altLang="en-US"/>
              <a:t> 장점</a:t>
            </a:r>
            <a:endParaRPr kumimoji="1" lang="en-US" altLang="ko-KR"/>
          </a:p>
          <a:p>
            <a:pPr lvl="1"/>
            <a:r>
              <a:rPr kumimoji="1" lang="ko-KR" altLang="en-US"/>
              <a:t> 일반적인 번역기를 구축하는 경우</a:t>
            </a:r>
            <a:r>
              <a:rPr kumimoji="1" lang="en-US" altLang="ko-KR"/>
              <a:t>,</a:t>
            </a:r>
            <a:r>
              <a:rPr kumimoji="1" lang="ko-KR" altLang="en-US"/>
              <a:t> 지식이 많을수록 성능이 우수할 수 있으므로 </a:t>
            </a:r>
            <a:r>
              <a:rPr kumimoji="1" lang="ko-KR" altLang="en-US" b="1"/>
              <a:t>적은 용량</a:t>
            </a:r>
            <a:r>
              <a:rPr kumimoji="1" lang="ko-KR" altLang="en-US"/>
              <a:t>으로도 높은 성능을 제공하기 위해 사용자에 특화된 번역기로 제공</a:t>
            </a:r>
            <a:endParaRPr kumimoji="1" lang="en-US" altLang="ko-KR"/>
          </a:p>
          <a:p>
            <a:pPr lvl="1"/>
            <a:r>
              <a:rPr kumimoji="1" lang="ko-KR" altLang="en-US"/>
              <a:t> 사용자가 자사에 특화된 번역기를 사용한다면 상대적으로 </a:t>
            </a:r>
            <a:r>
              <a:rPr kumimoji="1" lang="ko-KR" altLang="en-US" b="1"/>
              <a:t>적은 컴퓨팅 자원</a:t>
            </a:r>
            <a:r>
              <a:rPr kumimoji="1" lang="ko-KR" altLang="en-US"/>
              <a:t>으로도 번역 기능을 제공받을 수 있음</a:t>
            </a: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CF8101-4E4A-0B3D-12A7-C46E7990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1E8-E315-BA4D-99F9-4AD8BBC55B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05767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968</ep:Words>
  <ep:PresentationFormat>와이드스크린</ep:PresentationFormat>
  <ep:Paragraphs>173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NLPs 개발 계획</vt:lpstr>
      <vt:lpstr>목차</vt:lpstr>
      <vt:lpstr>개요</vt:lpstr>
      <vt:lpstr>Module 기능 정의</vt:lpstr>
      <vt:lpstr>System architecture</vt:lpstr>
      <vt:lpstr>세부 개발 계획_Translation Module</vt:lpstr>
      <vt:lpstr>Security</vt:lpstr>
      <vt:lpstr>제품 컨셉</vt:lpstr>
      <vt:lpstr>번역 모듈</vt:lpstr>
      <vt:lpstr>챗봇 모듈</vt:lpstr>
      <vt:lpstr>생성 모듈</vt:lpstr>
      <vt:lpstr>분석 모듈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2024-10-04T01:44:18.000</dcterms:created>
  <dc:creator>석슬기 (Seok Seulgi)</dc:creator>
  <cp:lastModifiedBy>kiria</cp:lastModifiedBy>
  <dcterms:modified xsi:type="dcterms:W3CDTF">2024-12-05T08:32:39.323</dcterms:modified>
  <cp:revision>220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