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88="http://schemas.microsoft.com/office/powerpoint/2018/8/main">
  <p188:author id="{417A5220-6F59-56FC-3F07-4A9F280BDA73}" name="신승훈 (Shin Seunghoon)" initials="" userId="S::shshin@lexcode.com::81f464c0-d483-4d69-8430-404399915dbe" providerId="AD"/>
  <p188:author id="{9044ED97-3DD4-27C0-8757-20C008DFD301}" name="박미순 (Park Misoon)" initials="미박" userId="S::mspark@lexcode.com::d832de0d-5632-45a7-b894-fb664cc7f16f" providerId="AD"/>
  <p188:author id="{75DFD29C-E766-AF1E-4860-461E55463A14}" name="석슬기 (Seok Seulgi)" initials="석S" userId="S::sgseok@lexcode.com::bb3eda79-b155-4bb1-96a5-6a8b83ae6c95" providerId="AD"/>
  <p188:author id="{43990AAA-FA6A-223C-2DBB-9104EF2558AD}" name="이채현 (Lee Chaehyun)" initials="채이" userId="S::chlee@lexcode.com::85877ee0-2c69-49e8-a266-f26ac6ae94b9" providerId="AD"/>
</p188: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33498"/>
    <p:restoredTop sz="91429"/>
  </p:normalViewPr>
  <p:slideViewPr>
    <p:cSldViewPr snapToGrid="0">
      <p:cViewPr varScale="1">
        <p:scale>
          <a:sx n="100" d="100"/>
          <a:sy n="100" d="100"/>
        </p:scale>
        <p:origin x="216" y="35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microsoft.com/office/2018/10/relationships/authors" Target="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F79BD-8A23-0B44-B209-C9CEAE98E7F3}" type="datetime1">
              <a:rPr kumimoji="1" lang="ko-KR" altLang="en-US"/>
              <a:pPr lvl="0">
                <a:defRPr/>
              </a:pPr>
              <a:t>2024-12-05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2A67D0-D6E1-D942-823E-D0DF4E03AF0C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Relationship Id="rId4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F43A4-56EC-20A7-A1AC-B37F1BAD8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C09331-73AE-D2DB-5780-F32E3635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44690-5831-D34F-D8EA-DAFB0005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E7EA6-D1FA-340F-C372-2BABF0B4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3A6F-198D-20BF-9124-2D4131A0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923699-7FCC-E786-E88C-FB3D19A373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3FA4FF">
                <a:tint val="45000"/>
                <a:satMod val="400000"/>
              </a:srgbClr>
            </a:duotone>
            <a:alphaModFix amt="5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09963"/>
            <a:ext cx="7081654" cy="40999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1DA1DA-924D-8189-7D18-275666518F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3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87" y="3943083"/>
            <a:ext cx="6008880" cy="30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0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10F88-C3EE-16EA-D140-6D2E1DEB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725DA6-81CD-FB56-F9AB-BA1460B6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A0E4B-04C1-1C57-94E6-D6E51617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D3BD7-A933-16F1-E0C1-4D96CA62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07224-E3B8-FE62-DE98-C33BEE66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037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634C75-2E91-AD08-B598-866466D54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D37EA4-536A-44F7-7815-F15ABA5BB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B02C5-EA14-6298-AF0A-E8B32492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C76AE-F4F0-3F0F-6B36-383382C4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E1814-87C6-ACB5-C742-9FC3F723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23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426D-ED3F-1B60-51DF-11F91CFE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E5F10-7388-9E69-1A77-400CAEE7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69944-76B3-865D-9BE1-AC43CBE8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0033D-DF58-6315-A3EC-3E211081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E267F-6A71-2473-82D9-2ADBAF34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64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C618E-CDAD-6894-BAEC-4AD27058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68EB0-73D4-30BC-5CF2-141D98A4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A9CAA-19DA-A150-2825-F7B90E33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9520F-926F-7EB1-B871-98D9B3F0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C7513-86F5-7E63-AA1F-7B4F3374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389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1BE1-23D4-33EB-1281-36DBDF11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F43B4-BAAC-43A3-7878-8133622C5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14B04-F091-A217-3DD3-A707573F9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2F11A-DA23-6D18-4A6A-EF8BA56B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8D377-74FD-C3B5-80FF-DCD0275C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5651B-C9EF-742A-5EBA-CE1548B6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00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ADB4-9ECB-26A3-AB4A-3EFEB992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71845-6440-3783-1868-4A666551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06157-4701-4F95-3876-5484ED87E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1B577-5991-6351-52DD-12034A61C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352E79-698E-1A30-36CC-284E72912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797AD7-54C2-13EC-147E-5FC5BADE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CB5DDB-FDB7-D91D-CC34-AAD4C53A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DBFDA-6C26-D6FD-491E-A94C5EE0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23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21C5-B60D-35A0-FED6-329007E7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B00C3-4952-02D6-7822-496548A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35E3FD-E2B9-27D7-05FA-A8328056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686CA-F6DF-731D-1255-C61487FA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59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593505B-7056-2625-38DA-E023EA796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6821" y="3921312"/>
            <a:ext cx="6008880" cy="3038091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985ED-0599-3283-121B-D230971F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01144B-B104-AEF3-4377-8F5096E0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7D7EBC-142A-3226-7FDA-C0C571F8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807F62-C9A9-4C22-8F2E-9F55932DA06C}"/>
              </a:ext>
            </a:extLst>
          </p:cNvPr>
          <p:cNvSpPr/>
          <p:nvPr userDrawn="1"/>
        </p:nvSpPr>
        <p:spPr>
          <a:xfrm>
            <a:off x="1" y="0"/>
            <a:ext cx="12191999" cy="1310326"/>
          </a:xfrm>
          <a:prstGeom prst="rect">
            <a:avLst/>
          </a:prstGeom>
          <a:gradFill>
            <a:gsLst>
              <a:gs pos="100000">
                <a:srgbClr val="E8E0FF">
                  <a:alpha val="0"/>
                </a:srgbClr>
              </a:gs>
              <a:gs pos="36000">
                <a:srgbClr val="7258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1386CA-8C95-123D-3869-F0A5C6E69239}"/>
              </a:ext>
            </a:extLst>
          </p:cNvPr>
          <p:cNvSpPr/>
          <p:nvPr userDrawn="1"/>
        </p:nvSpPr>
        <p:spPr>
          <a:xfrm>
            <a:off x="185906" y="176977"/>
            <a:ext cx="11815594" cy="1310326"/>
          </a:xfrm>
          <a:prstGeom prst="roundRect">
            <a:avLst>
              <a:gd name="adj" fmla="val 12689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8" name="순서도: 지연 7">
            <a:extLst>
              <a:ext uri="{FF2B5EF4-FFF2-40B4-BE49-F238E27FC236}">
                <a16:creationId xmlns:a16="http://schemas.microsoft.com/office/drawing/2014/main" id="{33D323CF-4839-9F63-AB0A-DEBE19056787}"/>
              </a:ext>
            </a:extLst>
          </p:cNvPr>
          <p:cNvSpPr/>
          <p:nvPr userDrawn="1"/>
        </p:nvSpPr>
        <p:spPr>
          <a:xfrm rot="16200000">
            <a:off x="5952173" y="6576855"/>
            <a:ext cx="289239" cy="289239"/>
          </a:xfrm>
          <a:prstGeom prst="flowChartDelay">
            <a:avLst/>
          </a:prstGeom>
          <a:solidFill>
            <a:srgbClr val="D9D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D9829DC-10BB-8580-0566-5980F2AF49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0680" y="6639268"/>
            <a:ext cx="145063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550494-B028-4900-A9A4-98473235CE47}" type="slidenum">
              <a:rPr lang="en-US" altLang="ko-KR" sz="1100" b="0" smtClean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 eaLnBrk="1" hangingPunct="1"/>
              <a:t>‹#›</a:t>
            </a:fld>
            <a:endParaRPr lang="en-US" altLang="ko-KR" sz="1100" b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592A8-494A-8D6E-BF3A-4FFD55BE5188}"/>
              </a:ext>
            </a:extLst>
          </p:cNvPr>
          <p:cNvSpPr txBox="1"/>
          <p:nvPr userDrawn="1"/>
        </p:nvSpPr>
        <p:spPr>
          <a:xfrm>
            <a:off x="8357783" y="6499321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>
                <a:solidFill>
                  <a:schemeClr val="bg1">
                    <a:lumMod val="50000"/>
                    <a:alpha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Language is not a barrier, But an opportunity</a:t>
            </a:r>
          </a:p>
        </p:txBody>
      </p:sp>
      <p:pic>
        <p:nvPicPr>
          <p:cNvPr id="11" name="그림 10" descr="클립아트이(가) 표시된 사진&#10;&#10;자동 생성된 설명">
            <a:extLst>
              <a:ext uri="{FF2B5EF4-FFF2-40B4-BE49-F238E27FC236}">
                <a16:creationId xmlns:a16="http://schemas.microsoft.com/office/drawing/2014/main" id="{04A9FD73-4CD7-D973-10DE-837A1CEABB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6776" y="6538912"/>
            <a:ext cx="941399" cy="2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2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54134-FD1B-F50E-4EC8-F0FCA51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B2C31-CE6C-2136-21C4-18D79101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39AE5-2544-6B53-2B8A-BA44A9923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EE0BF-AAEF-20A6-252E-F2ED4DAD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2144D-89E3-1248-5001-EE0DD2CE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6BCA8-9E6F-6F17-C46B-28E8419E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37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CB77F-83B4-3F13-AB01-4C3A229C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DC65A5-603D-E64F-5DFD-513B19741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9727E-5CA8-96D3-7451-785891A50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77C43-457C-0779-1C29-A22D19C9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610EE-0C0C-95A8-5B2F-CB07255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4C3B3-1F92-DEFC-19FD-296A4F15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02418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9A240-076E-359D-7304-F19B82BF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19D6F-4B48-1383-97E7-7AB88B86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58A45-D1E1-5CD0-CC5B-71173A29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6B9CD-7A49-2F4E-AF23-AF97649B01C2}" type="datetimeFigureOut">
              <a:rPr kumimoji="1" lang="ko-Kore-KR" altLang="en-US" smtClean="0"/>
              <a:t>10/14/24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DED40-CB86-D30C-B2FC-44D297C91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DADC0-C1CA-5885-89C5-459002AB1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039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963772"/>
            <a:ext cx="9144000" cy="3031626"/>
          </a:xfrm>
          <a:prstGeom prst="rect">
            <a:avLst/>
          </a:prstGeom>
        </p:spPr>
        <p:txBody>
          <a:bodyPr vert="horz" lIns="91440" tIns="45720" rIns="91440" bIns="45720" anchor="ctr" anchorCtr="0">
            <a:norm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NLPs prototype</a:t>
            </a:r>
            <a:endParaRPr xmlns:mc="http://schemas.openxmlformats.org/markup-compatibility/2006" xmlns:hp="http://schemas.haansoft.com/office/presentation/8.0" kumimoji="1" lang="en-US" altLang="ko-KR" sz="6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</a:t>
            </a:r>
            <a:r>
              <a:rPr xmlns:mc="http://schemas.openxmlformats.org/markup-compatibility/2006" xmlns:hp="http://schemas.haansoft.com/office/presentation/8.0" kumimoji="1" lang="ko-KR" altLang="en-US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및 </a:t>
            </a:r>
            <a:r>
              <a:rPr xmlns:mc="http://schemas.openxmlformats.org/markup-compatibility/2006" xmlns:hp="http://schemas.haansoft.com/office/presentation/8.0" kumimoji="1" lang="en-US" altLang="ko-KR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Hardware </a:t>
            </a:r>
            <a:r>
              <a:rPr xmlns:mc="http://schemas.openxmlformats.org/markup-compatibility/2006" xmlns:hp="http://schemas.haansoft.com/office/presentation/8.0" kumimoji="1" lang="ko-KR" altLang="en-US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</a:t>
            </a:r>
            <a:endParaRPr xmlns:mc="http://schemas.openxmlformats.org/markup-compatibility/2006" xmlns:hp="http://schemas.haansoft.com/office/presentation/8.0" kumimoji="1" lang="ko-KR" altLang="en-US" sz="6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1524000" y="4986700"/>
            <a:ext cx="9144000" cy="105704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1" lang="ko-Kore-KR" altLang="en-US" sz="2200" b="0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10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GPU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2445169" y="1918057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12" name="TextBox 8"/>
          <p:cNvSpPr txBox="1"/>
          <p:nvPr/>
        </p:nvSpPr>
        <p:spPr>
          <a:xfrm>
            <a:off x="2584238" y="2115623"/>
            <a:ext cx="3119545" cy="327076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연산능력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(FP16 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기준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):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312 TFLOPS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GPU Memory:     40GB / 80 GB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가격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                             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40GB: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1,000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만원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           80GB: 3,500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만원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13" name="TextBox 9"/>
          <p:cNvSpPr txBox="1"/>
          <p:nvPr/>
        </p:nvSpPr>
        <p:spPr>
          <a:xfrm>
            <a:off x="3374467" y="1691707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A100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5783367" y="1918057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15" name="TextBox 12"/>
          <p:cNvSpPr txBox="1"/>
          <p:nvPr/>
        </p:nvSpPr>
        <p:spPr>
          <a:xfrm>
            <a:off x="6712665" y="1691707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L40S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116" name="그림 115" descr="텍스트, 메뉴, 영수증, 스크린샷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7592" y="2080454"/>
            <a:ext cx="1841263" cy="3235431"/>
          </a:xfrm>
          <a:prstGeom prst="rect">
            <a:avLst/>
          </a:prstGeom>
        </p:spPr>
      </p:pic>
      <p:sp>
        <p:nvSpPr>
          <p:cNvPr id="117" name="TextBox 18"/>
          <p:cNvSpPr txBox="1"/>
          <p:nvPr/>
        </p:nvSpPr>
        <p:spPr>
          <a:xfrm>
            <a:off x="5930096" y="2115623"/>
            <a:ext cx="3119545" cy="28091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연산능력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(FP16 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기준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):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362 TFLOPS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GPU Memory:     48GB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가격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                              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1,050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만원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118" name="그림 117" descr="텍스트, 스크린샷, 번호, 폰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60637" y="1962888"/>
            <a:ext cx="2826743" cy="312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20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Hardware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10357" y="2408386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22" name="TextBox 8"/>
          <p:cNvSpPr txBox="1"/>
          <p:nvPr/>
        </p:nvSpPr>
        <p:spPr>
          <a:xfrm>
            <a:off x="649426" y="2698716"/>
            <a:ext cx="3119545" cy="28091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Per_device_train_batch_size = 32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Gradient_accumulation_steps = 4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Data = 370k financial dataset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23" name="TextBox 9"/>
          <p:cNvSpPr txBox="1"/>
          <p:nvPr/>
        </p:nvSpPr>
        <p:spPr>
          <a:xfrm>
            <a:off x="592856" y="1820499"/>
            <a:ext cx="3232683" cy="10156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Fine-tuning</a:t>
            </a:r>
            <a:endPara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Hyper parameter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124" name="그림 123" descr="스크린샷, 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7112" y="2617827"/>
            <a:ext cx="7772400" cy="2496988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>
          <a:xfrm>
            <a:off x="6691422" y="2836162"/>
            <a:ext cx="772633" cy="165763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150240" y="3080711"/>
            <a:ext cx="492643" cy="165763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16568" y="3906525"/>
            <a:ext cx="3687730" cy="303968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116568" y="4374721"/>
            <a:ext cx="3687730" cy="160451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진행 순서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2614303" y="1620794"/>
            <a:ext cx="5985999" cy="36481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선정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LLM, GPU, Hardware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LLM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선정 근거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GPU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선정 근거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Hardware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선정 근거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34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</a:t>
            </a: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LLM, Hardware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grpSp>
        <p:nvGrpSpPr>
          <p:cNvPr id="35" name="그룹 34"/>
          <p:cNvGrpSpPr/>
          <p:nvPr/>
        </p:nvGrpSpPr>
        <p:grpSpPr>
          <a:xfrm rot="0">
            <a:off x="118078" y="2384287"/>
            <a:ext cx="2922209" cy="2608415"/>
            <a:chOff x="2178676" y="2619740"/>
            <a:chExt cx="2922209" cy="2608415"/>
          </a:xfrm>
        </p:grpSpPr>
        <p:sp>
          <p:nvSpPr>
            <p:cNvPr id="36" name="타원 4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37" name="TextBox 5"/>
            <p:cNvSpPr txBox="1"/>
            <p:nvPr/>
          </p:nvSpPr>
          <p:spPr>
            <a:xfrm>
              <a:off x="2178676" y="3753368"/>
              <a:ext cx="2922209" cy="96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Llama-3.1-70B-Instruct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pic>
        <p:nvPicPr>
          <p:cNvPr id="38" name="그림 37" descr="폰트, 그래픽, 로고, 스크린샷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0105" y="3000815"/>
            <a:ext cx="1054815" cy="593333"/>
          </a:xfrm>
          <a:prstGeom prst="rect">
            <a:avLst/>
          </a:prstGeom>
        </p:spPr>
      </p:pic>
      <p:sp>
        <p:nvSpPr>
          <p:cNvPr id="39" name="TextBox 9"/>
          <p:cNvSpPr txBox="1"/>
          <p:nvPr/>
        </p:nvSpPr>
        <p:spPr>
          <a:xfrm>
            <a:off x="807967" y="2301736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3009427" y="2384287"/>
            <a:ext cx="2922209" cy="2608415"/>
            <a:chOff x="2178676" y="2619740"/>
            <a:chExt cx="2922209" cy="2608415"/>
          </a:xfrm>
        </p:grpSpPr>
        <p:sp>
          <p:nvSpPr>
            <p:cNvPr id="41" name="타원 13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42" name="TextBox 14"/>
            <p:cNvSpPr txBox="1"/>
            <p:nvPr/>
          </p:nvSpPr>
          <p:spPr>
            <a:xfrm>
              <a:off x="2178676" y="3753368"/>
              <a:ext cx="2922209" cy="96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NVIDIA Ada L40S 48GB GDDR6 PCIe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sp>
        <p:nvSpPr>
          <p:cNvPr id="43" name="TextBox 16"/>
          <p:cNvSpPr txBox="1"/>
          <p:nvPr/>
        </p:nvSpPr>
        <p:spPr>
          <a:xfrm>
            <a:off x="3699316" y="2301736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GPU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44" name="그림 43" descr="상징, 그래픽, 로고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7299" y="3000815"/>
            <a:ext cx="1003122" cy="501561"/>
          </a:xfrm>
          <a:prstGeom prst="rect">
            <a:avLst/>
          </a:prstGeom>
        </p:spPr>
      </p:pic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6018815" y="986577"/>
          <a:ext cx="5669537" cy="544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305"/>
                <a:gridCol w="729049"/>
                <a:gridCol w="976183"/>
              </a:tblGrid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품명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수량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가격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백만원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)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ASUS ESC4000-E11 2U 4GPU SERVER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68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Xeon Silver 4516Y+ 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맑은 고딕"/>
                          <a:cs typeface="Aptos"/>
                        </a:rPr>
                        <a:t>(24Core, 2.2GHz)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32G DDR5 RDIMM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16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Samsung SSD PM893 1.92TB, 2.5in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NVIDIA Ada L40S 48GB GDDR6 PCIe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ASUS L40S, H100, 4080 power cable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RAID </a:t>
                      </a: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Broadcom 9361-8i(1G)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0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MinisasHD to SlimsasX4 cable(100cm)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NIC </a:t>
                      </a: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Intel®  X710-DA4 FH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480570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Ethernet SFP+ SR Optic </a:t>
                      </a:r>
                      <a:endPara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Aptos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6" name="TextBox 22"/>
          <p:cNvSpPr txBox="1"/>
          <p:nvPr/>
        </p:nvSpPr>
        <p:spPr>
          <a:xfrm>
            <a:off x="7810874" y="484547"/>
            <a:ext cx="2086557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Hardware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48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_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비교 모델 소개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4634894" y="1468517"/>
            <a:ext cx="2922209" cy="2608415"/>
            <a:chOff x="2194793" y="2619740"/>
            <a:chExt cx="2922209" cy="2608415"/>
          </a:xfrm>
        </p:grpSpPr>
        <p:sp>
          <p:nvSpPr>
            <p:cNvPr id="50" name="타원 7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51" name="TextBox 8"/>
            <p:cNvSpPr txBox="1"/>
            <p:nvPr/>
          </p:nvSpPr>
          <p:spPr>
            <a:xfrm>
              <a:off x="2194793" y="3753368"/>
              <a:ext cx="2922209" cy="96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Mistral-Large-Instruct-2407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577900" y="1468517"/>
            <a:ext cx="2922209" cy="2608415"/>
            <a:chOff x="2178676" y="2619740"/>
            <a:chExt cx="2922209" cy="2608415"/>
          </a:xfrm>
        </p:grpSpPr>
        <p:sp>
          <p:nvSpPr>
            <p:cNvPr id="53" name="타원 23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54" name="TextBox 24"/>
            <p:cNvSpPr txBox="1"/>
            <p:nvPr/>
          </p:nvSpPr>
          <p:spPr>
            <a:xfrm>
              <a:off x="2178676" y="3753368"/>
              <a:ext cx="2922209" cy="96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Llama-3.1-70B-Instruct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 rot="0">
            <a:off x="8418561" y="1468517"/>
            <a:ext cx="2922209" cy="2608415"/>
            <a:chOff x="2177006" y="2619740"/>
            <a:chExt cx="2922209" cy="2608415"/>
          </a:xfrm>
        </p:grpSpPr>
        <p:sp>
          <p:nvSpPr>
            <p:cNvPr id="56" name="타원 35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57" name="TextBox 36"/>
            <p:cNvSpPr txBox="1"/>
            <p:nvPr/>
          </p:nvSpPr>
          <p:spPr>
            <a:xfrm>
              <a:off x="2177006" y="3733811"/>
              <a:ext cx="2922209" cy="500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Qwen2–72B-Instruct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pic>
        <p:nvPicPr>
          <p:cNvPr id="58" name="그림 57" descr="폰트, 그래픽, 로고, 스크린샷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9927" y="2085045"/>
            <a:ext cx="1054815" cy="593333"/>
          </a:xfrm>
          <a:prstGeom prst="rect">
            <a:avLst/>
          </a:prstGeom>
        </p:spPr>
      </p:pic>
      <p:pic>
        <p:nvPicPr>
          <p:cNvPr id="59" name="그림 58" descr="폰트, 텍스트, 그래픽, 상징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4918" y="1984307"/>
            <a:ext cx="1162164" cy="694071"/>
          </a:xfrm>
          <a:prstGeom prst="rect">
            <a:avLst/>
          </a:prstGeom>
        </p:spPr>
      </p:pic>
      <p:pic>
        <p:nvPicPr>
          <p:cNvPr id="60" name="그림 59" descr="폰트, 그래픽, 로고, 타이포그래피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2621" y="2220242"/>
            <a:ext cx="1714088" cy="333176"/>
          </a:xfrm>
          <a:prstGeom prst="rect">
            <a:avLst/>
          </a:prstGeom>
        </p:spPr>
      </p:pic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602696" y="4182426"/>
          <a:ext cx="10949747" cy="209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05"/>
                <a:gridCol w="1564433"/>
                <a:gridCol w="1564433"/>
                <a:gridCol w="1564005"/>
                <a:gridCol w="1564433"/>
                <a:gridCol w="1564005"/>
                <a:gridCol w="1564433"/>
              </a:tblGrid>
              <a:tr h="318723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모델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개발사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parameter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License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언어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성능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Context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Llama3.1-70B-Instruct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Meta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70B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Llama3.1 COMMUNITY 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다국어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추론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 이해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수학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 코딩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128K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404815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Mistral-Large-Instruct-2407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Mistral AI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123B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Apache 2.0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다국어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추론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 이해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수학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 코딩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128K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Qwen2-72B-Instruct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Alibaba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72B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Tongyi Qianwen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다국어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추론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 이해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수학</a:t>
                      </a: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 코딩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6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</a:rPr>
                        <a:t>128K</a:t>
                      </a:r>
                      <a:endParaRPr xmlns:mc="http://schemas.openxmlformats.org/markup-compatibility/2006" xmlns:hp="http://schemas.haansoft.com/office/presentation/8.0" kumimoji="0" lang="ko-KR" altLang="en-US" sz="16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 rot="0">
            <a:off x="57282" y="1459008"/>
            <a:ext cx="5687028" cy="2426589"/>
            <a:chOff x="2184650" y="2143468"/>
            <a:chExt cx="6788851" cy="3285967"/>
          </a:xfrm>
        </p:grpSpPr>
        <p:sp>
          <p:nvSpPr>
            <p:cNvPr id="63" name="타원 7"/>
            <p:cNvSpPr/>
            <p:nvPr/>
          </p:nvSpPr>
          <p:spPr>
            <a:xfrm>
              <a:off x="3912345" y="2143468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64" name="TextBox 8"/>
            <p:cNvSpPr txBox="1"/>
            <p:nvPr/>
          </p:nvSpPr>
          <p:spPr>
            <a:xfrm>
              <a:off x="2184650" y="2334197"/>
              <a:ext cx="6788851" cy="3075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You are a financial expert and professional translator.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Translate the following Korean text into English.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Do not add any additional information or interpretation,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just translate</a:t>
              </a: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.</a:t>
              </a: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Ensure that the original formatting, including punctuation, line breaks, and structure, is preserved as much as possible.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 rot="0">
            <a:off x="5567233" y="1393144"/>
            <a:ext cx="3052469" cy="2438400"/>
            <a:chOff x="2184650" y="2053821"/>
            <a:chExt cx="3643864" cy="3285967"/>
          </a:xfrm>
        </p:grpSpPr>
        <p:sp>
          <p:nvSpPr>
            <p:cNvPr id="66" name="타원 11"/>
            <p:cNvSpPr/>
            <p:nvPr/>
          </p:nvSpPr>
          <p:spPr>
            <a:xfrm>
              <a:off x="2339650" y="2053821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67" name="TextBox 12"/>
            <p:cNvSpPr txBox="1"/>
            <p:nvPr/>
          </p:nvSpPr>
          <p:spPr>
            <a:xfrm>
              <a:off x="2184650" y="3146609"/>
              <a:ext cx="3643864" cy="1068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- </a:t>
              </a: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맑은 고딕"/>
                </a:rPr>
                <a:t>감사</a:t>
              </a: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(</a:t>
              </a: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맑은 고딕"/>
                </a:rPr>
                <a:t>사외이사가 아닌 감사위원</a:t>
              </a: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) </a:t>
              </a: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맑은 고딕"/>
                </a:rPr>
                <a:t>참석여부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sp>
        <p:nvSpPr>
          <p:cNvPr id="68" name="TextBox 16"/>
          <p:cNvSpPr txBox="1"/>
          <p:nvPr/>
        </p:nvSpPr>
        <p:spPr>
          <a:xfrm>
            <a:off x="1509186" y="1156395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Prompt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69" name="TextBox 18"/>
          <p:cNvSpPr txBox="1"/>
          <p:nvPr/>
        </p:nvSpPr>
        <p:spPr>
          <a:xfrm>
            <a:off x="5714302" y="1210492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Input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466353" y="3972392"/>
          <a:ext cx="11128884" cy="230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628"/>
                <a:gridCol w="3709628"/>
                <a:gridCol w="3709628"/>
              </a:tblGrid>
              <a:tr h="33471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Llama3.1-70B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Mistral-Large-123B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Qwen2-72B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</a:tr>
              <a:tr h="1243738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- Attendance of Auditors (Non-Outside Director Auditors)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- Attendance of Auditor (Audit Committee Member who is not an Outside Director)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- Attendance of Audit Committee Members (excluding outside directors)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692816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(A100): 1.62s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(A40): 3.78s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(A100): 3.16s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(A100): 1.38s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(A40): 4.41s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71" name="그룹 70"/>
          <p:cNvGrpSpPr/>
          <p:nvPr/>
        </p:nvGrpSpPr>
        <p:grpSpPr>
          <a:xfrm rot="0">
            <a:off x="8990371" y="1399269"/>
            <a:ext cx="3052469" cy="2438400"/>
            <a:chOff x="2184650" y="2053821"/>
            <a:chExt cx="3643864" cy="3285967"/>
          </a:xfrm>
        </p:grpSpPr>
        <p:sp>
          <p:nvSpPr>
            <p:cNvPr id="72" name="타원 24"/>
            <p:cNvSpPr/>
            <p:nvPr/>
          </p:nvSpPr>
          <p:spPr>
            <a:xfrm>
              <a:off x="2339650" y="2053821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73" name="TextBox 25"/>
            <p:cNvSpPr txBox="1"/>
            <p:nvPr/>
          </p:nvSpPr>
          <p:spPr>
            <a:xfrm>
              <a:off x="2184650" y="2869040"/>
              <a:ext cx="3643864" cy="1567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- Attendance of auditors (members of Audit Committee who are not outside directors)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sp>
        <p:nvSpPr>
          <p:cNvPr id="74" name="TextBox 26"/>
          <p:cNvSpPr txBox="1"/>
          <p:nvPr/>
        </p:nvSpPr>
        <p:spPr>
          <a:xfrm>
            <a:off x="9137440" y="1216617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GT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75" name="TextBox 3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_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실성능 비교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 rot="0">
            <a:off x="57282" y="1459008"/>
            <a:ext cx="5687028" cy="2426589"/>
            <a:chOff x="2184650" y="2143468"/>
            <a:chExt cx="6788851" cy="3285967"/>
          </a:xfrm>
        </p:grpSpPr>
        <p:sp>
          <p:nvSpPr>
            <p:cNvPr id="78" name="타원 7"/>
            <p:cNvSpPr/>
            <p:nvPr/>
          </p:nvSpPr>
          <p:spPr>
            <a:xfrm>
              <a:off x="3912345" y="2143468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79" name="TextBox 8"/>
            <p:cNvSpPr txBox="1"/>
            <p:nvPr/>
          </p:nvSpPr>
          <p:spPr>
            <a:xfrm>
              <a:off x="2184650" y="2334197"/>
              <a:ext cx="6788851" cy="3075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You are a financial expert and professional translator.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Translate the following Korean text into English.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Do not add any additional information or interpretation,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just translate</a:t>
              </a: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.</a:t>
              </a: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 </a:t>
              </a:r>
              <a:endPara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Ensure that the original formatting, including punctuation, line breaks, and structure, is preserved as much as possible.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 rot="0">
            <a:off x="5567233" y="1393144"/>
            <a:ext cx="3052469" cy="2438400"/>
            <a:chOff x="2184650" y="2053821"/>
            <a:chExt cx="3643864" cy="3285967"/>
          </a:xfrm>
        </p:grpSpPr>
        <p:sp>
          <p:nvSpPr>
            <p:cNvPr id="81" name="타원 11"/>
            <p:cNvSpPr/>
            <p:nvPr/>
          </p:nvSpPr>
          <p:spPr>
            <a:xfrm>
              <a:off x="2339650" y="2053821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82" name="TextBox 12"/>
            <p:cNvSpPr txBox="1"/>
            <p:nvPr/>
          </p:nvSpPr>
          <p:spPr>
            <a:xfrm>
              <a:off x="2184650" y="3146609"/>
              <a:ext cx="3643864" cy="1068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"4. </a:t>
              </a: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맑은 고딕"/>
                </a:rPr>
                <a:t>휴장기간 카지노 순매출 손실 예상액 </a:t>
              </a: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: </a:t>
              </a: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맑은 고딕"/>
                </a:rPr>
                <a:t>약 </a:t>
              </a:r>
              <a:r>
  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Aptos"/>
                </a:rPr>
                <a:t>215</a:t>
              </a: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맑은 고딕"/>
                  <a:cs typeface="맑은 고딕"/>
                </a:rPr>
                <a:t>억원”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sp>
        <p:nvSpPr>
          <p:cNvPr id="83" name="TextBox 16"/>
          <p:cNvSpPr txBox="1"/>
          <p:nvPr/>
        </p:nvSpPr>
        <p:spPr>
          <a:xfrm>
            <a:off x="1509186" y="1156395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Prompt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84" name="TextBox 18"/>
          <p:cNvSpPr txBox="1"/>
          <p:nvPr/>
        </p:nvSpPr>
        <p:spPr>
          <a:xfrm>
            <a:off x="5714302" y="1210492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Input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466353" y="3972392"/>
          <a:ext cx="11128884" cy="230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628"/>
                <a:gridCol w="3709628"/>
                <a:gridCol w="3709628"/>
              </a:tblGrid>
              <a:tr h="334710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Llama3.1-70B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Mistral-Large-123B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Qwen2-72B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</a:tr>
              <a:tr h="1243738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4. Estimated loss of casino net sales during the closure period: approximately 21.5 billion won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4. Estimated loss in casino net sales during the closure period: approximately 215 billion won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Aptos"/>
                          <a:ea typeface="Aptos"/>
                          <a:cs typeface="Aptos"/>
                        </a:rPr>
                        <a:t>4. Estimated loss of net sales during the closure period for the casino: Approximately KRW 21.5 billion.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  <a:tr h="692816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(A100): 2.38s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(A40): 5.39s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(A100): 4.06s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(A100): 6.55s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Inference time (A40): 8.85s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e8eae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 rot="0">
            <a:off x="8990371" y="1399269"/>
            <a:ext cx="3052469" cy="2438400"/>
            <a:chOff x="2184650" y="2053821"/>
            <a:chExt cx="3643864" cy="3285967"/>
          </a:xfrm>
        </p:grpSpPr>
        <p:sp>
          <p:nvSpPr>
            <p:cNvPr id="87" name="타원 24"/>
            <p:cNvSpPr/>
            <p:nvPr/>
          </p:nvSpPr>
          <p:spPr>
            <a:xfrm>
              <a:off x="2339650" y="2053821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88" name="TextBox 25"/>
            <p:cNvSpPr txBox="1"/>
            <p:nvPr/>
          </p:nvSpPr>
          <p:spPr>
            <a:xfrm>
              <a:off x="2184650" y="2869040"/>
              <a:ext cx="3643864" cy="15676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" altLang="ko-KR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ptos"/>
                  <a:ea typeface="Aptos"/>
                  <a:cs typeface="Aptos"/>
                </a:rPr>
                <a:t>"4. Estimated loss in net sales from the closure: about KRW 21.5 billion”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sp>
        <p:nvSpPr>
          <p:cNvPr id="89" name="TextBox 26"/>
          <p:cNvSpPr txBox="1"/>
          <p:nvPr/>
        </p:nvSpPr>
        <p:spPr>
          <a:xfrm>
            <a:off x="9137440" y="1216617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GT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975711" y="5099538"/>
            <a:ext cx="410308" cy="246185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1" name="TextBox 3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_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실성능 비교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타원 92"/>
          <p:cNvSpPr/>
          <p:nvPr/>
        </p:nvSpPr>
        <p:spPr>
          <a:xfrm>
            <a:off x="629629" y="1666266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4" name="TextBox 8"/>
          <p:cNvSpPr txBox="1"/>
          <p:nvPr/>
        </p:nvSpPr>
        <p:spPr>
          <a:xfrm>
            <a:off x="768698" y="1863832"/>
            <a:ext cx="3119545" cy="28091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Llama3.1 - 70B,</a:t>
            </a:r>
            <a:b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</a:b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Qwen2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72B</a:t>
            </a:r>
            <a:b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</a:b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두 모델의 성능 우위를 판별하기 어려워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20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개의 추가예시 번역결과에 대한 정성평가 실시 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95" name="TextBox 9"/>
          <p:cNvSpPr txBox="1"/>
          <p:nvPr/>
        </p:nvSpPr>
        <p:spPr>
          <a:xfrm>
            <a:off x="1558927" y="1439916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개요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166384" y="1676010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7" name="TextBox 12"/>
          <p:cNvSpPr txBox="1"/>
          <p:nvPr/>
        </p:nvSpPr>
        <p:spPr>
          <a:xfrm>
            <a:off x="5095682" y="1449660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방법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98" name="TextBox 18"/>
          <p:cNvSpPr txBox="1"/>
          <p:nvPr/>
        </p:nvSpPr>
        <p:spPr>
          <a:xfrm>
            <a:off x="4313113" y="1873576"/>
            <a:ext cx="3119545" cy="28091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20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개 예시를 선정하여 각 모델의 변역결과를 저장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각 모델의 번역 결과에 번역가의 주관적인 점수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(1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~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10)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부여 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점수 평균 계산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7731481" y="1684538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00" name="TextBox 4"/>
          <p:cNvSpPr txBox="1"/>
          <p:nvPr/>
        </p:nvSpPr>
        <p:spPr>
          <a:xfrm>
            <a:off x="8660779" y="1458188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결과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1" name="TextBox 6"/>
          <p:cNvSpPr txBox="1"/>
          <p:nvPr/>
        </p:nvSpPr>
        <p:spPr>
          <a:xfrm>
            <a:off x="7870550" y="2769607"/>
            <a:ext cx="3119545" cy="96244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Llama3.1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–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70B: 4.75 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점 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Qwen2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–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72B: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4.8 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점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2" name="TextBox 14"/>
          <p:cNvSpPr txBox="1"/>
          <p:nvPr/>
        </p:nvSpPr>
        <p:spPr>
          <a:xfrm>
            <a:off x="687978" y="5418084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예시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3" name="TextBox 5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_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실성능 추가 비교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104" name="그림 103" descr="텍스트, 스크린샷, 폰트, 번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8055" y="5093534"/>
            <a:ext cx="7772400" cy="1203098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표 105"/>
          <p:cNvGraphicFramePr>
            <a:graphicFrameLocks noGrp="1"/>
          </p:cNvGraphicFramePr>
          <p:nvPr/>
        </p:nvGraphicFramePr>
        <p:xfrm>
          <a:off x="749440" y="1665522"/>
          <a:ext cx="10693120" cy="434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280"/>
                <a:gridCol w="2673280"/>
                <a:gridCol w="2673280"/>
                <a:gridCol w="2673280"/>
              </a:tblGrid>
              <a:tr h="239255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Input 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GT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Llama3.1-70B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Qwen2-72B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</a:tr>
              <a:tr h="593423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23.09.12 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주식소각결정을 통해 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23.09.25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일 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167,406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주에 대해 주식 소각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이익소각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)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을 진행하였습니다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Through the September 12, 2023 Decision on Retiring Stocks, the company carried out stock retirement (profit retirement) for 167,406 shares on September 25, 2023.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23.09.12 A decision was made to cancel shares, and on 23.09.25, 167,406 shares were cancelled (treasury shares cancellation).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23.09.12 Through a decision to burn shares, we proceeded with the burning of 167,406 shares on 23.09.25. (Profit burn). Please note, the term "profit burn" is a direct translation of the Korean term "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이익소각</a:t>
                      </a: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" </a:t>
                      </a:r>
                      <a:r>
                        <a:rPr xmlns:mc="http://schemas.openxmlformats.org/markup-compatibility/2006" xmlns:hp="http://schemas.haansoft.com/office/presentation/8.0" kumimoji="0" lang="en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which is not a standard term in English financial contexts. In most cases, "share burn" or "share cancellation" might be more appropriate depending on the context. However, per your instruction, I've provided a direct translation.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7" name="TextBox 3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_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실성능 추가 비교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표 105"/>
          <p:cNvGraphicFramePr>
            <a:graphicFrameLocks noGrp="1"/>
          </p:cNvGraphicFramePr>
          <p:nvPr/>
        </p:nvGraphicFramePr>
        <p:xfrm>
          <a:off x="749440" y="1665522"/>
          <a:ext cx="10693120" cy="4345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280"/>
                <a:gridCol w="2673280"/>
                <a:gridCol w="2673280"/>
                <a:gridCol w="2673280"/>
              </a:tblGrid>
              <a:tr h="239255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Input 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GT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Llama3.1-70B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Aptos"/>
                          <a:ea typeface="맑은 고딕"/>
                          <a:cs typeface="Aptos"/>
                        </a:rPr>
                        <a:t>Qwen2-72B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156082">
                        <a:alpha val="100000"/>
                      </a:srgbClr>
                    </a:solidFill>
                  </a:tcPr>
                </a:tc>
              </a:tr>
              <a:tr h="593423"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23.09.12 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주식소각결정을 통해 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23.09.25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일 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167,406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주에 대해 주식 소각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이익소각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)</a:t>
                      </a:r>
                      <a:r>
                        <a: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을 진행하였습니다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Through the September 12, 2023 Decision on Retiring Stocks, the company carried out stock retirement (profit retirement) for 167,406 shares on September 25, 2023.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8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23.09.12 A decision was made to cancel shares, and on 23.09.25, 167,406 shares were cancelled (treasury shares cancellation).</a:t>
                      </a:r>
                      <a:endParaRPr xmlns:mc="http://schemas.openxmlformats.org/markup-compatibility/2006" xmlns:hp="http://schemas.haansoft.com/office/presentation/8.0" kumimoji="0" lang="ko-KR" altLang="en-US" sz="18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23.09.12 Through a decision to burn shares, we proceeded with the burning of 167,406 shares on 23.09.25. (Profit burn). Please note, the term "profit burn" is a direct translation of the Korean term "</a:t>
                      </a: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이익소각</a:t>
                      </a:r>
                      <a:r>
                        <a:rPr xmlns:mc="http://schemas.openxmlformats.org/markup-compatibility/2006" xmlns:hp="http://schemas.haansoft.com/office/presentation/8.0" kumimoji="0" lang="en-US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" </a:t>
                      </a:r>
                      <a:r>
                        <a:rPr xmlns:mc="http://schemas.openxmlformats.org/markup-compatibility/2006" xmlns:hp="http://schemas.haansoft.com/office/presentation/8.0" kumimoji="0" lang="en" altLang="ko-KR" sz="15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</a:rPr>
                        <a:t>which is not a standard term in English financial contexts. In most cases, "share burn" or "share cancellation" might be more appropriate depending on the context. However, per your instruction, I've provided a direct translation.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381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127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ccd2d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7" name="TextBox 3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LLM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선정 근거</a:t>
            </a: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_</a:t>
            </a:r>
            <a:r>
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실성능 추가 비교</a:t>
            </a:r>
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757</ep:Words>
  <ep:PresentationFormat>와이드스크린</ep:PresentationFormat>
  <ep:Paragraphs>48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2024-07-30T09:02:30.000</dcterms:created>
  <dc:creator>석슬기 (Seok Seulgi)</dc:creator>
  <cp:lastModifiedBy>kiria</cp:lastModifiedBy>
  <dcterms:modified xsi:type="dcterms:W3CDTF">2024-12-05T08:32:53.687</dcterms:modified>
  <cp:revision>281</cp:revision>
  <dc:title>현대제철 인공지능 번역/감수 시스템 구축 제안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