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8" r:id="rId3"/>
    <p:sldId id="271" r:id="rId4"/>
    <p:sldId id="269" r:id="rId5"/>
    <p:sldId id="272" r:id="rId6"/>
    <p:sldId id="261" r:id="rId7"/>
    <p:sldId id="262" r:id="rId8"/>
    <p:sldId id="280" r:id="rId9"/>
    <p:sldId id="273" r:id="rId10"/>
    <p:sldId id="270" r:id="rId11"/>
    <p:sldId id="281" r:id="rId12"/>
    <p:sldId id="275" r:id="rId13"/>
    <p:sldId id="263" r:id="rId14"/>
    <p:sldId id="264" r:id="rId15"/>
    <p:sldId id="274" r:id="rId16"/>
    <p:sldId id="279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73"/>
    <p:restoredTop sz="54722"/>
  </p:normalViewPr>
  <p:slideViewPr>
    <p:cSldViewPr snapToGrid="0">
      <p:cViewPr varScale="1">
        <p:scale>
          <a:sx n="76" d="100"/>
          <a:sy n="76" d="100"/>
        </p:scale>
        <p:origin x="1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A9FDA-BEE2-7B42-ACF3-510A4AB3AD40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0F2C5-1205-2C4D-A55A-315F24EC46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76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159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75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309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922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83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45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99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79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460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0F2C5-1205-2C4D-A55A-315F24EC467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75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BCDB-B7E6-CBD5-50F8-8BDE8F396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57BF70-8D3E-FED2-DF45-A6D54079B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F304B-8F79-FF91-5016-1A14FCE0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4BC5E-F9A4-AD79-1E98-133F6BA0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1B83C-7957-BA6D-B066-369587F9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91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0BF5-CDC1-4585-1097-E7D441AE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F1DB8-32C3-C2B7-B852-2003863F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8B9E-9445-72BB-5776-90C7DEA0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1511-048F-2939-BB86-8F91CA2C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0C0F7-914F-68F8-EE5F-C6755ECC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6382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26A1E-946D-C260-2ABB-724BEA9B46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EAF22-A797-7DBE-2FC1-AAF37600E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584BF-4167-6C4B-A067-6B6A3628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4065E-7863-B25D-4FB1-36FA05A9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25D6E-0DF7-B8B8-8572-579A3F90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E47D3-9D4C-7F75-792B-3556B1BD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EACCA-C985-AE78-B723-ED309FE81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A6A0-790E-DBC0-83BF-5B548E5F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16D7-2491-380B-0FA6-FE88A41B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9908C-74C4-6C82-7724-69BE1BFF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5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3D8C7-AC91-B651-0383-E04517F40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592D5-3E5B-0BEB-3CC8-41A9ADD1B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18BB4-AA44-1AF5-F465-4032FAB8C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1E43-3356-DE0A-4723-BEBF6CAC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C293-7B3F-2F29-2F47-B5647B092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69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CF0EF-167F-EF24-277F-FB061C00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1831-F432-B177-755E-1735E9863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BE708B-9318-3F17-D389-B7B04B941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2A351-3635-F087-F7DF-EB43949B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211D0-9C5A-7CEC-6806-6ADAB4E50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D020-054E-05C4-6D20-137353699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32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E12E3-4309-94F8-34D1-D63D3EB8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2FCD-BD6E-8B8E-1914-627F6CA80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6EF0B-BFFD-922C-E871-9FA768E02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12220A-4711-A29A-863B-AC1D1F9E0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0B0D4-7B56-C28F-42B9-2F630638F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F6C13-13AF-603B-D546-BAD8DDE8D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0C31AC-CF85-F342-9910-95C68C2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6771E6-A2F7-05E7-9B02-8B8B6B05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4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6955-B5A5-9708-0C76-C9335D6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32D92-C10E-1E18-6E62-94D7C10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1A459-A1A3-B432-2384-2DACCAE4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7EB9F7-048F-3FBB-EDD9-97326781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98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B3CA4-98E4-65D4-2B5F-95B37D8A2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927FD-A233-495B-FB04-EF8BB12A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BD24E-F6D7-32D8-1A48-27757EAA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2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7211-8033-165D-E6E5-12BFC3B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2D60-F0A5-B618-8872-AE549943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99582-D7DC-BB6D-1857-A7A6D562C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B37F-02C4-D9D0-6A4B-90780725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2ACEB-35C2-580A-7D12-5585D62F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BCC17-AF56-EA93-4A94-030FB42C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88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3C644-047E-F5A2-8946-56C16B494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CB924B-F9C8-2C7D-0997-F76CC6983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D3A33-8935-E346-1027-B70FF5EB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4F883-AE1D-AD71-C02D-1AE8DF0C8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DDBCF-4EB5-4C65-F470-1A4FC8E5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2B90F6-276F-653A-3E4C-EB713467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207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3C1C5-999C-A569-90A9-BE49F7C7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7D146-A738-6095-BB09-D2567C2E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9E208-507F-4FBC-7495-DAD76F4F3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D8993E-23F1-0C49-8289-82F0C9BAB1D7}" type="datetimeFigureOut">
              <a:rPr lang="en-GB" smtClean="0"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4210-83D3-D6E3-33F8-F29D71A643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D409-07A7-CAA2-510F-7A5EB785BB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904AC-5262-7F45-89AF-4BC3D9D31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4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nsgenomics.com/software/gctb/#SBayesRCTutorial" TargetMode="External"/><Relationship Id="rId2" Type="http://schemas.openxmlformats.org/officeDocument/2006/relationships/hyperlink" Target="https://github.com/bogdanlab/fiz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E68A-0C70-A053-C9D2-2010940838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Post-GWAS Analyses: A Whirlwind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DE431-CC0F-3569-B734-5E2908AD26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SMARTbiomed</a:t>
            </a:r>
            <a:r>
              <a:rPr lang="en-GB" dirty="0"/>
              <a:t> Summer School 2025</a:t>
            </a:r>
          </a:p>
          <a:p>
            <a:r>
              <a:rPr lang="en-GB" dirty="0"/>
              <a:t>Dr Isabelle McGrath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713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BB90-DBA5-E65B-CBF1-DCA25603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Single-cell Disease Relevance Score (</a:t>
            </a:r>
            <a:r>
              <a:rPr lang="en-GB" dirty="0" err="1"/>
              <a:t>scDRS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31FA9-A5F1-AB8D-C671-E073F28B2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Are GWAS genes excessively expressed in a particular cell type?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194" name="Picture 2" descr="Fig. 1">
            <a:extLst>
              <a:ext uri="{FF2B5EF4-FFF2-40B4-BE49-F238E27FC236}">
                <a16:creationId xmlns:a16="http://schemas.microsoft.com/office/drawing/2014/main" id="{ED4D7731-A1BC-ACED-2588-A187CB4B8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93" y="2337724"/>
            <a:ext cx="8128771" cy="436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114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038-EC19-0BE3-57AC-EA96FAC7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Causal Gene Prioritisation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6D026-960F-1F80-61FC-1D83FC881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Colocalisation</a:t>
            </a:r>
            <a:endParaRPr lang="en-GB" dirty="0"/>
          </a:p>
          <a:p>
            <a:r>
              <a:rPr lang="en-GB" dirty="0"/>
              <a:t>Transcriptome-wide association study (TWAS)</a:t>
            </a:r>
          </a:p>
        </p:txBody>
      </p:sp>
    </p:spTree>
    <p:extLst>
      <p:ext uri="{BB962C8B-B14F-4D97-AF65-F5344CB8AC3E}">
        <p14:creationId xmlns:p14="http://schemas.microsoft.com/office/powerpoint/2010/main" val="126271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2C07D-921E-C91E-1900-312018E7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Molecular Quantitative Trait Loci (</a:t>
            </a:r>
            <a:r>
              <a:rPr lang="en-GB" dirty="0" err="1"/>
              <a:t>molQTLs</a:t>
            </a:r>
            <a:r>
              <a:rPr lang="en-GB" dirty="0"/>
              <a:t>)</a:t>
            </a:r>
          </a:p>
        </p:txBody>
      </p:sp>
      <p:pic>
        <p:nvPicPr>
          <p:cNvPr id="7170" name="Picture 2" descr="Fig. 1">
            <a:extLst>
              <a:ext uri="{FF2B5EF4-FFF2-40B4-BE49-F238E27FC236}">
                <a16:creationId xmlns:a16="http://schemas.microsoft.com/office/drawing/2014/main" id="{4CC68630-2566-6DAA-F647-DC288F205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1"/>
          <a:stretch/>
        </p:blipFill>
        <p:spPr bwMode="auto">
          <a:xfrm>
            <a:off x="1058091" y="1935310"/>
            <a:ext cx="6686006" cy="400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F5788-00AB-0533-799B-5D0A2DE99F8E}"/>
              </a:ext>
            </a:extLst>
          </p:cNvPr>
          <p:cNvSpPr txBox="1"/>
          <p:nvPr/>
        </p:nvSpPr>
        <p:spPr>
          <a:xfrm>
            <a:off x="2168434" y="6492875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Aguet</a:t>
            </a:r>
            <a:r>
              <a:rPr lang="en-GB" dirty="0"/>
              <a:t>, 2023 &amp; Brandt, 2017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BB814-9211-CFBB-0FDA-845963B4BEB9}"/>
              </a:ext>
            </a:extLst>
          </p:cNvPr>
          <p:cNvSpPr txBox="1"/>
          <p:nvPr/>
        </p:nvSpPr>
        <p:spPr>
          <a:xfrm>
            <a:off x="8135702" y="2704011"/>
            <a:ext cx="3908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cisQTL</a:t>
            </a:r>
            <a:r>
              <a:rPr lang="en-GB" dirty="0"/>
              <a:t>: variant affects a nearby molecular trait</a:t>
            </a:r>
          </a:p>
          <a:p>
            <a:endParaRPr lang="en-GB" dirty="0"/>
          </a:p>
          <a:p>
            <a:r>
              <a:rPr lang="en-GB" dirty="0" err="1"/>
              <a:t>transQTL</a:t>
            </a:r>
            <a:r>
              <a:rPr lang="en-GB" dirty="0"/>
              <a:t>: variant affects a distal molecular trait (e.g. a gene on another chromosome)</a:t>
            </a:r>
          </a:p>
        </p:txBody>
      </p:sp>
    </p:spTree>
    <p:extLst>
      <p:ext uri="{BB962C8B-B14F-4D97-AF65-F5344CB8AC3E}">
        <p14:creationId xmlns:p14="http://schemas.microsoft.com/office/powerpoint/2010/main" val="4115581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0F60-C877-6E95-328C-5D9C3D4F0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Colocalisation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1DDE1-CC11-D9FC-5F91-41D56F182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643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Is the signal at a locus for trait A and trait B consistent with a shared causal variant?</a:t>
            </a:r>
          </a:p>
          <a:p>
            <a:pPr marL="0" indent="0">
              <a:buNone/>
            </a:pPr>
            <a:r>
              <a:rPr lang="en-GB" dirty="0"/>
              <a:t>COLOC (</a:t>
            </a:r>
            <a:r>
              <a:rPr lang="en-GB" dirty="0" err="1"/>
              <a:t>Giambartolomei</a:t>
            </a:r>
            <a:r>
              <a:rPr lang="en-GB" dirty="0"/>
              <a:t>, 2014)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Assumption: single causal variant</a:t>
            </a:r>
          </a:p>
          <a:p>
            <a:pPr marL="0" indent="0">
              <a:buNone/>
            </a:pPr>
            <a:r>
              <a:rPr lang="en-GB" dirty="0"/>
              <a:t>Integrate with </a:t>
            </a:r>
            <a:r>
              <a:rPr lang="en-GB" dirty="0" err="1"/>
              <a:t>SuSiE</a:t>
            </a:r>
            <a:r>
              <a:rPr lang="en-GB" dirty="0"/>
              <a:t> to allow multiple causal variants (Wallace, 2021)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BA70A-9721-59B3-A4DC-B942C082567B}"/>
              </a:ext>
            </a:extLst>
          </p:cNvPr>
          <p:cNvSpPr txBox="1"/>
          <p:nvPr/>
        </p:nvSpPr>
        <p:spPr>
          <a:xfrm>
            <a:off x="4898334" y="3105196"/>
            <a:ext cx="8053251" cy="1367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350"/>
              </a:lnSpc>
              <a:spcAft>
                <a:spcPts val="675"/>
              </a:spcAft>
            </a:pPr>
            <a:r>
              <a:rPr lang="en-GB" b="0" i="1" dirty="0">
                <a:solidFill>
                  <a:srgbClr val="202020"/>
                </a:solidFill>
                <a:effectLst/>
                <a:latin typeface="Helvetica" pitchFamily="2" charset="0"/>
              </a:rPr>
              <a:t>H</a:t>
            </a:r>
            <a:r>
              <a:rPr lang="en-GB" b="0" i="0" baseline="-25000" dirty="0">
                <a:solidFill>
                  <a:srgbClr val="202020"/>
                </a:solidFill>
                <a:effectLst/>
                <a:latin typeface="Helvetica" pitchFamily="2" charset="0"/>
              </a:rPr>
              <a:t>0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: no association with either trait in the region</a:t>
            </a:r>
          </a:p>
          <a:p>
            <a:pPr algn="l">
              <a:lnSpc>
                <a:spcPts val="1350"/>
              </a:lnSpc>
              <a:spcAft>
                <a:spcPts val="675"/>
              </a:spcAft>
            </a:pPr>
            <a:r>
              <a:rPr lang="en-GB" b="0" i="1" dirty="0">
                <a:solidFill>
                  <a:srgbClr val="202020"/>
                </a:solidFill>
                <a:effectLst/>
                <a:latin typeface="Helvetica" pitchFamily="2" charset="0"/>
              </a:rPr>
              <a:t>H</a:t>
            </a:r>
            <a:r>
              <a:rPr lang="en-GB" b="0" i="0" baseline="-25000" dirty="0">
                <a:solidFill>
                  <a:srgbClr val="202020"/>
                </a:solidFill>
                <a:effectLst/>
                <a:latin typeface="Helvetica" pitchFamily="2" charset="0"/>
              </a:rPr>
              <a:t>1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: association with trait 1 only</a:t>
            </a:r>
          </a:p>
          <a:p>
            <a:pPr algn="l">
              <a:lnSpc>
                <a:spcPts val="1350"/>
              </a:lnSpc>
              <a:spcAft>
                <a:spcPts val="675"/>
              </a:spcAft>
            </a:pPr>
            <a:r>
              <a:rPr lang="en-GB" b="0" i="1" dirty="0">
                <a:solidFill>
                  <a:srgbClr val="202020"/>
                </a:solidFill>
                <a:effectLst/>
                <a:latin typeface="Helvetica" pitchFamily="2" charset="0"/>
              </a:rPr>
              <a:t>H</a:t>
            </a:r>
            <a:r>
              <a:rPr lang="en-GB" b="0" i="0" baseline="-25000" dirty="0">
                <a:solidFill>
                  <a:srgbClr val="202020"/>
                </a:solidFill>
                <a:effectLst/>
                <a:latin typeface="Helvetica" pitchFamily="2" charset="0"/>
              </a:rPr>
              <a:t>2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: association with trait 2 only</a:t>
            </a:r>
          </a:p>
          <a:p>
            <a:pPr algn="l">
              <a:lnSpc>
                <a:spcPts val="1350"/>
              </a:lnSpc>
              <a:spcAft>
                <a:spcPts val="675"/>
              </a:spcAft>
            </a:pPr>
            <a:r>
              <a:rPr lang="en-GB" b="0" i="1" dirty="0">
                <a:solidFill>
                  <a:srgbClr val="202020"/>
                </a:solidFill>
                <a:effectLst/>
                <a:latin typeface="Helvetica" pitchFamily="2" charset="0"/>
              </a:rPr>
              <a:t>H</a:t>
            </a:r>
            <a:r>
              <a:rPr lang="en-GB" b="0" i="0" baseline="-25000" dirty="0">
                <a:solidFill>
                  <a:srgbClr val="202020"/>
                </a:solidFill>
                <a:effectLst/>
                <a:latin typeface="Helvetica" pitchFamily="2" charset="0"/>
              </a:rPr>
              <a:t>3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: both traits are associated, but have different single causal variants</a:t>
            </a:r>
          </a:p>
          <a:p>
            <a:pPr algn="l">
              <a:lnSpc>
                <a:spcPts val="1350"/>
              </a:lnSpc>
              <a:spcAft>
                <a:spcPts val="675"/>
              </a:spcAft>
            </a:pPr>
            <a:r>
              <a:rPr lang="en-GB" b="0" i="1" dirty="0">
                <a:solidFill>
                  <a:srgbClr val="202020"/>
                </a:solidFill>
                <a:effectLst/>
                <a:latin typeface="Helvetica" pitchFamily="2" charset="0"/>
              </a:rPr>
              <a:t>H</a:t>
            </a:r>
            <a:r>
              <a:rPr lang="en-GB" b="0" i="0" baseline="-25000" dirty="0">
                <a:solidFill>
                  <a:srgbClr val="202020"/>
                </a:solidFill>
                <a:effectLst/>
                <a:latin typeface="Helvetica" pitchFamily="2" charset="0"/>
              </a:rPr>
              <a:t>4</a:t>
            </a:r>
            <a:r>
              <a:rPr lang="en-GB" b="0" i="0" dirty="0">
                <a:solidFill>
                  <a:srgbClr val="202020"/>
                </a:solidFill>
                <a:effectLst/>
                <a:latin typeface="Helvetica" pitchFamily="2" charset="0"/>
              </a:rPr>
              <a:t>: both traits are associated and share the same single causal variant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CE44ED-0761-5C8E-D2EC-03921A6513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8" t="31213" r="495" b="31607"/>
          <a:stretch/>
        </p:blipFill>
        <p:spPr bwMode="auto">
          <a:xfrm>
            <a:off x="229171" y="2693834"/>
            <a:ext cx="4669163" cy="254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1F2256-F00C-7246-79C8-ADC5C19CC403}"/>
              </a:ext>
            </a:extLst>
          </p:cNvPr>
          <p:cNvSpPr txBox="1"/>
          <p:nvPr/>
        </p:nvSpPr>
        <p:spPr>
          <a:xfrm>
            <a:off x="3034949" y="5183321"/>
            <a:ext cx="13115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 err="1"/>
              <a:t>Cano</a:t>
            </a:r>
            <a:r>
              <a:rPr lang="en-GB" sz="1050" dirty="0"/>
              <a:t>-Gamez, 2020</a:t>
            </a:r>
          </a:p>
        </p:txBody>
      </p:sp>
    </p:spTree>
    <p:extLst>
      <p:ext uri="{BB962C8B-B14F-4D97-AF65-F5344CB8AC3E}">
        <p14:creationId xmlns:p14="http://schemas.microsoft.com/office/powerpoint/2010/main" val="1777497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EF81-EF5A-0E50-3E62-CAD0966D6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Summary-Mendelian Randomisation (SMR)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26E1-2004-BCCB-C04D-BA174E87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Leverage MR framework to identify genes whose expression levels are associated with a complex trait</a:t>
            </a:r>
          </a:p>
        </p:txBody>
      </p:sp>
      <p:pic>
        <p:nvPicPr>
          <p:cNvPr id="6146" name="Picture 2" descr="figure 1">
            <a:extLst>
              <a:ext uri="{FF2B5EF4-FFF2-40B4-BE49-F238E27FC236}">
                <a16:creationId xmlns:a16="http://schemas.microsoft.com/office/drawing/2014/main" id="{5866EF16-5DE6-E007-2DD5-C0A14391B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479" y="2623885"/>
            <a:ext cx="7371624" cy="340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CFF8A55-38D3-B19C-DFE4-7BC221E91C4B}"/>
              </a:ext>
            </a:extLst>
          </p:cNvPr>
          <p:cNvSpPr/>
          <p:nvPr/>
        </p:nvSpPr>
        <p:spPr>
          <a:xfrm>
            <a:off x="838200" y="2623885"/>
            <a:ext cx="468086" cy="367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78C96B-AE99-D9DC-2873-D79248858D76}"/>
              </a:ext>
            </a:extLst>
          </p:cNvPr>
          <p:cNvSpPr/>
          <p:nvPr/>
        </p:nvSpPr>
        <p:spPr>
          <a:xfrm>
            <a:off x="4118065" y="2488948"/>
            <a:ext cx="468086" cy="367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2321C-CF5C-8283-A04F-E803639BFB65}"/>
              </a:ext>
            </a:extLst>
          </p:cNvPr>
          <p:cNvSpPr txBox="1"/>
          <p:nvPr/>
        </p:nvSpPr>
        <p:spPr>
          <a:xfrm>
            <a:off x="6955972" y="6357657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(Zhu, 2016)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7F734-963C-DEFC-CF4A-12E3AD68EE71}"/>
              </a:ext>
            </a:extLst>
          </p:cNvPr>
          <p:cNvSpPr txBox="1"/>
          <p:nvPr/>
        </p:nvSpPr>
        <p:spPr>
          <a:xfrm>
            <a:off x="8956755" y="2394792"/>
            <a:ext cx="323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Unable to distinguish between pleiotropy and causality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80BE3D-5CE3-AD0D-D7CA-92ECF26BDD52}"/>
              </a:ext>
            </a:extLst>
          </p:cNvPr>
          <p:cNvSpPr txBox="1"/>
          <p:nvPr/>
        </p:nvSpPr>
        <p:spPr>
          <a:xfrm>
            <a:off x="8956755" y="3333660"/>
            <a:ext cx="32352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Output: association statistics for the effect of expression of the gene on the trait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956F60-2644-0CF2-CD1A-0D3C225E84B6}"/>
              </a:ext>
            </a:extLst>
          </p:cNvPr>
          <p:cNvSpPr txBox="1"/>
          <p:nvPr/>
        </p:nvSpPr>
        <p:spPr>
          <a:xfrm>
            <a:off x="8956755" y="5803659"/>
            <a:ext cx="3235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also be considered a transcriptome-wide association study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9752F-9BF6-BC59-8C38-F9DB4A8C3A02}"/>
              </a:ext>
            </a:extLst>
          </p:cNvPr>
          <p:cNvSpPr txBox="1"/>
          <p:nvPr/>
        </p:nvSpPr>
        <p:spPr>
          <a:xfrm>
            <a:off x="8956754" y="4743816"/>
            <a:ext cx="3235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HEIDI test to distinguish linkage from pleiotropy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2E9E8-DA79-A513-8700-9D2D4B3FA4DD}"/>
              </a:ext>
            </a:extLst>
          </p:cNvPr>
          <p:cNvSpPr txBox="1"/>
          <p:nvPr/>
        </p:nvSpPr>
        <p:spPr>
          <a:xfrm>
            <a:off x="-6044" y="6488668"/>
            <a:ext cx="490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eQTL</a:t>
            </a:r>
            <a:r>
              <a:rPr lang="en-GB" dirty="0"/>
              <a:t>: a variant that effects expression of a gene</a:t>
            </a:r>
          </a:p>
        </p:txBody>
      </p:sp>
    </p:spTree>
    <p:extLst>
      <p:ext uri="{BB962C8B-B14F-4D97-AF65-F5344CB8AC3E}">
        <p14:creationId xmlns:p14="http://schemas.microsoft.com/office/powerpoint/2010/main" val="384043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5CD-2B47-B7CC-234F-2B07AB30E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Transcriptome-Wide Association Study (TWAS)</a:t>
            </a:r>
          </a:p>
        </p:txBody>
      </p:sp>
      <p:pic>
        <p:nvPicPr>
          <p:cNvPr id="4" name="Picture 2" descr="figure 1">
            <a:extLst>
              <a:ext uri="{FF2B5EF4-FFF2-40B4-BE49-F238E27FC236}">
                <a16:creationId xmlns:a16="http://schemas.microsoft.com/office/drawing/2014/main" id="{3A0BA4ED-3217-E926-0A98-FD27699A5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15" y="1795316"/>
            <a:ext cx="6439807" cy="455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C7E56-B46F-28FB-1A0A-D58DA44D7EA9}"/>
              </a:ext>
            </a:extLst>
          </p:cNvPr>
          <p:cNvSpPr txBox="1"/>
          <p:nvPr/>
        </p:nvSpPr>
        <p:spPr>
          <a:xfrm>
            <a:off x="5608640" y="6472668"/>
            <a:ext cx="1403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Gusev, 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655B8-B4B9-AC54-84A1-031384D896E1}"/>
              </a:ext>
            </a:extLst>
          </p:cNvPr>
          <p:cNvSpPr txBox="1"/>
          <p:nvPr/>
        </p:nvSpPr>
        <p:spPr>
          <a:xfrm>
            <a:off x="7079657" y="932690"/>
            <a:ext cx="511193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b="1" dirty="0"/>
          </a:p>
          <a:p>
            <a:r>
              <a:rPr lang="en-GB" b="1" dirty="0"/>
              <a:t>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LD, gene expression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eQTLs</a:t>
            </a:r>
            <a:r>
              <a:rPr lang="en-GB" dirty="0"/>
              <a:t> are often shared across cell types/tissues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eQTLs</a:t>
            </a:r>
            <a:r>
              <a:rPr lang="en-GB" dirty="0"/>
              <a:t> common in genome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Most methods require individual level reference panel to build gene expression model</a:t>
            </a:r>
          </a:p>
          <a:p>
            <a:endParaRPr lang="en-GB" dirty="0"/>
          </a:p>
          <a:p>
            <a:r>
              <a:rPr lang="en-GB" b="1" dirty="0"/>
              <a:t>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“Causal” gene expression signature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drug with an opposite gene expression signature may be effective in treating the condition</a:t>
            </a:r>
          </a:p>
          <a:p>
            <a:endParaRPr lang="en-GB" dirty="0"/>
          </a:p>
          <a:p>
            <a:r>
              <a:rPr lang="en-GB" b="1" dirty="0"/>
              <a:t>Many methods have been developed</a:t>
            </a:r>
          </a:p>
          <a:p>
            <a:pPr marL="285750" indent="-285750">
              <a:buFontTx/>
              <a:buChar char="-"/>
            </a:pPr>
            <a:r>
              <a:rPr lang="en-GB" dirty="0"/>
              <a:t>FUSION, </a:t>
            </a:r>
            <a:r>
              <a:rPr lang="en-GB" dirty="0" err="1"/>
              <a:t>PrediXcan</a:t>
            </a:r>
            <a:r>
              <a:rPr lang="en-GB" dirty="0"/>
              <a:t>, </a:t>
            </a:r>
            <a:r>
              <a:rPr lang="en-GB" dirty="0" err="1"/>
              <a:t>SPrediXcan</a:t>
            </a:r>
            <a:r>
              <a:rPr lang="en-GB" dirty="0"/>
              <a:t>, </a:t>
            </a:r>
            <a:r>
              <a:rPr lang="en-GB" dirty="0" err="1"/>
              <a:t>ScPrediXcan</a:t>
            </a:r>
            <a:r>
              <a:rPr lang="en-GB" dirty="0"/>
              <a:t>, EXPRESSO, CONTENT, TESLA, </a:t>
            </a:r>
            <a:r>
              <a:rPr lang="en-GB" dirty="0" err="1"/>
              <a:t>SpliTWAS</a:t>
            </a:r>
            <a:r>
              <a:rPr lang="en-GB" dirty="0"/>
              <a:t>, GIFT, </a:t>
            </a:r>
            <a:r>
              <a:rPr lang="en-GB" dirty="0" err="1"/>
              <a:t>cTWAS</a:t>
            </a:r>
            <a:r>
              <a:rPr lang="en-GB" dirty="0"/>
              <a:t>…</a:t>
            </a:r>
          </a:p>
          <a:p>
            <a:pPr marL="285750" indent="-285750">
              <a:buFontTx/>
              <a:buChar char="-"/>
            </a:pPr>
            <a:endParaRPr lang="en-GB" b="1" dirty="0"/>
          </a:p>
          <a:p>
            <a:pPr marL="285750" indent="-285750">
              <a:buFontTx/>
              <a:buChar char="-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98931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DF64-B496-8469-D180-548FC0F2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eQTL</a:t>
            </a:r>
            <a:r>
              <a:rPr lang="en-GB" dirty="0"/>
              <a:t> Catalogue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5AEC0-02EB-3000-5D84-630871D7F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56798"/>
            <a:ext cx="5857009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Studies included in the </a:t>
            </a:r>
            <a:r>
              <a:rPr lang="en-GB" dirty="0" err="1"/>
              <a:t>eQTL</a:t>
            </a:r>
            <a:r>
              <a:rPr lang="en-GB" dirty="0"/>
              <a:t> catalogue</a:t>
            </a:r>
          </a:p>
          <a:p>
            <a:r>
              <a:rPr lang="en-GB" dirty="0"/>
              <a:t>Bulk RNA-</a:t>
            </a:r>
            <a:r>
              <a:rPr lang="en-GB" dirty="0" err="1"/>
              <a:t>seq</a:t>
            </a:r>
            <a:endParaRPr lang="en-GB" dirty="0"/>
          </a:p>
          <a:p>
            <a:r>
              <a:rPr lang="en-GB" dirty="0"/>
              <a:t>Single-cell RNA-</a:t>
            </a:r>
            <a:r>
              <a:rPr lang="en-GB" dirty="0" err="1"/>
              <a:t>seq</a:t>
            </a:r>
            <a:endParaRPr lang="en-GB" dirty="0"/>
          </a:p>
          <a:p>
            <a:r>
              <a:rPr lang="en-GB" dirty="0"/>
              <a:t>Protein QTL studies</a:t>
            </a:r>
          </a:p>
          <a:p>
            <a:r>
              <a:rPr lang="en-GB" dirty="0"/>
              <a:t>Microarray studies</a:t>
            </a:r>
          </a:p>
        </p:txBody>
      </p:sp>
      <p:pic>
        <p:nvPicPr>
          <p:cNvPr id="4" name="Content Placeholder 4" descr="A screenshot of a web page&#10;&#10;Description automatically generated">
            <a:extLst>
              <a:ext uri="{FF2B5EF4-FFF2-40B4-BE49-F238E27FC236}">
                <a16:creationId xmlns:a16="http://schemas.microsoft.com/office/drawing/2014/main" id="{0C2FE678-13D3-8436-0AAE-93ED01329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09" y="1690688"/>
            <a:ext cx="4785674" cy="3485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12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FD0A-2440-CF0A-B4EE-48FFC38DF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25D03-76A5-FBDE-4120-02F6A78B3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expect non-coding GWAS hits to have regulatory mechanisms, but many are not </a:t>
            </a:r>
            <a:r>
              <a:rPr lang="en-GB" dirty="0" err="1"/>
              <a:t>eQTLs</a:t>
            </a:r>
            <a:endParaRPr lang="en-GB" dirty="0"/>
          </a:p>
          <a:p>
            <a:pPr lvl="1"/>
            <a:r>
              <a:rPr lang="en-GB" dirty="0"/>
              <a:t>Power?</a:t>
            </a:r>
          </a:p>
          <a:p>
            <a:pPr lvl="1"/>
            <a:r>
              <a:rPr lang="en-GB" dirty="0"/>
              <a:t>Trans-</a:t>
            </a:r>
            <a:r>
              <a:rPr lang="en-GB" dirty="0" err="1"/>
              <a:t>eQTLs</a:t>
            </a:r>
            <a:r>
              <a:rPr lang="en-GB" dirty="0"/>
              <a:t>?</a:t>
            </a:r>
          </a:p>
          <a:p>
            <a:pPr lvl="1"/>
            <a:r>
              <a:rPr lang="en-GB" dirty="0"/>
              <a:t>Context?</a:t>
            </a:r>
          </a:p>
          <a:p>
            <a:pPr lvl="2"/>
            <a:r>
              <a:rPr lang="en-GB" dirty="0"/>
              <a:t>Cell-type?</a:t>
            </a:r>
          </a:p>
          <a:p>
            <a:pPr lvl="2"/>
            <a:r>
              <a:rPr lang="en-GB" dirty="0"/>
              <a:t>Cell-state?</a:t>
            </a:r>
          </a:p>
          <a:p>
            <a:pPr lvl="2"/>
            <a:r>
              <a:rPr lang="en-GB" dirty="0"/>
              <a:t>Development </a:t>
            </a:r>
            <a:r>
              <a:rPr lang="en-GB"/>
              <a:t>stage?</a:t>
            </a:r>
            <a:endParaRPr lang="en-GB" dirty="0"/>
          </a:p>
          <a:p>
            <a:pPr lvl="2"/>
            <a:r>
              <a:rPr lang="en-GB" dirty="0"/>
              <a:t>Sex-specific?</a:t>
            </a:r>
          </a:p>
          <a:p>
            <a:pPr lvl="2"/>
            <a:r>
              <a:rPr lang="en-GB" dirty="0"/>
              <a:t>Timely (Time of day, menstrual cycle-stage)?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287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7367C-FD2F-7805-E821-FE2FA93F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Recommended Reading</a:t>
            </a:r>
          </a:p>
        </p:txBody>
      </p:sp>
      <p:pic>
        <p:nvPicPr>
          <p:cNvPr id="6" name="Content Placeholder 5" descr="A screenshot of a web page&#10;&#10;Description automatically generated">
            <a:extLst>
              <a:ext uri="{FF2B5EF4-FFF2-40B4-BE49-F238E27FC236}">
                <a16:creationId xmlns:a16="http://schemas.microsoft.com/office/drawing/2014/main" id="{58587B43-C24E-0D20-F2A1-827D524D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87" y="3785798"/>
            <a:ext cx="4747654" cy="2763028"/>
          </a:xfrm>
        </p:spPr>
      </p:pic>
      <p:pic>
        <p:nvPicPr>
          <p:cNvPr id="4" name="Content Placeholder 6" descr="A close up of a website&#10;&#10;Description automatically generated">
            <a:extLst>
              <a:ext uri="{FF2B5EF4-FFF2-40B4-BE49-F238E27FC236}">
                <a16:creationId xmlns:a16="http://schemas.microsoft.com/office/drawing/2014/main" id="{1BBE9362-5858-9B94-43C1-C6D68081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546" y="1690688"/>
            <a:ext cx="89027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CAF9-C174-15BE-3AF9-C7CDA1F5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GWAS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8A54-2F24-D504-A2D0-331F552A9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Why?</a:t>
            </a:r>
          </a:p>
          <a:p>
            <a:pPr lvl="1"/>
            <a:r>
              <a:rPr lang="en-GB" dirty="0"/>
              <a:t>Increase overlap between GWAS summary statistics and LD reference</a:t>
            </a:r>
          </a:p>
          <a:p>
            <a:pPr lvl="1"/>
            <a:r>
              <a:rPr lang="en-GB" dirty="0"/>
              <a:t>Improve density (important for fine-mapping)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071701-9DF9-C109-DED0-F3DD8B5FF69D}"/>
              </a:ext>
            </a:extLst>
          </p:cNvPr>
          <p:cNvSpPr txBox="1"/>
          <p:nvPr/>
        </p:nvSpPr>
        <p:spPr>
          <a:xfrm>
            <a:off x="1481956" y="3718679"/>
            <a:ext cx="611857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ImpG</a:t>
            </a:r>
            <a:r>
              <a:rPr lang="en-GB" dirty="0"/>
              <a:t>-summary</a:t>
            </a:r>
          </a:p>
          <a:p>
            <a:r>
              <a:rPr lang="en-GB" dirty="0">
                <a:hlinkClick r:id="rId2"/>
              </a:rPr>
              <a:t>https://github.com/bogdanlab/fizi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GWAS summary statistics + plink formatted data</a:t>
            </a:r>
          </a:p>
          <a:p>
            <a:endParaRPr lang="en-GB" dirty="0"/>
          </a:p>
          <a:p>
            <a:r>
              <a:rPr lang="en-GB" dirty="0"/>
              <a:t>GCTB --impute</a:t>
            </a:r>
          </a:p>
          <a:p>
            <a:r>
              <a:rPr lang="en-GB" dirty="0">
                <a:hlinkClick r:id="rId3"/>
              </a:rPr>
              <a:t>https://cnsgenomics.com/software/gctb/#SBayesRCTutorial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GWAS summary statistics + eigen-decomposed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Eigen-decomposed data from UKB for up to 13M imputed SNPs available to download (https://</a:t>
            </a:r>
            <a:r>
              <a:rPr lang="en-GB" dirty="0" err="1"/>
              <a:t>cnsgenomics.com</a:t>
            </a:r>
            <a:r>
              <a:rPr lang="en-GB" dirty="0"/>
              <a:t>/software/</a:t>
            </a:r>
            <a:r>
              <a:rPr lang="en-GB" dirty="0" err="1"/>
              <a:t>gctb</a:t>
            </a:r>
            <a:r>
              <a:rPr lang="en-GB" dirty="0"/>
              <a:t>/#Download)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0635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C83F-32DA-DA7F-4D5D-441E2144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GWAS Summary Statistic Meta-Analysis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B7FB37-26F4-0F6C-A17A-187934DDCE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175762"/>
              </p:ext>
            </p:extLst>
          </p:nvPr>
        </p:nvGraphicFramePr>
        <p:xfrm>
          <a:off x="1045542" y="3534936"/>
          <a:ext cx="10100916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646">
                  <a:extLst>
                    <a:ext uri="{9D8B030D-6E8A-4147-A177-3AD203B41FA5}">
                      <a16:colId xmlns:a16="http://schemas.microsoft.com/office/drawing/2014/main" val="4244434014"/>
                    </a:ext>
                  </a:extLst>
                </a:gridCol>
                <a:gridCol w="3612996">
                  <a:extLst>
                    <a:ext uri="{9D8B030D-6E8A-4147-A177-3AD203B41FA5}">
                      <a16:colId xmlns:a16="http://schemas.microsoft.com/office/drawing/2014/main" val="2339343594"/>
                    </a:ext>
                  </a:extLst>
                </a:gridCol>
                <a:gridCol w="3412274">
                  <a:extLst>
                    <a:ext uri="{9D8B030D-6E8A-4147-A177-3AD203B41FA5}">
                      <a16:colId xmlns:a16="http://schemas.microsoft.com/office/drawing/2014/main" val="1787506875"/>
                    </a:ext>
                  </a:extLst>
                </a:gridCol>
              </a:tblGrid>
              <a:tr h="309508">
                <a:tc>
                  <a:txBody>
                    <a:bodyPr/>
                    <a:lstStyle/>
                    <a:p>
                      <a:r>
                        <a:rPr lang="en-GB" dirty="0"/>
                        <a:t>Same Trait, Same Ancestry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Same Trait, Different Ancestries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Different Traits, Same Ancestry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62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METAL (Willer, 2010)</a:t>
                      </a:r>
                      <a:br>
                        <a:rPr lang="en-GB" dirty="0"/>
                      </a:br>
                      <a:r>
                        <a:rPr lang="en-GB" dirty="0"/>
                        <a:t>GWAMA (Mägi, 2010)</a:t>
                      </a:r>
                    </a:p>
                    <a:p>
                      <a:r>
                        <a:rPr lang="en-GB" dirty="0"/>
                        <a:t>METASOFT (Han, 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MANTRA (Morris, 2011)</a:t>
                      </a:r>
                    </a:p>
                    <a:p>
                      <a:r>
                        <a:rPr lang="en-GB" dirty="0"/>
                        <a:t>MR-MEGA (Mägi, 2017)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MTAG (Turley, 2018)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021696"/>
                  </a:ext>
                </a:extLst>
              </a:tr>
            </a:tbl>
          </a:graphicData>
        </a:graphic>
      </p:graphicFrame>
      <p:pic>
        <p:nvPicPr>
          <p:cNvPr id="6" name="Graphic 5" descr="Group of people with solid fill">
            <a:extLst>
              <a:ext uri="{FF2B5EF4-FFF2-40B4-BE49-F238E27FC236}">
                <a16:creationId xmlns:a16="http://schemas.microsoft.com/office/drawing/2014/main" id="{63F2FBA1-0F64-576C-A1B8-2792B261E3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5400" y="5381367"/>
            <a:ext cx="914400" cy="914400"/>
          </a:xfrm>
          <a:prstGeom prst="rect">
            <a:avLst/>
          </a:prstGeom>
        </p:spPr>
      </p:pic>
      <p:pic>
        <p:nvPicPr>
          <p:cNvPr id="8" name="Graphic 7" descr="Group of people outline">
            <a:extLst>
              <a:ext uri="{FF2B5EF4-FFF2-40B4-BE49-F238E27FC236}">
                <a16:creationId xmlns:a16="http://schemas.microsoft.com/office/drawing/2014/main" id="{195E58CD-2121-508C-09A9-DB1E853BF0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318" y="5381367"/>
            <a:ext cx="914400" cy="914400"/>
          </a:xfrm>
          <a:prstGeom prst="rect">
            <a:avLst/>
          </a:prstGeom>
        </p:spPr>
      </p:pic>
      <p:pic>
        <p:nvPicPr>
          <p:cNvPr id="9" name="Graphic 8" descr="Group of people with solid fill">
            <a:extLst>
              <a:ext uri="{FF2B5EF4-FFF2-40B4-BE49-F238E27FC236}">
                <a16:creationId xmlns:a16="http://schemas.microsoft.com/office/drawing/2014/main" id="{E72EDAB8-7B14-AE0C-DABF-E8DDCBC6E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86882" y="5381367"/>
            <a:ext cx="914400" cy="914400"/>
          </a:xfrm>
          <a:prstGeom prst="rect">
            <a:avLst/>
          </a:prstGeom>
        </p:spPr>
      </p:pic>
      <p:pic>
        <p:nvPicPr>
          <p:cNvPr id="10" name="Graphic 9" descr="Group of people outline">
            <a:extLst>
              <a:ext uri="{FF2B5EF4-FFF2-40B4-BE49-F238E27FC236}">
                <a16:creationId xmlns:a16="http://schemas.microsoft.com/office/drawing/2014/main" id="{6498552A-96E8-764B-66F5-F6DD143B26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638800" y="5381367"/>
            <a:ext cx="914400" cy="914400"/>
          </a:xfrm>
          <a:prstGeom prst="rect">
            <a:avLst/>
          </a:prstGeom>
        </p:spPr>
      </p:pic>
      <p:pic>
        <p:nvPicPr>
          <p:cNvPr id="11" name="Graphic 10" descr="Group of people with solid fill">
            <a:extLst>
              <a:ext uri="{FF2B5EF4-FFF2-40B4-BE49-F238E27FC236}">
                <a16:creationId xmlns:a16="http://schemas.microsoft.com/office/drawing/2014/main" id="{86838721-4CA7-A400-A61D-3CC50EA4B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7131" y="5381367"/>
            <a:ext cx="914400" cy="914400"/>
          </a:xfrm>
          <a:prstGeom prst="rect">
            <a:avLst/>
          </a:prstGeom>
        </p:spPr>
      </p:pic>
      <p:pic>
        <p:nvPicPr>
          <p:cNvPr id="12" name="Graphic 11" descr="Group of people outline">
            <a:extLst>
              <a:ext uri="{FF2B5EF4-FFF2-40B4-BE49-F238E27FC236}">
                <a16:creationId xmlns:a16="http://schemas.microsoft.com/office/drawing/2014/main" id="{38DE8DDA-2693-5D77-82BA-56F98CDC8C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49049" y="5381367"/>
            <a:ext cx="914400" cy="914400"/>
          </a:xfrm>
          <a:prstGeom prst="rect">
            <a:avLst/>
          </a:prstGeom>
        </p:spPr>
      </p:pic>
      <p:pic>
        <p:nvPicPr>
          <p:cNvPr id="13" name="Graphic 12" descr="Group of people with solid fill">
            <a:extLst>
              <a:ext uri="{FF2B5EF4-FFF2-40B4-BE49-F238E27FC236}">
                <a16:creationId xmlns:a16="http://schemas.microsoft.com/office/drawing/2014/main" id="{CABCB6DA-D831-C491-2959-8DEEF5B46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01882" y="538136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8F2A18-DE6D-810F-A51D-C977758F50E8}"/>
              </a:ext>
            </a:extLst>
          </p:cNvPr>
          <p:cNvSpPr txBox="1"/>
          <p:nvPr/>
        </p:nvSpPr>
        <p:spPr>
          <a:xfrm>
            <a:off x="1193180" y="1597150"/>
            <a:ext cx="39081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Increase power without sharing individual level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Identify heterogeneity across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7BC015-855B-AA0F-EA6C-E0992B3A98B7}"/>
              </a:ext>
            </a:extLst>
          </p:cNvPr>
          <p:cNvSpPr txBox="1"/>
          <p:nvPr/>
        </p:nvSpPr>
        <p:spPr>
          <a:xfrm>
            <a:off x="5993780" y="1597150"/>
            <a:ext cx="53600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Considerations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Phenotype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Fixed or random effect (do you expect the effects to be consistent across studies?)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Independence of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Quality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828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3201-29FA-AF27-B4BE-4EDEAE60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Fine-mapping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F7E86B-97D4-7D19-C13D-27367A35E2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559336-FD37-47F8-8013-763AD159B7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46"/>
          <a:stretch/>
        </p:blipFill>
        <p:spPr bwMode="auto">
          <a:xfrm>
            <a:off x="2210593" y="2088292"/>
            <a:ext cx="7770813" cy="370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6FFD1A-59B4-D36D-4D75-DCC2A8E96107}"/>
              </a:ext>
            </a:extLst>
          </p:cNvPr>
          <p:cNvSpPr txBox="1"/>
          <p:nvPr/>
        </p:nvSpPr>
        <p:spPr>
          <a:xfrm>
            <a:off x="8279027" y="6573795"/>
            <a:ext cx="2109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Cano</a:t>
            </a:r>
            <a:r>
              <a:rPr lang="en-GB" dirty="0"/>
              <a:t>-Gamez, 2020</a:t>
            </a:r>
          </a:p>
        </p:txBody>
      </p:sp>
    </p:spTree>
    <p:extLst>
      <p:ext uri="{BB962C8B-B14F-4D97-AF65-F5344CB8AC3E}">
        <p14:creationId xmlns:p14="http://schemas.microsoft.com/office/powerpoint/2010/main" val="34691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C0FF-1251-CC88-042B-47A726AC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Fine-mapping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13D7D-5737-D885-6706-801417670500}"/>
              </a:ext>
            </a:extLst>
          </p:cNvPr>
          <p:cNvSpPr txBox="1"/>
          <p:nvPr/>
        </p:nvSpPr>
        <p:spPr>
          <a:xfrm>
            <a:off x="1031112" y="5017577"/>
            <a:ext cx="4509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 ancestry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Why? </a:t>
            </a:r>
            <a:r>
              <a:rPr lang="en-GB" dirty="0"/>
              <a:t>Less LD, more samples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MESuSiE</a:t>
            </a:r>
            <a:r>
              <a:rPr lang="en-GB" dirty="0"/>
              <a:t> (Gao, 2024)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SuSiEx</a:t>
            </a:r>
            <a:r>
              <a:rPr lang="en-GB" dirty="0"/>
              <a:t> (Yuan, 2023)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MultiSuSiE</a:t>
            </a:r>
            <a:r>
              <a:rPr lang="en-GB" dirty="0"/>
              <a:t> (Rossen, 2024)</a:t>
            </a:r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7F04E4-75A2-CD87-E2AF-A32B121B5E2C}"/>
              </a:ext>
            </a:extLst>
          </p:cNvPr>
          <p:cNvSpPr txBox="1"/>
          <p:nvPr/>
        </p:nvSpPr>
        <p:spPr>
          <a:xfrm>
            <a:off x="1031112" y="3155124"/>
            <a:ext cx="4509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Integrate functional data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Why? </a:t>
            </a:r>
            <a:r>
              <a:rPr lang="en-GB" dirty="0"/>
              <a:t>Biologically-informed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PolyFun</a:t>
            </a:r>
            <a:r>
              <a:rPr lang="en-GB" dirty="0"/>
              <a:t> (</a:t>
            </a:r>
            <a:r>
              <a:rPr lang="en-GB" dirty="0" err="1"/>
              <a:t>Wiessbrod</a:t>
            </a:r>
            <a:r>
              <a:rPr lang="en-GB" dirty="0"/>
              <a:t> 2020)</a:t>
            </a:r>
          </a:p>
          <a:p>
            <a:pPr marL="285750" indent="-285750">
              <a:buFontTx/>
              <a:buChar char="-"/>
            </a:pPr>
            <a:r>
              <a:rPr lang="en-GB" dirty="0"/>
              <a:t>PAINTOR (</a:t>
            </a:r>
            <a:r>
              <a:rPr lang="en-GB" dirty="0" err="1"/>
              <a:t>Kichaev</a:t>
            </a:r>
            <a:r>
              <a:rPr lang="en-GB" dirty="0"/>
              <a:t>, 2020)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fastPAINTOR</a:t>
            </a:r>
            <a:r>
              <a:rPr lang="en-GB" dirty="0"/>
              <a:t> (</a:t>
            </a:r>
            <a:r>
              <a:rPr lang="en-GB" dirty="0" err="1"/>
              <a:t>Kichaev</a:t>
            </a:r>
            <a:r>
              <a:rPr lang="en-GB" dirty="0"/>
              <a:t>, 2017)</a:t>
            </a:r>
          </a:p>
          <a:p>
            <a:pPr marL="285750" indent="-285750">
              <a:buFontTx/>
              <a:buChar char="-"/>
            </a:pPr>
            <a:r>
              <a:rPr lang="en-GB" dirty="0"/>
              <a:t>SuSiE</a:t>
            </a:r>
            <a:r>
              <a:rPr lang="en-GB" baseline="30000" dirty="0"/>
              <a:t>2</a:t>
            </a:r>
            <a:r>
              <a:rPr lang="en-GB" dirty="0"/>
              <a:t> (Zhang, 2024)</a:t>
            </a:r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34453-8EC2-2F31-CDE2-9479ACBF6482}"/>
              </a:ext>
            </a:extLst>
          </p:cNvPr>
          <p:cNvSpPr txBox="1"/>
          <p:nvPr/>
        </p:nvSpPr>
        <p:spPr>
          <a:xfrm>
            <a:off x="6192456" y="1589275"/>
            <a:ext cx="4968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Different assumptions of causal effect distribution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Why? </a:t>
            </a:r>
            <a:r>
              <a:rPr lang="en-GB" dirty="0">
                <a:solidFill>
                  <a:srgbClr val="212121"/>
                </a:solidFill>
                <a:latin typeface="system-ui"/>
              </a:rPr>
              <a:t>Wrong assumptions can lead to miscalibration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SuSiE</a:t>
            </a:r>
            <a:r>
              <a:rPr lang="en-GB" dirty="0"/>
              <a:t>-Inf, FINEMAP-Inf (Cui, 2024)</a:t>
            </a:r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1AEAA-15E4-27E9-C201-D7BA907DAC7A}"/>
              </a:ext>
            </a:extLst>
          </p:cNvPr>
          <p:cNvSpPr txBox="1"/>
          <p:nvPr/>
        </p:nvSpPr>
        <p:spPr>
          <a:xfrm>
            <a:off x="1031112" y="1569669"/>
            <a:ext cx="4509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Multiple causal variants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SuSiE</a:t>
            </a:r>
            <a:r>
              <a:rPr lang="en-GB" dirty="0"/>
              <a:t> (Wang, 2020)</a:t>
            </a:r>
          </a:p>
          <a:p>
            <a:pPr marL="285750" indent="-285750">
              <a:buFontTx/>
              <a:buChar char="-"/>
            </a:pPr>
            <a:r>
              <a:rPr lang="en-GB" dirty="0"/>
              <a:t>CAVIAR (</a:t>
            </a:r>
            <a:r>
              <a:rPr lang="en-GB" dirty="0" err="1"/>
              <a:t>Hormodiari</a:t>
            </a:r>
            <a:r>
              <a:rPr lang="en-GB" dirty="0"/>
              <a:t>, 2014)</a:t>
            </a:r>
          </a:p>
          <a:p>
            <a:pPr marL="285750" indent="-285750">
              <a:buFontTx/>
              <a:buChar char="-"/>
            </a:pPr>
            <a:r>
              <a:rPr lang="en-GB" dirty="0"/>
              <a:t>FINEMAP (Benner, 2016)</a:t>
            </a:r>
          </a:p>
          <a:p>
            <a:pPr marL="285750" indent="-285750">
              <a:buFontTx/>
              <a:buChar char="-"/>
            </a:pPr>
            <a:r>
              <a:rPr lang="en-GB" dirty="0"/>
              <a:t>COJO-ABF (Yang, 2012)</a:t>
            </a:r>
          </a:p>
          <a:p>
            <a:pPr marL="742950" lvl="1" indent="-285750">
              <a:buFontTx/>
              <a:buChar char="-"/>
            </a:pP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29863-F6E0-2461-9343-D493DDC4F35E}"/>
              </a:ext>
            </a:extLst>
          </p:cNvPr>
          <p:cNvSpPr txBox="1"/>
          <p:nvPr/>
        </p:nvSpPr>
        <p:spPr>
          <a:xfrm>
            <a:off x="6344856" y="4991558"/>
            <a:ext cx="450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Genome-wide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Why? </a:t>
            </a:r>
            <a:r>
              <a:rPr lang="en-GB" dirty="0"/>
              <a:t>Considers global genetic architecture</a:t>
            </a:r>
          </a:p>
          <a:p>
            <a:pPr marL="285750" indent="-285750">
              <a:buFontTx/>
              <a:buChar char="-"/>
            </a:pPr>
            <a:r>
              <a:rPr lang="en-GB" dirty="0"/>
              <a:t>GWFM (Wu</a:t>
            </a:r>
            <a:r>
              <a:rPr lang="en-GB"/>
              <a:t>, 2025)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41F7EB-94AC-95D2-51A9-B637FEC65197}"/>
              </a:ext>
            </a:extLst>
          </p:cNvPr>
          <p:cNvSpPr txBox="1"/>
          <p:nvPr/>
        </p:nvSpPr>
        <p:spPr>
          <a:xfrm>
            <a:off x="6344856" y="3430339"/>
            <a:ext cx="4509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Multiple tissues/cell-types</a:t>
            </a:r>
          </a:p>
          <a:p>
            <a:pPr marL="285750" indent="-285750">
              <a:buFontTx/>
              <a:buChar char="-"/>
            </a:pPr>
            <a:r>
              <a:rPr lang="en-GB" b="1" dirty="0"/>
              <a:t>Why? </a:t>
            </a:r>
            <a:r>
              <a:rPr lang="en-GB" dirty="0"/>
              <a:t>Complex diseases have tissue-specific mechanisms</a:t>
            </a:r>
          </a:p>
          <a:p>
            <a:pPr marL="742950" lvl="1" indent="-285750">
              <a:buFontTx/>
              <a:buChar char="-"/>
            </a:pPr>
            <a:r>
              <a:rPr lang="en-GB" dirty="0"/>
              <a:t>TGFM (Strober, 2025)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86427F-B72C-040F-7579-535200D6A148}"/>
              </a:ext>
            </a:extLst>
          </p:cNvPr>
          <p:cNvSpPr txBox="1"/>
          <p:nvPr/>
        </p:nvSpPr>
        <p:spPr>
          <a:xfrm>
            <a:off x="11010542" y="6488668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&amp; more!</a:t>
            </a:r>
          </a:p>
        </p:txBody>
      </p:sp>
    </p:spTree>
    <p:extLst>
      <p:ext uri="{BB962C8B-B14F-4D97-AF65-F5344CB8AC3E}">
        <p14:creationId xmlns:p14="http://schemas.microsoft.com/office/powerpoint/2010/main" val="3331520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A1DA-5316-1666-5230-2D74739D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Genetic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761B8-E42B-3CD2-5B03-AD1ADE149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Genome-wide</a:t>
            </a:r>
          </a:p>
          <a:p>
            <a:pPr marL="0" indent="0">
              <a:buNone/>
            </a:pPr>
            <a:r>
              <a:rPr lang="en-GB" dirty="0"/>
              <a:t>LDSC (</a:t>
            </a:r>
            <a:r>
              <a:rPr lang="en-GB" dirty="0" err="1"/>
              <a:t>Bulik</a:t>
            </a:r>
            <a:r>
              <a:rPr lang="en-GB" dirty="0"/>
              <a:t>-Sullivan, 2015)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69E157-68AA-FF46-56D4-8FAF4D0BF479}"/>
              </a:ext>
            </a:extLst>
          </p:cNvPr>
          <p:cNvSpPr txBox="1">
            <a:spLocks/>
          </p:cNvSpPr>
          <p:nvPr/>
        </p:nvSpPr>
        <p:spPr>
          <a:xfrm>
            <a:off x="5986346" y="1825625"/>
            <a:ext cx="40906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Local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HDL-L (Li, 2025)</a:t>
            </a:r>
          </a:p>
          <a:p>
            <a:pPr marL="0" indent="0">
              <a:buNone/>
            </a:pPr>
            <a:r>
              <a:rPr lang="en-GB" dirty="0"/>
              <a:t>LAVA (</a:t>
            </a:r>
            <a:r>
              <a:rPr lang="en-GB" dirty="0" err="1"/>
              <a:t>Werme</a:t>
            </a:r>
            <a:r>
              <a:rPr lang="en-GB" dirty="0"/>
              <a:t>, 2022)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dirty="0"/>
          </a:p>
        </p:txBody>
      </p:sp>
      <p:pic>
        <p:nvPicPr>
          <p:cNvPr id="2056" name="Picture 8" descr="figure 2">
            <a:extLst>
              <a:ext uri="{FF2B5EF4-FFF2-40B4-BE49-F238E27FC236}">
                <a16:creationId xmlns:a16="http://schemas.microsoft.com/office/drawing/2014/main" id="{06E7138F-17F1-5B61-53C7-71957EA17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389" y="3063875"/>
            <a:ext cx="39814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gure 1">
            <a:extLst>
              <a:ext uri="{FF2B5EF4-FFF2-40B4-BE49-F238E27FC236}">
                <a16:creationId xmlns:a16="http://schemas.microsoft.com/office/drawing/2014/main" id="{AC2BA9A5-D4E7-74E8-425F-8EE693013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39" t="1459" b="16801"/>
          <a:stretch/>
        </p:blipFill>
        <p:spPr bwMode="auto">
          <a:xfrm>
            <a:off x="5986346" y="3429000"/>
            <a:ext cx="3453599" cy="32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0654E6-8254-EA78-FF5B-E003801D0DB4}"/>
              </a:ext>
            </a:extLst>
          </p:cNvPr>
          <p:cNvSpPr/>
          <p:nvPr/>
        </p:nvSpPr>
        <p:spPr>
          <a:xfrm>
            <a:off x="6096000" y="3347634"/>
            <a:ext cx="498529" cy="23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7FC1D6-8291-1F16-B567-D3C3547139E5}"/>
              </a:ext>
            </a:extLst>
          </p:cNvPr>
          <p:cNvSpPr/>
          <p:nvPr/>
        </p:nvSpPr>
        <p:spPr>
          <a:xfrm flipH="1">
            <a:off x="5715001" y="6492875"/>
            <a:ext cx="879528" cy="338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70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85DD-512D-8987-46BB-777FE72E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Gene-based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54921-AE54-42B6-9912-34E76665A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846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/>
              <a:t>(1) Assignment of GWAS SNPs to genes (usually by proximity)</a:t>
            </a:r>
          </a:p>
          <a:p>
            <a:pPr marL="457200" lvl="1" indent="0">
              <a:buNone/>
            </a:pPr>
            <a:r>
              <a:rPr lang="en-GB" dirty="0"/>
              <a:t>(2) Test burden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Advantages</a:t>
            </a:r>
          </a:p>
          <a:p>
            <a:pPr lvl="1"/>
            <a:r>
              <a:rPr lang="en-GB" dirty="0"/>
              <a:t>Common to observe multiple causal effects in a region</a:t>
            </a:r>
          </a:p>
          <a:p>
            <a:pPr lvl="1"/>
            <a:r>
              <a:rPr lang="en-GB" dirty="0"/>
              <a:t>Reduce multiple testing burden</a:t>
            </a:r>
          </a:p>
          <a:p>
            <a:pPr lvl="1"/>
            <a:r>
              <a:rPr lang="en-GB" dirty="0"/>
              <a:t>Input for downstream pathway analysis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err="1"/>
              <a:t>mBAT</a:t>
            </a:r>
            <a:r>
              <a:rPr lang="en-GB" dirty="0"/>
              <a:t>-combo (Li, 2023) can handle masking effects: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3074" name="Picture 2" descr="Figure 1">
            <a:extLst>
              <a:ext uri="{FF2B5EF4-FFF2-40B4-BE49-F238E27FC236}">
                <a16:creationId xmlns:a16="http://schemas.microsoft.com/office/drawing/2014/main" id="{FDE9CD15-12F2-3A6E-C83F-190F4586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270" y="5317481"/>
            <a:ext cx="5636477" cy="1453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54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7253F-C11E-85DE-22D2-F628D4FC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Tissue/Cell Type Prioritisation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C8DB-4506-D247-CDAE-18E241F51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Epigenetics</a:t>
            </a:r>
          </a:p>
          <a:p>
            <a:r>
              <a:rPr lang="en-GB" dirty="0"/>
              <a:t>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2921964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C2987-92A7-D261-7BE7-624C26147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Partitioned Heritability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BDC6-5B9E-0CA1-3554-05E8F6DAB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35137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S-LDSC (Finucane, 2015)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Identifies enrichment of heritability with functional elements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Can inform relevant tissue/cell types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122" name="Picture 2" descr="figure 6">
            <a:extLst>
              <a:ext uri="{FF2B5EF4-FFF2-40B4-BE49-F238E27FC236}">
                <a16:creationId xmlns:a16="http://schemas.microsoft.com/office/drawing/2014/main" id="{A85482CF-4193-F356-71E7-596F2FE73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241" y="1656511"/>
            <a:ext cx="5830477" cy="468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17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3425</TotalTime>
  <Words>829</Words>
  <Application>Microsoft Macintosh PowerPoint</Application>
  <PresentationFormat>Widescreen</PresentationFormat>
  <Paragraphs>169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Helvetica</vt:lpstr>
      <vt:lpstr>system-ui</vt:lpstr>
      <vt:lpstr>Office Theme</vt:lpstr>
      <vt:lpstr>Post-GWAS Analyses: A Whirlwind Overview</vt:lpstr>
      <vt:lpstr>GWAS Imputation</vt:lpstr>
      <vt:lpstr>GWAS Summary Statistic Meta-Analysis</vt:lpstr>
      <vt:lpstr>Fine-mapping</vt:lpstr>
      <vt:lpstr>Fine-mapping</vt:lpstr>
      <vt:lpstr>Genetic Correlation</vt:lpstr>
      <vt:lpstr>Gene-based analysis</vt:lpstr>
      <vt:lpstr>Tissue/Cell Type Prioritisation </vt:lpstr>
      <vt:lpstr>Partitioned Heritability</vt:lpstr>
      <vt:lpstr>Single-cell Disease Relevance Score (scDRS)</vt:lpstr>
      <vt:lpstr>Causal Gene Prioritisation</vt:lpstr>
      <vt:lpstr>Molecular Quantitative Trait Loci (molQTLs)</vt:lpstr>
      <vt:lpstr>Colocalisation</vt:lpstr>
      <vt:lpstr>Summary-Mendelian Randomisation (SMR)</vt:lpstr>
      <vt:lpstr>Transcriptome-Wide Association Study (TWAS)</vt:lpstr>
      <vt:lpstr>eQTL Catalogue</vt:lpstr>
      <vt:lpstr>Final Remarks</vt:lpstr>
      <vt:lpstr>Recommended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McGrath</dc:creator>
  <cp:lastModifiedBy>Isabelle McGrath</cp:lastModifiedBy>
  <cp:revision>2</cp:revision>
  <dcterms:created xsi:type="dcterms:W3CDTF">2025-06-21T09:18:54Z</dcterms:created>
  <dcterms:modified xsi:type="dcterms:W3CDTF">2025-06-27T06:02:08Z</dcterms:modified>
</cp:coreProperties>
</file>