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28" r:id="rId6"/>
    <p:sldId id="308" r:id="rId7"/>
    <p:sldId id="340" r:id="rId8"/>
    <p:sldId id="334" r:id="rId9"/>
    <p:sldId id="335" r:id="rId10"/>
    <p:sldId id="336" r:id="rId11"/>
    <p:sldId id="342" r:id="rId12"/>
    <p:sldId id="337" r:id="rId13"/>
    <p:sldId id="338" r:id="rId14"/>
    <p:sldId id="339" r:id="rId15"/>
    <p:sldId id="341" r:id="rId16"/>
    <p:sldId id="3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170D77F-5747-4E95-BAB2-7B5DD2597BBD}">
          <p14:sldIdLst/>
        </p14:section>
        <p14:section name="brightest minds" id="{03BEC8BA-97B3-4801-90A0-ECE2887D90DB}">
          <p14:sldIdLst>
            <p14:sldId id="328"/>
            <p14:sldId id="308"/>
            <p14:sldId id="340"/>
            <p14:sldId id="334"/>
            <p14:sldId id="335"/>
            <p14:sldId id="336"/>
            <p14:sldId id="342"/>
            <p14:sldId id="337"/>
            <p14:sldId id="338"/>
            <p14:sldId id="339"/>
            <p14:sldId id="341"/>
          </p14:sldIdLst>
        </p14:section>
        <p14:section name="Whatever it takes" id="{5DBD0F4A-A163-4F29-B0A3-AD1D59709876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63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E3C"/>
    <a:srgbClr val="FFFFFF"/>
    <a:srgbClr val="99C1DC"/>
    <a:srgbClr val="387BBA"/>
    <a:srgbClr val="3E3D40"/>
    <a:srgbClr val="707173"/>
    <a:srgbClr val="212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9822" autoAdjust="0"/>
  </p:normalViewPr>
  <p:slideViewPr>
    <p:cSldViewPr snapToGrid="0">
      <p:cViewPr varScale="1">
        <p:scale>
          <a:sx n="80" d="100"/>
          <a:sy n="80" d="100"/>
        </p:scale>
        <p:origin x="-108" y="-690"/>
      </p:cViewPr>
      <p:guideLst>
        <p:guide orient="horz" pos="3634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4A95C-1401-45A7-BE71-05226B55379D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D61AF-0CDF-4452-BB7B-56679DB4FA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5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9E58-29C3-45D5-916F-1F78BF8462A0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37744-ED2B-407A-BEEF-E56250786E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0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 #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936" y="95250"/>
            <a:ext cx="10972800" cy="813903"/>
          </a:xfrm>
          <a:prstGeom prst="rect">
            <a:avLst/>
          </a:prstGeom>
          <a:noFill/>
        </p:spPr>
        <p:txBody>
          <a:bodyPr lIns="228600"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600199"/>
            <a:ext cx="10972800" cy="4631267"/>
          </a:xfrm>
          <a:prstGeom prst="rect">
            <a:avLst/>
          </a:prstGeom>
        </p:spPr>
        <p:txBody>
          <a:bodyPr lIns="228600">
            <a:noAutofit/>
          </a:bodyPr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460" y="1491771"/>
            <a:ext cx="11731752" cy="0"/>
          </a:xfrm>
          <a:prstGeom prst="line">
            <a:avLst/>
          </a:prstGeom>
          <a:ln w="28575" cap="flat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0936" y="1017582"/>
            <a:ext cx="10972800" cy="365760"/>
          </a:xfrm>
          <a:prstGeom prst="rect">
            <a:avLst/>
          </a:prstGeom>
        </p:spPr>
        <p:txBody>
          <a:bodyPr lIns="228600" tIns="0" rIns="301752" bIns="0" anchor="ctr">
            <a:noAutofit/>
          </a:bodyPr>
          <a:lstStyle>
            <a:lvl1pPr marL="0" indent="0">
              <a:buFontTx/>
              <a:buNone/>
              <a:defRPr sz="2400" b="1">
                <a:solidFill>
                  <a:srgbClr val="F8AE3C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477" y="6406047"/>
            <a:ext cx="1090557" cy="3635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Nagarro – all rights reserced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EE6AD4-6471-43E4-A457-BE49C590C0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#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9900" y="95250"/>
            <a:ext cx="9863836" cy="813903"/>
          </a:xfrm>
          <a:prstGeom prst="rect">
            <a:avLst/>
          </a:prstGeom>
          <a:noFill/>
        </p:spPr>
        <p:txBody>
          <a:bodyPr lIns="228600"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460" y="1491771"/>
            <a:ext cx="11731752" cy="0"/>
          </a:xfrm>
          <a:prstGeom prst="line">
            <a:avLst/>
          </a:prstGeom>
          <a:ln w="28575" cap="flat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477" y="6406047"/>
            <a:ext cx="1090557" cy="3635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Nagarro – all rights reserced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EE6AD4-6471-43E4-A457-BE49C590C0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00025"/>
            <a:ext cx="5943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5715001" y="0"/>
            <a:ext cx="57150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lIns="228600" tIns="45720" rIns="45720" bIns="45720" anchor="t"/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4572000"/>
            <a:ext cx="7315200" cy="457200"/>
          </a:xfrm>
          <a:prstGeom prst="rect">
            <a:avLst/>
          </a:prstGeom>
          <a:noFill/>
        </p:spPr>
        <p:txBody>
          <a:bodyPr lIns="228600" tIns="45720" rIns="45720" bIns="45720" anchor="ctr"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893" y="5715000"/>
            <a:ext cx="2024507" cy="4628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0" y="6197569"/>
            <a:ext cx="1983563" cy="2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1371600" y="0"/>
            <a:ext cx="32004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dir="10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3"/>
          </p:nvPr>
        </p:nvSpPr>
        <p:spPr>
          <a:xfrm>
            <a:off x="5029200" y="2057400"/>
            <a:ext cx="6172200" cy="4343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029200" y="1371600"/>
            <a:ext cx="6172200" cy="457200"/>
          </a:xfrm>
          <a:prstGeom prst="rect">
            <a:avLst/>
          </a:prstGeom>
          <a:noFill/>
        </p:spPr>
        <p:txBody>
          <a:bodyPr lIns="228600" anchor="t"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1371600" y="0"/>
            <a:ext cx="32004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dir="10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029200" y="2286000"/>
            <a:ext cx="6172200" cy="2743200"/>
          </a:xfrm>
          <a:prstGeom prst="rect">
            <a:avLst/>
          </a:prstGeom>
          <a:noFill/>
        </p:spPr>
        <p:txBody>
          <a:bodyPr lIns="228600" anchor="t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/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76" y="1600200"/>
            <a:ext cx="8229600" cy="3657600"/>
          </a:xfrm>
          <a:prstGeom prst="rect">
            <a:avLst/>
          </a:prstGeom>
          <a:solidFill>
            <a:schemeClr val="bg1"/>
          </a:solidFill>
          <a:effectLst>
            <a:outerShdw dist="1905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note</a:t>
            </a:r>
          </a:p>
        </p:txBody>
      </p:sp>
    </p:spTree>
    <p:extLst>
      <p:ext uri="{BB962C8B-B14F-4D97-AF65-F5344CB8AC3E}">
        <p14:creationId xmlns:p14="http://schemas.microsoft.com/office/powerpoint/2010/main" val="14073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Nagarro – all rights </a:t>
            </a:r>
            <a:r>
              <a:rPr lang="en-US" dirty="0" err="1" smtClean="0"/>
              <a:t>reserced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6AD4-6471-43E4-A457-BE49C590C0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78" r:id="rId3"/>
    <p:sldLayoutId id="2147483664" r:id="rId4"/>
    <p:sldLayoutId id="2147483662" r:id="rId5"/>
    <p:sldLayoutId id="214748366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387BB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4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7173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26.jpe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2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8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20100" y="4711802"/>
            <a:ext cx="3771900" cy="2146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8686">
            <a:off x="1387182" y="2265760"/>
            <a:ext cx="3805967" cy="29701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707452" y="3198588"/>
            <a:ext cx="2724452" cy="2313463"/>
            <a:chOff x="4322560" y="199923"/>
            <a:chExt cx="1404000" cy="884625"/>
          </a:xfrm>
        </p:grpSpPr>
        <p:grpSp>
          <p:nvGrpSpPr>
            <p:cNvPr id="7" name="Group 6"/>
            <p:cNvGrpSpPr/>
            <p:nvPr/>
          </p:nvGrpSpPr>
          <p:grpSpPr>
            <a:xfrm>
              <a:off x="4322560" y="199923"/>
              <a:ext cx="1404000" cy="884625"/>
              <a:chOff x="9846257" y="973108"/>
              <a:chExt cx="1404000" cy="884625"/>
            </a:xfrm>
          </p:grpSpPr>
          <p:sp>
            <p:nvSpPr>
              <p:cNvPr id="9" name="Oval 8"/>
              <p:cNvSpPr/>
              <p:nvPr/>
            </p:nvSpPr>
            <p:spPr bwMode="auto">
              <a:xfrm>
                <a:off x="10038086" y="973108"/>
                <a:ext cx="1020341" cy="522312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9846257" y="1245733"/>
                <a:ext cx="1404000" cy="612000"/>
              </a:xfrm>
              <a:prstGeom prst="roundRect">
                <a:avLst>
                  <a:gd name="adj" fmla="val 15663"/>
                </a:avLst>
              </a:prstGeom>
              <a:solidFill>
                <a:schemeClr val="tx2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b="1" dirty="0" smtClean="0">
                    <a:solidFill>
                      <a:schemeClr val="tx1">
                        <a:lumMod val="50000"/>
                      </a:schemeClr>
                    </a:solidFill>
                  </a:rPr>
                  <a:t>Docker 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</a:rPr>
                  <a:t>a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 smtClean="0">
                    <a:solidFill>
                      <a:schemeClr val="tx1">
                        <a:lumMod val="50000"/>
                      </a:schemeClr>
                    </a:solidFill>
                  </a:rPr>
                  <a:t>practical example</a:t>
                </a:r>
                <a:endParaRPr kumimoji="0" lang="en-US" sz="280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8" name="Picture 63" descr="Germany (de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604" y="282240"/>
              <a:ext cx="631831" cy="174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172002" y="6400800"/>
            <a:ext cx="2019997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de-DE" dirty="0" smtClean="0">
                <a:solidFill>
                  <a:srgbClr val="000000"/>
                </a:solidFill>
                <a:cs typeface="Calibri" pitchFamily="34" charset="0"/>
              </a:rPr>
              <a:t>George Herczeg</a:t>
            </a:r>
            <a:endParaRPr lang="en-US" dirty="0" smtClean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Docker speak Cloud?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+mj-lt"/>
              </a:rPr>
              <a:t>Can Docker Cloud?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86135" y="1847929"/>
            <a:ext cx="10796977" cy="4415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Ms. </a:t>
            </a:r>
            <a:r>
              <a:rPr lang="en-US" dirty="0" err="1" smtClean="0">
                <a:solidFill>
                  <a:srgbClr val="0070C0"/>
                </a:solidFill>
                <a:cs typeface="Calibri" pitchFamily="34" charset="0"/>
              </a:rPr>
              <a:t>Fy</a:t>
            </a: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: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I have one last concern about using Docker…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On the long term, we would like kick out our IT Service Provider, as too expensive, and bring our SmartOffer App into the Cloud.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Would Docker also work in the Cloud, e.g. on the Amazon AWS?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Mr. Ro</a:t>
            </a:r>
            <a:r>
              <a:rPr lang="en-US" dirty="0">
                <a:solidFill>
                  <a:srgbClr val="00B0F0"/>
                </a:solidFill>
                <a:cs typeface="Calibri" pitchFamily="34" charset="0"/>
              </a:rPr>
              <a:t>:</a:t>
            </a: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I have good news for You: Docker is ideal for the </a:t>
            </a:r>
            <a:r>
              <a:rPr lang="en-US" b="1" dirty="0" smtClean="0">
                <a:solidFill>
                  <a:srgbClr val="00B0F0"/>
                </a:solidFill>
                <a:cs typeface="Calibri" pitchFamily="34" charset="0"/>
              </a:rPr>
              <a:t>DevOps</a:t>
            </a: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 approach: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In general, Docker can run on every Linux based systems;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    so we can use arbitrary PaaS / IaaS Provider to run our app with Docker.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Our recommended Cloud Provider, Amazon AWS, offers support for Docker out-of-the-box: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     http://aws.amazon.com/de/about-aws/whats-new/2014/04/23/aws-elastic-beanstalk-adds-docker-support/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     With Elastic Beanstalk we are able to bring your app into the Cloud without higher efforts.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herczeg\AppData\Local\Microsoft\Windows\Temporary Internet Files\Content.IE5\STR4FUTM\man-160404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4" y="365607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386136" y="3995929"/>
            <a:ext cx="9105336" cy="2267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</p:txBody>
      </p:sp>
      <p:pic>
        <p:nvPicPr>
          <p:cNvPr id="7170" name="Picture 2" descr="C:\Users\gherczeg\AppData\Local\Microsoft\Windows\Temporary Internet Files\Content.IE5\FUE7YA5Y\1280px-AmazonWebservices_Logo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21" y="3719170"/>
            <a:ext cx="3813048" cy="152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gherczeg\AppData\Local\Microsoft\Windows\Temporary Internet Files\Content.IE5\B8U0TOTW\3404827202_a6526a2a2d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1" y="4132632"/>
            <a:ext cx="683872" cy="5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gherczeg\AppData\Local\Microsoft\Windows\Temporary Internet Files\Content.IE5\STR4FUTM\icloud-logo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90" y="515471"/>
            <a:ext cx="1871374" cy="187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gherczeg\AppData\Local\Microsoft\Windows\Temporary Internet Files\Content.IE5\61SYJ470\150px-ICloud_Logo_2013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314" y="115239"/>
            <a:ext cx="1846751" cy="187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gherczeg\AppData\Local\Microsoft\Windows\Temporary Internet Files\Content.IE5\STR4FUTM\PngMedium-woman-face-cartoon-comic-11346[1]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6" y="1879268"/>
            <a:ext cx="360639" cy="4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002">
            <a:off x="9245657" y="3563964"/>
            <a:ext cx="2658168" cy="98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background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	     	 </a:t>
            </a:r>
            <a:r>
              <a:rPr lang="en-US" sz="2000" dirty="0" smtClean="0">
                <a:solidFill>
                  <a:srgbClr val="F8AE3C"/>
                </a:solidFill>
              </a:rPr>
              <a:t>	          			               technical 			        (</a:t>
            </a:r>
            <a:r>
              <a:rPr lang="en-US" sz="2000" dirty="0">
                <a:solidFill>
                  <a:srgbClr val="F8AE3C"/>
                </a:solidFill>
              </a:rPr>
              <a:t>only for the </a:t>
            </a:r>
            <a:r>
              <a:rPr lang="en-US" sz="2000" dirty="0" smtClean="0">
                <a:solidFill>
                  <a:srgbClr val="F8AE3C"/>
                </a:solidFill>
              </a:rPr>
              <a:t>technical staff)	</a:t>
            </a:r>
            <a:r>
              <a:rPr lang="en-US" sz="2000" dirty="0">
                <a:solidFill>
                  <a:srgbClr val="F8AE3C"/>
                </a:solidFill>
              </a:rPr>
              <a:t>          </a:t>
            </a:r>
            <a:r>
              <a:rPr lang="en-US" sz="2000" dirty="0" smtClean="0">
                <a:solidFill>
                  <a:srgbClr val="F8AE3C"/>
                </a:solidFill>
              </a:rPr>
              <a:t>(technical stuff)</a:t>
            </a:r>
            <a:br>
              <a:rPr lang="en-US" sz="2000" dirty="0" smtClean="0">
                <a:solidFill>
                  <a:srgbClr val="F8AE3C"/>
                </a:solidFill>
              </a:rPr>
            </a:br>
            <a:endParaRPr lang="en-US" sz="2000" dirty="0">
              <a:solidFill>
                <a:srgbClr val="F8AE3C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+mj-lt"/>
              </a:rPr>
              <a:t>The technic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86135" y="1847929"/>
            <a:ext cx="10796977" cy="4415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386136" y="3995929"/>
            <a:ext cx="9105336" cy="2267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</p:txBody>
      </p:sp>
      <p:pic>
        <p:nvPicPr>
          <p:cNvPr id="15" name="Picture 3" descr="C:\Users\gherczeg\AppData\Local\Microsoft\Windows\Temporary Internet Files\Content.IE5\STR4FUTM\man-160404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28" y="115306"/>
            <a:ext cx="2141534" cy="214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0" y="1578708"/>
            <a:ext cx="12192000" cy="46849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sz="1600" dirty="0" smtClean="0">
                <a:solidFill>
                  <a:srgbClr val="0070C0"/>
                </a:solidFill>
                <a:cs typeface="Calibri" pitchFamily="34" charset="0"/>
              </a:rPr>
              <a:t>The different applications run in isolated environment with their own required software.</a:t>
            </a:r>
            <a:br>
              <a:rPr lang="en-US" sz="1600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sz="1600" dirty="0" smtClean="0">
                <a:solidFill>
                  <a:srgbClr val="0070C0"/>
                </a:solidFill>
                <a:cs typeface="Calibri" pitchFamily="34" charset="0"/>
              </a:rPr>
              <a:t>But, … I would like to use the MySQL Docker container from my Application running in another container.</a:t>
            </a:r>
            <a:br>
              <a:rPr lang="en-US" sz="1600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You have to define the interfaces which should be allowed to be used from outside. </a:t>
            </a:r>
            <a:r>
              <a:rPr lang="en-US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Eg</a:t>
            </a: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. the port mapping allows to specify that the MySQL DB port of the container should be reachable on (possibly other) port from outside. Just run Docker with a parameter specifying this.</a:t>
            </a:r>
            <a:b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Another possible solution: </a:t>
            </a:r>
            <a:r>
              <a:rPr lang="en-US" sz="1600" b="1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linking</a:t>
            </a: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. Example: </a:t>
            </a:r>
            <a:r>
              <a:rPr lang="en-US" sz="1600" i="1" dirty="0" err="1"/>
              <a:t>sudo</a:t>
            </a:r>
            <a:r>
              <a:rPr lang="en-US" sz="1600" i="1" dirty="0"/>
              <a:t> </a:t>
            </a:r>
            <a:r>
              <a:rPr lang="en-US" sz="1600" i="1" dirty="0" err="1"/>
              <a:t>docker</a:t>
            </a:r>
            <a:r>
              <a:rPr lang="en-US" sz="1600" i="1" dirty="0"/>
              <a:t> run -d -P —name web —link </a:t>
            </a:r>
            <a:r>
              <a:rPr lang="en-US" sz="1600" i="1" dirty="0" err="1"/>
              <a:t>db:db</a:t>
            </a:r>
            <a:r>
              <a:rPr lang="en-US" sz="1600" i="1" dirty="0"/>
              <a:t> </a:t>
            </a:r>
            <a:r>
              <a:rPr lang="en-US" sz="1600" i="1" dirty="0" smtClean="0"/>
              <a:t>my/</a:t>
            </a:r>
            <a:r>
              <a:rPr lang="en-US" sz="1600" i="1" dirty="0" err="1" smtClean="0"/>
              <a:t>webapp</a:t>
            </a:r>
            <a:r>
              <a:rPr lang="en-US" sz="1600" i="1" dirty="0" smtClean="0"/>
              <a:t> </a:t>
            </a:r>
            <a:r>
              <a:rPr lang="en-US" sz="1600" i="1" dirty="0"/>
              <a:t>python app.py</a:t>
            </a:r>
            <a:endParaRPr lang="en-US" sz="1600" dirty="0" smtClean="0">
              <a:solidFill>
                <a:srgbClr val="00B0F0"/>
              </a:solidFill>
              <a:cs typeface="Calibri" pitchFamily="34" charset="0"/>
              <a:sym typeface="Wingdings" panose="05000000000000000000" pitchFamily="2" charset="2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sz="1600" dirty="0" smtClean="0">
                <a:solidFill>
                  <a:srgbClr val="0070C0"/>
                </a:solidFill>
                <a:cs typeface="Calibri" pitchFamily="34" charset="0"/>
              </a:rPr>
              <a:t>That sounds to be a lot of work to set up a Docker container for my app, needing JRE and JBoss AS.</a:t>
            </a:r>
            <a:br>
              <a:rPr lang="en-US" sz="1600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There are a lot of predefined container definitions already available in the internet. You can build up your container definition file based on a predefined Docker file, if necessary. You also can set up your own private Docker hub/repo.</a:t>
            </a:r>
          </a:p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/>
            </a:r>
            <a:b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endParaRPr lang="en-US" sz="1600" dirty="0" smtClean="0">
              <a:solidFill>
                <a:srgbClr val="00B0F0"/>
              </a:solidFill>
              <a:cs typeface="Calibri" pitchFamily="34" charset="0"/>
              <a:sym typeface="Wingdings" panose="05000000000000000000" pitchFamily="2" charset="2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Are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there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tools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which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could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help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me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using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Docker in a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big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distributed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environment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?</a:t>
            </a:r>
            <a:b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Yes: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Vagrant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, Chef, …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they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help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you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b="1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orchestrating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larger Docker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networks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I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don‘t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see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further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advantages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of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Docker,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it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is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just a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single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little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linux-specific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executable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…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/>
            </a:r>
            <a:b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Maybe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another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info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helps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seeing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impact</a:t>
            </a:r>
            <a:r>
              <a:rPr lang="de-DE" sz="1600" dirty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of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Docker: a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lot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of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Cloud Provider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use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Docker in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background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,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often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with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help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of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Chef</a:t>
            </a:r>
            <a:b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(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eg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.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Heroku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).</a:t>
            </a: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I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would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like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to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administer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my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Docker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instances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remotely</a:t>
            </a:r>
            <a: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  <a:t>.</a:t>
            </a:r>
            <a:br>
              <a:rPr lang="de-DE" sz="1600" dirty="0" smtClean="0">
                <a:solidFill>
                  <a:srgbClr val="0070C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No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problem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: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use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REST/JSON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interface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of</a:t>
            </a:r>
            <a:r>
              <a:rPr lang="de-DE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Docker!</a:t>
            </a:r>
            <a:endParaRPr lang="en-US" sz="1600" dirty="0" smtClean="0">
              <a:solidFill>
                <a:srgbClr val="00B0F0"/>
              </a:solidFill>
              <a:cs typeface="Calibri" pitchFamily="34" charset="0"/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35" y="115239"/>
            <a:ext cx="949209" cy="139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4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7750" y="685801"/>
            <a:ext cx="5063490" cy="2743200"/>
          </a:xfrm>
        </p:spPr>
        <p:txBody>
          <a:bodyPr/>
          <a:lstStyle/>
          <a:p>
            <a:r>
              <a:rPr lang="en-US" sz="3600" dirty="0" smtClean="0"/>
              <a:t>Thanks for your attention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Lets start the</a:t>
            </a:r>
            <a:br>
              <a:rPr lang="en-US" sz="3600" dirty="0" smtClean="0"/>
            </a:br>
            <a:r>
              <a:rPr lang="en-US" sz="3600" dirty="0" smtClean="0"/>
              <a:t>Miracle with Docker!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>
                <a:solidFill>
                  <a:srgbClr val="00B0F0"/>
                </a:solidFill>
              </a:rPr>
              <a:t>Questions?</a:t>
            </a:r>
            <a:br>
              <a:rPr lang="en-US" sz="2400" dirty="0" smtClean="0">
                <a:solidFill>
                  <a:srgbClr val="00B0F0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Feedback?</a:t>
            </a:r>
            <a:br>
              <a:rPr lang="en-US" sz="2400" dirty="0" smtClean="0">
                <a:solidFill>
                  <a:srgbClr val="00B0F0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Ideas?</a:t>
            </a:r>
            <a:br>
              <a:rPr lang="en-US" sz="2400" dirty="0" smtClean="0">
                <a:solidFill>
                  <a:srgbClr val="00B0F0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Please let us know!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658" y="3859711"/>
            <a:ext cx="1752560" cy="1367674"/>
          </a:xfrm>
          <a:prstGeom prst="rect">
            <a:avLst/>
          </a:prstGeom>
        </p:spPr>
      </p:pic>
      <p:pic>
        <p:nvPicPr>
          <p:cNvPr id="8195" name="Picture 3" descr="C:\Users\gherczeg\AppData\Local\Microsoft\Windows\Temporary Internet Files\Content.IE5\FUE7YA5Y\Wizard1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0" y="45720"/>
            <a:ext cx="4777272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gherczeg\AppData\Local\Microsoft\Windows\Temporary Internet Files\Content.IE5\B8U0TOTW\Man-With-Question-0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24" y="4407408"/>
            <a:ext cx="1975104" cy="19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7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Introduction</a:t>
            </a: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1977291" y="2032000"/>
            <a:ext cx="9419727" cy="404955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This presentation explains a possible application of Docker</a:t>
            </a:r>
            <a:br>
              <a:rPr lang="en-US" dirty="0" smtClean="0">
                <a:solidFill>
                  <a:srgbClr val="00000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in context of a theoretical discussion between</a:t>
            </a:r>
            <a:br>
              <a:rPr lang="en-US" dirty="0" smtClean="0">
                <a:solidFill>
                  <a:srgbClr val="000000"/>
                </a:solidFill>
                <a:cs typeface="Calibri" pitchFamily="34" charset="0"/>
              </a:rPr>
            </a:br>
            <a:endParaRPr lang="en-US" dirty="0" smtClean="0">
              <a:solidFill>
                <a:srgbClr val="000000"/>
              </a:solidFill>
              <a:cs typeface="Calibri" pitchFamily="34" charset="0"/>
            </a:endParaRPr>
          </a:p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- Ms. </a:t>
            </a:r>
            <a:r>
              <a:rPr lang="en-US" dirty="0" err="1" smtClean="0">
                <a:solidFill>
                  <a:srgbClr val="000000"/>
                </a:solidFill>
                <a:cs typeface="Calibri" pitchFamily="34" charset="0"/>
              </a:rPr>
              <a:t>Unni</a:t>
            </a: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Calibri" pitchFamily="34" charset="0"/>
              </a:rPr>
              <a:t>Fy</a:t>
            </a: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 (the requestor of an application)</a:t>
            </a:r>
            <a:br>
              <a:rPr lang="en-US" dirty="0" smtClean="0">
                <a:solidFill>
                  <a:srgbClr val="00000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  and</a:t>
            </a:r>
            <a:br>
              <a:rPr lang="en-US" dirty="0" smtClean="0">
                <a:solidFill>
                  <a:srgbClr val="000000"/>
                </a:solidFill>
                <a:cs typeface="Calibri" pitchFamily="34" charset="0"/>
              </a:rPr>
            </a:br>
            <a:endParaRPr lang="en-US" dirty="0" smtClean="0">
              <a:solidFill>
                <a:srgbClr val="000000"/>
              </a:solidFill>
              <a:cs typeface="Calibri" pitchFamily="34" charset="0"/>
            </a:endParaRPr>
          </a:p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- Mr. Naga Ro, the expert (the implementer of the application)</a:t>
            </a:r>
          </a:p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000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herczeg\AppData\Local\Microsoft\Windows\Temporary Internet Files\Content.IE5\STR4FUTM\man-160404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3" y="3905140"/>
            <a:ext cx="1255498" cy="125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gherczeg\AppData\Local\Microsoft\Windows\Temporary Internet Files\Content.IE5\STR4FUTM\icon_discuss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570" y="3040607"/>
            <a:ext cx="3619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gherczeg\AppData\Local\Microsoft\Windows\Temporary Internet Files\Content.IE5\STR4FUTM\b-Discuss_Blue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056" y="367993"/>
            <a:ext cx="1087374" cy="8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gherczeg\AppData\Local\Microsoft\Windows\Temporary Internet Files\Content.IE5\STR4FUTM\PngMedium-woman-face-cartoon-comic-11346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6" y="2695565"/>
            <a:ext cx="856850" cy="10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8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customer request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489666" y="2196123"/>
            <a:ext cx="8615257" cy="40492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>
                <a:solidFill>
                  <a:srgbClr val="0070C0"/>
                </a:solidFill>
                <a:cs typeface="Calibri" pitchFamily="34" charset="0"/>
              </a:rPr>
              <a:t>Ms. </a:t>
            </a:r>
            <a:r>
              <a:rPr lang="en-US" dirty="0" err="1" smtClean="0">
                <a:solidFill>
                  <a:srgbClr val="0070C0"/>
                </a:solidFill>
                <a:cs typeface="Calibri" pitchFamily="34" charset="0"/>
              </a:rPr>
              <a:t>Fy</a:t>
            </a:r>
            <a:r>
              <a:rPr lang="en-US" dirty="0">
                <a:solidFill>
                  <a:srgbClr val="0070C0"/>
                </a:solidFill>
                <a:cs typeface="Calibri" pitchFamily="34" charset="0"/>
              </a:rPr>
              <a:t>:</a:t>
            </a: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Can you build us an application which would calculate the prices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of our products and services?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Let us call the parts of the highly distributed SOA application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SmartOffer, PricingService and Service Engine!</a:t>
            </a: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Mr. Ro</a:t>
            </a:r>
            <a:r>
              <a:rPr lang="en-US" dirty="0">
                <a:solidFill>
                  <a:srgbClr val="00B0F0"/>
                </a:solidFill>
                <a:cs typeface="Calibri" pitchFamily="34" charset="0"/>
              </a:rPr>
              <a:t>:</a:t>
            </a: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Sure, we can! We will build a high sophisticated java-based application, running on a specific version of the JRE, JBoss and using several Oracle, MySQL and Mongo databases.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We would install the apps on several servers to ensure reliability and load distribution.</a:t>
            </a: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</p:txBody>
      </p:sp>
      <p:pic>
        <p:nvPicPr>
          <p:cNvPr id="67" name="Picture 3" descr="C:\Users\gherczeg\AppData\Local\Microsoft\Windows\Temporary Internet Files\Content.IE5\STR4FUTM\man-160404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7" y="4375262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2" descr="discou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4"/>
          <a:stretch>
            <a:fillRect/>
          </a:stretch>
        </p:blipFill>
        <p:spPr bwMode="auto">
          <a:xfrm>
            <a:off x="7510074" y="1452566"/>
            <a:ext cx="4483001" cy="258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92" y="55016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gherczeg\AppData\Local\Microsoft\Windows\Temporary Internet Files\Content.IE5\B8U0TOTW\reload-35679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784" y="4198428"/>
            <a:ext cx="2039112" cy="15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herczeg\AppData\Local\Microsoft\Windows\Temporary Internet Files\Content.IE5\STR4FUTM\100px-Java-Logo.sv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8" y="4826907"/>
            <a:ext cx="291597" cy="55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gherczeg\AppData\Local\Microsoft\Windows\Temporary Internet Files\Content.IE5\STR4FUTM\PngMedium-woman-face-cartoon-comic-11346[1]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5" y="2196123"/>
            <a:ext cx="360639" cy="4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Problem – first solution?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86135" y="1847929"/>
            <a:ext cx="11418769" cy="4415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Ms. </a:t>
            </a:r>
            <a:r>
              <a:rPr lang="en-US" dirty="0" err="1" smtClean="0">
                <a:solidFill>
                  <a:srgbClr val="0070C0"/>
                </a:solidFill>
                <a:cs typeface="Calibri" pitchFamily="34" charset="0"/>
              </a:rPr>
              <a:t>Fy</a:t>
            </a: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: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cs typeface="Calibri" pitchFamily="34" charset="0"/>
              </a:rPr>
              <a:t>Ohhh</a:t>
            </a: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, that sounds complicated!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Do your apps really have so much prerequisites?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Our IT Service Provider (ATOS) will need a lot of time to set up all the servers and the necessary JRE and JBoss. Every change in the software requirements will cause a long delay until everything is prepared.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I have a better idea: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you could set up some virtual machines with the necessary environment and we would just install and run it!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Mr. Ro: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Yes, I see the problem: the setup of an application specific environment is effort intensive and takes a lot of time.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However, we wouldn‘t recommend using virtual machines, because that would mean to run several virtual operating systems on the host. This would put unnecessary high load on the hardware.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herczeg\AppData\Local\Microsoft\Windows\Temporary Internet Files\Content.IE5\STR4FUTM\man-160404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4" y="4469894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386136" y="3995929"/>
            <a:ext cx="9105336" cy="2267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</p:txBody>
      </p:sp>
      <p:pic>
        <p:nvPicPr>
          <p:cNvPr id="2050" name="Picture 2" descr="C:\Users\gherczeg\AppData\Local\Microsoft\Windows\Temporary Internet Files\Content.IE5\B8U0TOTW\sweat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" y="2262783"/>
            <a:ext cx="462538" cy="5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herczeg\AppData\Local\Microsoft\Windows\Temporary Internet Files\Content.IE5\STR4FUTM\question-622164_64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" y="4919473"/>
            <a:ext cx="621137" cy="5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herczeg\AppData\Local\Microsoft\Windows\Temporary Internet Files\Content.IE5\B8U0TOTW\logo-vm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536" y="51232"/>
            <a:ext cx="3069336" cy="30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herczeg\AppData\Local\Microsoft\Windows\Temporary Internet Files\Content.IE5\B8U0TOTW\180px-VirtualBox-Logo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17" y="1107187"/>
            <a:ext cx="1238050" cy="1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gherczeg\AppData\Local\Microsoft\Windows\Temporary Internet Files\Content.IE5\B8U0TOTW\180px-VirtualBox-Logo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22" y="1107187"/>
            <a:ext cx="1238050" cy="1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gherczeg\AppData\Local\Microsoft\Windows\Temporary Internet Files\Content.IE5\B8U0TOTW\180px-VirtualBox-Logo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089" y="1107187"/>
            <a:ext cx="1238050" cy="1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gherczeg\AppData\Local\Microsoft\Windows\Temporary Internet Files\Content.IE5\B8U0TOTW\180px-VirtualBox-Logo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465" y="1107187"/>
            <a:ext cx="1238050" cy="1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herczeg\AppData\Local\Microsoft\Windows\Temporary Internet Files\Content.IE5\B8U0TOTW\180px-VirtualBox-Logo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70" y="1107187"/>
            <a:ext cx="1238050" cy="1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gherczeg\AppData\Local\Microsoft\Windows\Temporary Internet Files\Content.IE5\B8U0TOTW\180px-VirtualBox-Logo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37" y="1107187"/>
            <a:ext cx="1238050" cy="1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gherczeg\AppData\Local\Microsoft\Windows\Temporary Internet Files\Content.IE5\STR4FUTM\PngMedium-woman-face-cartoon-comic-11346[1]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0" y="1870215"/>
            <a:ext cx="360639" cy="4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9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Problem &amp; real solution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86135" y="1847929"/>
            <a:ext cx="11418769" cy="4415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Ms. </a:t>
            </a:r>
            <a:r>
              <a:rPr lang="en-US" dirty="0" err="1" smtClean="0">
                <a:solidFill>
                  <a:srgbClr val="0070C0"/>
                </a:solidFill>
                <a:cs typeface="Calibri" pitchFamily="34" charset="0"/>
              </a:rPr>
              <a:t>Fy</a:t>
            </a: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: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Hmmm, I see your point. What else can we do to provide a defined environment and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avoid the effort intensive manual setup of the requirements?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Mr. Ro</a:t>
            </a:r>
            <a:r>
              <a:rPr lang="en-US" dirty="0">
                <a:solidFill>
                  <a:srgbClr val="00B0F0"/>
                </a:solidFill>
                <a:cs typeface="Calibri" pitchFamily="34" charset="0"/>
              </a:rPr>
              <a:t>:</a:t>
            </a: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I think, I have the solution: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I could describe the necessary requirements in a simple text file. So…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You could use this environment description to automatize the server setup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We could use this description to set up our internal development &amp; test systems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There is an application, Docker, which can use such text-based environment description to automatically download, install and run the required software on the target hardware.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You can run many different </a:t>
            </a:r>
            <a:r>
              <a:rPr lang="en-US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docker</a:t>
            </a:r>
            <a:r>
              <a:rPr lang="en-US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-based applications with possibly different requirements, on the same machine, as they all run in different encapsulated, completely isolated environments.</a:t>
            </a: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herczeg\AppData\Local\Microsoft\Windows\Temporary Internet Files\Content.IE5\STR4FUTM\man-160404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4" y="3125726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386136" y="3995929"/>
            <a:ext cx="9105336" cy="2267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</p:txBody>
      </p:sp>
      <p:pic>
        <p:nvPicPr>
          <p:cNvPr id="2050" name="Picture 2" descr="C:\Users\gherczeg\AppData\Local\Microsoft\Windows\Temporary Internet Files\Content.IE5\B8U0TOTW\sweat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" y="2262783"/>
            <a:ext cx="478615" cy="54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herczeg\AppData\Local\Microsoft\Windows\Temporary Internet Files\Content.IE5\B8U0TOTW\logo-vm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536" y="51232"/>
            <a:ext cx="3069336" cy="30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24" y="1144218"/>
            <a:ext cx="1131956" cy="883363"/>
          </a:xfrm>
          <a:prstGeom prst="rect">
            <a:avLst/>
          </a:prstGeom>
        </p:spPr>
      </p:pic>
      <p:pic>
        <p:nvPicPr>
          <p:cNvPr id="26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74" y="1151608"/>
            <a:ext cx="1131956" cy="883363"/>
          </a:xfrm>
          <a:prstGeom prst="rect">
            <a:avLst/>
          </a:prstGeom>
        </p:spPr>
      </p:pic>
      <p:pic>
        <p:nvPicPr>
          <p:cNvPr id="27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82" y="1165908"/>
            <a:ext cx="1131956" cy="883363"/>
          </a:xfrm>
          <a:prstGeom prst="rect">
            <a:avLst/>
          </a:prstGeom>
        </p:spPr>
      </p:pic>
      <p:pic>
        <p:nvPicPr>
          <p:cNvPr id="28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32" y="1173298"/>
            <a:ext cx="1131956" cy="883363"/>
          </a:xfrm>
          <a:prstGeom prst="rect">
            <a:avLst/>
          </a:prstGeom>
        </p:spPr>
      </p:pic>
      <p:pic>
        <p:nvPicPr>
          <p:cNvPr id="29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88" y="1159457"/>
            <a:ext cx="1131956" cy="883363"/>
          </a:xfrm>
          <a:prstGeom prst="rect">
            <a:avLst/>
          </a:prstGeom>
        </p:spPr>
      </p:pic>
      <p:pic>
        <p:nvPicPr>
          <p:cNvPr id="30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38" y="1166847"/>
            <a:ext cx="1131956" cy="883363"/>
          </a:xfrm>
          <a:prstGeom prst="rect">
            <a:avLst/>
          </a:prstGeom>
        </p:spPr>
      </p:pic>
      <p:pic>
        <p:nvPicPr>
          <p:cNvPr id="3075" name="Picture 3" descr="C:\Users\gherczeg\AppData\Local\Microsoft\Windows\Temporary Internet Files\Content.IE5\61SYJ470\LightbulbIdea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" y="3556676"/>
            <a:ext cx="498156" cy="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gherczeg\AppData\Local\Microsoft\Windows\Temporary Internet Files\Content.IE5\STR4FUTM\PngMedium-woman-face-cartoon-comic-11346[1]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7" y="1834003"/>
            <a:ext cx="360639" cy="4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Problem &amp; real solution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86135" y="1847929"/>
            <a:ext cx="11418769" cy="4415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Ms. </a:t>
            </a:r>
            <a:r>
              <a:rPr lang="en-US" dirty="0" err="1" smtClean="0">
                <a:solidFill>
                  <a:srgbClr val="0070C0"/>
                </a:solidFill>
                <a:cs typeface="Calibri" pitchFamily="34" charset="0"/>
              </a:rPr>
              <a:t>Fy</a:t>
            </a: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: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Your description of Docker sounds good,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but pretty similar to the features of a virtual machine. Are you sure the app will run efficiently in a Docker container?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Mr. Ro</a:t>
            </a:r>
            <a:r>
              <a:rPr lang="en-US" dirty="0">
                <a:solidFill>
                  <a:srgbClr val="00B0F0"/>
                </a:solidFill>
                <a:cs typeface="Calibri" pitchFamily="34" charset="0"/>
              </a:rPr>
              <a:t>:</a:t>
            </a: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The crucial advantage of Docker is, that the apps run natively on the host system in an isolated environment.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Our apps have as much direct access to the hardware, as normal applications have (through the direct usage of the Linux kernel functions).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Docker uses the Linux specific APIs to reach the complete isolation of the process but allow direct host operating system access.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herczeg\AppData\Local\Microsoft\Windows\Temporary Internet Files\Content.IE5\STR4FUTM\man-160404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4" y="4506470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386136" y="3995929"/>
            <a:ext cx="9105336" cy="2267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</p:txBody>
      </p:sp>
      <p:pic>
        <p:nvPicPr>
          <p:cNvPr id="20" name="Picture 5" descr="C:\Users\gherczeg\AppData\Local\Microsoft\Windows\Temporary Internet Files\Content.IE5\B8U0TOTW\180px-VirtualBox-Logo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8" y="3001416"/>
            <a:ext cx="1238050" cy="1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gherczeg\AppData\Local\Microsoft\Windows\Temporary Internet Files\Content.IE5\61SYJ470\5471047557_4dc13f5376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842" y="2890037"/>
            <a:ext cx="1675892" cy="16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herczeg\AppData\Local\Microsoft\Windows\Temporary Internet Files\Content.IE5\61SYJ470\150px-NewTux.svg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65" y="3112566"/>
            <a:ext cx="823316" cy="9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34" y="3365027"/>
            <a:ext cx="1208656" cy="943219"/>
          </a:xfrm>
          <a:prstGeom prst="rect">
            <a:avLst/>
          </a:prstGeom>
        </p:spPr>
      </p:pic>
      <p:pic>
        <p:nvPicPr>
          <p:cNvPr id="4100" name="Picture 4" descr="C:\Users\gherczeg\AppData\Local\Microsoft\Windows\Temporary Internet Files\Content.IE5\FUE7YA5Y\linux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9507"/>
            <a:ext cx="3017786" cy="22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gherczeg\AppData\Local\Microsoft\Windows\Temporary Internet Files\Content.IE5\B8U0TOTW\3404827202_a6526a2a2d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" y="4983024"/>
            <a:ext cx="683872" cy="5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gherczeg\AppData\Local\Microsoft\Windows\Temporary Internet Files\Content.IE5\STR4FUTM\PngMedium-woman-face-cartoon-comic-11346[1]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7" y="1906427"/>
            <a:ext cx="360639" cy="4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  <a:latin typeface="+mj-lt"/>
              </a:rPr>
              <a:t>The </a:t>
            </a:r>
            <a:r>
              <a:rPr lang="de-DE" b="1" dirty="0" err="1" smtClean="0">
                <a:solidFill>
                  <a:schemeClr val="accent1"/>
                </a:solidFill>
                <a:latin typeface="+mj-lt"/>
              </a:rPr>
              <a:t>architecture</a:t>
            </a:r>
            <a:r>
              <a:rPr lang="de-DE" b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  <a:latin typeface="+mj-lt"/>
              </a:rPr>
              <a:t>of</a:t>
            </a:r>
            <a:r>
              <a:rPr lang="de-DE" b="1" dirty="0" smtClean="0">
                <a:solidFill>
                  <a:schemeClr val="accent1"/>
                </a:solidFill>
                <a:latin typeface="+mj-lt"/>
              </a:rPr>
              <a:t> Docker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386136" y="3995929"/>
            <a:ext cx="9105336" cy="2267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</p:txBody>
      </p:sp>
      <p:pic>
        <p:nvPicPr>
          <p:cNvPr id="2052" name="Picture 4" descr="C:\Users\gherczeg\AppData\Local\Microsoft\Windows\Temporary Internet Files\Content.IE5\B8U0TOTW\logo-vm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536" y="51232"/>
            <a:ext cx="3069336" cy="30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24" y="1144218"/>
            <a:ext cx="1131956" cy="883363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" y="2984789"/>
            <a:ext cx="383478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96" y="1585899"/>
            <a:ext cx="4359272" cy="252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288" y="3416792"/>
            <a:ext cx="4787378" cy="211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55571" y="5527964"/>
            <a:ext cx="3834786" cy="7356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VM vs. Docker:</a:t>
            </a:r>
            <a:br>
              <a:rPr lang="de-DE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which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one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is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more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lightweight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?</a:t>
            </a: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3890357" y="5539047"/>
            <a:ext cx="3499931" cy="7356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Layered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Architecture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/>
            </a:r>
            <a:br>
              <a:rPr lang="de-DE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(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described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 in a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Dockerfile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)</a:t>
            </a: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7390288" y="5544589"/>
            <a:ext cx="3499931" cy="7356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Development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workflow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 in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well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defined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 </a:t>
            </a:r>
            <a:r>
              <a:rPr lang="de-DE" dirty="0" err="1" smtClean="0">
                <a:solidFill>
                  <a:srgbClr val="00B0F0"/>
                </a:solidFill>
                <a:cs typeface="Calibri" pitchFamily="34" charset="0"/>
              </a:rPr>
              <a:t>environment</a:t>
            </a:r>
            <a:r>
              <a:rPr lang="de-DE" dirty="0" smtClean="0">
                <a:solidFill>
                  <a:srgbClr val="00B0F0"/>
                </a:solidFill>
                <a:cs typeface="Calibri" pitchFamily="34" charset="0"/>
              </a:rPr>
              <a:t>.</a:t>
            </a: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Pitfall?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 solution without trap?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86135" y="1847929"/>
            <a:ext cx="11418769" cy="4415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Ms. </a:t>
            </a:r>
            <a:r>
              <a:rPr lang="en-US" dirty="0" err="1" smtClean="0">
                <a:solidFill>
                  <a:srgbClr val="0070C0"/>
                </a:solidFill>
                <a:cs typeface="Calibri" pitchFamily="34" charset="0"/>
              </a:rPr>
              <a:t>Fy</a:t>
            </a: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: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cs typeface="Calibri" pitchFamily="34" charset="0"/>
              </a:rPr>
              <a:t>Coool</a:t>
            </a: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! I see the advantages of Docker.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Let‘s develop all of our apps from now on immediately with it!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This way, we have reliable &amp; well-defined system requirements description which can be used for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- setting up development environments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- setting up test environments</a:t>
            </a:r>
            <a:br>
              <a:rPr lang="en-US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70C0"/>
                </a:solidFill>
                <a:cs typeface="Calibri" pitchFamily="34" charset="0"/>
              </a:rPr>
              <a:t>- setting up automated all servers of the production landscape</a:t>
            </a:r>
            <a:endParaRPr lang="en-US" dirty="0" smtClean="0">
              <a:solidFill>
                <a:srgbClr val="00B0F0"/>
              </a:solidFill>
              <a:cs typeface="Calibri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707173"/>
              </a:buClr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Mr. Ro</a:t>
            </a:r>
            <a:r>
              <a:rPr lang="en-US" dirty="0">
                <a:solidFill>
                  <a:srgbClr val="00B0F0"/>
                </a:solidFill>
                <a:cs typeface="Calibri" pitchFamily="34" charset="0"/>
              </a:rPr>
              <a:t>:</a:t>
            </a: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Sorry, but there is a little trap: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Docker uses Linux specific API to ensure the efficient system access, so the software can only run on Linux, but not on Mac or Windows.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We can use virtual machines with Docker on the development systems, but this is no way in a productive cluster.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However, Docker is good for the majority of our apps in the SmartOffer environment, as most of the apps aren‘t using windows specific API, so can run on Linux.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u="sng" dirty="0" smtClean="0">
                <a:solidFill>
                  <a:srgbClr val="00B0F0"/>
                </a:solidFill>
                <a:cs typeface="Calibri" pitchFamily="34" charset="0"/>
              </a:rPr>
              <a:t>Docker is suitable for apps offering their services through TCP/HTTP (no </a:t>
            </a:r>
            <a:r>
              <a:rPr lang="en-US" b="1" u="sng" dirty="0" smtClean="0">
                <a:solidFill>
                  <a:srgbClr val="00B0F0"/>
                </a:solidFill>
                <a:cs typeface="Calibri" pitchFamily="34" charset="0"/>
              </a:rPr>
              <a:t>GUI</a:t>
            </a:r>
            <a:r>
              <a:rPr lang="en-US" u="sng" dirty="0" smtClean="0">
                <a:solidFill>
                  <a:srgbClr val="00B0F0"/>
                </a:solidFill>
                <a:cs typeface="Calibri" pitchFamily="34" charset="0"/>
              </a:rPr>
              <a:t>) on Linux systems.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herczeg\AppData\Local\Microsoft\Windows\Temporary Internet Files\Content.IE5\STR4FUTM\man-160404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4" y="3924985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386136" y="3995929"/>
            <a:ext cx="9105336" cy="2267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</p:txBody>
      </p:sp>
      <p:pic>
        <p:nvPicPr>
          <p:cNvPr id="5122" name="Picture 2" descr="C:\Users\gherczeg\AppData\Local\Microsoft\Windows\Temporary Internet Files\Content.IE5\B8U0TOTW\linux-vs-windows-hosting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728" y="241595"/>
            <a:ext cx="4625272" cy="23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gherczeg\AppData\Local\Microsoft\Windows\Temporary Internet Files\Content.IE5\61SYJ470\celebrate-311709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65247"/>
            <a:ext cx="648590" cy="7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gherczeg\AppData\Local\Microsoft\Windows\Temporary Internet Files\Content.IE5\STR4FUTM\397876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54" y="3434336"/>
            <a:ext cx="1624937" cy="143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gherczeg\AppData\Local\Microsoft\Windows\Temporary Internet Files\Content.IE5\STR4FUTM\PngMedium-woman-face-cartoon-comic-11346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6" y="1870215"/>
            <a:ext cx="360639" cy="4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0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12" y="4526280"/>
            <a:ext cx="4234334" cy="232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considerations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30936" y="1266492"/>
            <a:ext cx="28560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+mj-lt"/>
              </a:rPr>
              <a:t>Internal organization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0" y="1635824"/>
            <a:ext cx="10092889" cy="4728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Docker is a cool system allowing a text based definition of the runtime environment of our application.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However, should now every member of the implementation team (often using windows systems) become an expert in defining Docker environments?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dirty="0" smtClean="0">
                <a:solidFill>
                  <a:srgbClr val="00B0F0"/>
                </a:solidFill>
                <a:cs typeface="Calibri" pitchFamily="34" charset="0"/>
              </a:rPr>
              <a:t>I think, we can make the work of our team members easier:</a:t>
            </a:r>
            <a:br>
              <a:rPr lang="en-US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</a:rPr>
              <a:t/>
            </a:r>
            <a:br>
              <a:rPr lang="en-US" sz="1600" dirty="0" smtClean="0">
                <a:solidFill>
                  <a:srgbClr val="00B0F0"/>
                </a:solidFill>
                <a:cs typeface="Calibri" pitchFamily="34" charset="0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by predefining the Docker files and make these available for the other team members.</a:t>
            </a:r>
            <a:b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     These can then download and install boot2docker for windows and with a little configuration </a:t>
            </a:r>
            <a:b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     effort they can run the development environment.</a:t>
            </a:r>
            <a:b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/>
            </a:r>
            <a:b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we could use an Eclipse plugin to configure Docker visually</a:t>
            </a:r>
            <a:b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    http://eclipsesource.com/blogs/2015/06/19/docker-tools-top-eclipse-mars-feature-4/</a:t>
            </a:r>
          </a:p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sz="1600" dirty="0" smtClean="0">
              <a:solidFill>
                <a:srgbClr val="00B0F0"/>
              </a:solidFill>
              <a:cs typeface="Calibri" pitchFamily="34" charset="0"/>
              <a:sym typeface="Wingdings" panose="05000000000000000000" pitchFamily="2" charset="2"/>
            </a:endParaRPr>
          </a:p>
          <a:p>
            <a:pPr lvl="0">
              <a:spcBef>
                <a:spcPts val="600"/>
              </a:spcBef>
              <a:buClr>
                <a:srgbClr val="707173"/>
              </a:buClr>
            </a:pP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 we could use </a:t>
            </a:r>
            <a:r>
              <a:rPr lang="en-US" sz="1600" dirty="0" err="1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Doqter</a:t>
            </a: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to set up the Docker environment on the development systems</a:t>
            </a:r>
            <a:b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    automatically and avoid changing the system settings on the developer machines</a:t>
            </a:r>
            <a:b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rgbClr val="00B0F0"/>
                </a:solidFill>
                <a:cs typeface="Calibri" pitchFamily="34" charset="0"/>
                <a:sym typeface="Wingdings" panose="05000000000000000000" pitchFamily="2" charset="2"/>
              </a:rPr>
              <a:t>     (https://www.yammer.com/nagarro.com/#/Threads/show?threadId=552997185)</a:t>
            </a:r>
            <a:endParaRPr lang="en-US" sz="1600" dirty="0" smtClean="0">
              <a:solidFill>
                <a:srgbClr val="00B0F0"/>
              </a:solidFill>
              <a:cs typeface="Calibri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25566" y="115239"/>
            <a:ext cx="1020341" cy="52231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33737" y="387864"/>
            <a:ext cx="1404000" cy="612000"/>
          </a:xfrm>
          <a:prstGeom prst="roundRect">
            <a:avLst>
              <a:gd name="adj" fmla="val 15663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Docker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practical example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5" name="Picture 63" descr="Germany (d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1" y="204839"/>
            <a:ext cx="631831" cy="1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herczeg\AppData\Local\Microsoft\Windows\Temporary Internet Files\Content.IE5\STR4FUTM\man-160404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28" y="115306"/>
            <a:ext cx="2141534" cy="214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386136" y="3995929"/>
            <a:ext cx="9105336" cy="2267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90000" rIns="90000" bIns="90000" anchor="t"/>
          <a:lstStyle/>
          <a:p>
            <a:pPr lvl="0">
              <a:spcBef>
                <a:spcPts val="600"/>
              </a:spcBef>
              <a:buClr>
                <a:srgbClr val="707173"/>
              </a:buClr>
            </a:pPr>
            <a:endParaRPr lang="en-US" dirty="0" smtClean="0">
              <a:solidFill>
                <a:srgbClr val="0070C0"/>
              </a:solidFill>
              <a:cs typeface="Calibri" pitchFamily="34" charset="0"/>
            </a:endParaRPr>
          </a:p>
        </p:txBody>
      </p:sp>
      <p:pic>
        <p:nvPicPr>
          <p:cNvPr id="6146" name="Picture 2" descr="C:\Users\gherczeg\AppData\Local\Microsoft\Windows\Temporary Internet Files\Content.IE5\STR4FUTM\k4373062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3" y="1106218"/>
            <a:ext cx="612775" cy="68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d in Originalgröße anzeig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173" y="2375124"/>
            <a:ext cx="1689305" cy="16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Bildergebnis für boot2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10" descr="Bildergebnis für boot2dock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12" descr="Bildergebnis für boot2dock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58" name="Picture 14" descr="http://eclipsesource.com/blogs/wp-content/uploads/2015/06/Screen-Shot-2015-06-19-at-9.29.22-A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27" y="2722653"/>
            <a:ext cx="2252473" cy="231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garro">
  <a:themeElements>
    <a:clrScheme name="Nagarro">
      <a:dk1>
        <a:srgbClr val="707173"/>
      </a:dk1>
      <a:lt1>
        <a:srgbClr val="FFFFFF"/>
      </a:lt1>
      <a:dk2>
        <a:srgbClr val="F8AE3C"/>
      </a:dk2>
      <a:lt2>
        <a:srgbClr val="FFFFFF"/>
      </a:lt2>
      <a:accent1>
        <a:srgbClr val="387BBA"/>
      </a:accent1>
      <a:accent2>
        <a:srgbClr val="C6C931"/>
      </a:accent2>
      <a:accent3>
        <a:srgbClr val="FFC000"/>
      </a:accent3>
      <a:accent4>
        <a:srgbClr val="9B2721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 Template v1.0 2014_01_21.potx" id="{C9906A65-69F2-46BD-9969-444976CAC96D}" vid="{FF8016CF-F29B-4D5C-8F39-D64560EF8C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96391467DB346B5ED8AD26B18C5F9" ma:contentTypeVersion="3" ma:contentTypeDescription="Create a new document." ma:contentTypeScope="" ma:versionID="8dad55b4296dda054b36335ed508d20e">
  <xsd:schema xmlns:xsd="http://www.w3.org/2001/XMLSchema" xmlns:xs="http://www.w3.org/2001/XMLSchema" xmlns:p="http://schemas.microsoft.com/office/2006/metadata/properties" xmlns:ns2="14ed0edb-dc14-42cc-a054-c235a55067a8" targetNamespace="http://schemas.microsoft.com/office/2006/metadata/properties" ma:root="true" ma:fieldsID="299711c5ac89c42bff83312f8e6717a5" ns2:_="">
    <xsd:import namespace="14ed0edb-dc14-42cc-a054-c235a55067a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d0edb-dc14-42cc-a054-c235a55067a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A081FB-8679-4567-AD83-75288A3CAF62}">
  <ds:schemaRefs>
    <ds:schemaRef ds:uri="http://purl.org/dc/elements/1.1/"/>
    <ds:schemaRef ds:uri="http://purl.org/dc/terms/"/>
    <ds:schemaRef ds:uri="14ed0edb-dc14-42cc-a054-c235a55067a8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FE389C-58DE-483B-A7BD-0EDCEC99F5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d0edb-dc14-42cc-a054-c235a55067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D67061-C16D-408D-BB32-F33755436CD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04D20F9-5732-4C5E-BD3A-FAA9E9B037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v1.0 2014_01_21</Template>
  <TotalTime>0</TotalTime>
  <Words>182</Words>
  <Application>Microsoft Office PowerPoint</Application>
  <PresentationFormat>Benutzerdefiniert</PresentationFormat>
  <Paragraphs>88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Nagarro</vt:lpstr>
      <vt:lpstr>PowerPoint-Präsentation</vt:lpstr>
      <vt:lpstr>Introduction</vt:lpstr>
      <vt:lpstr>Introduction</vt:lpstr>
      <vt:lpstr>The problem</vt:lpstr>
      <vt:lpstr>The solution</vt:lpstr>
      <vt:lpstr>The solution</vt:lpstr>
      <vt:lpstr>The solution</vt:lpstr>
      <vt:lpstr>Pitfall?</vt:lpstr>
      <vt:lpstr>Internal considerations</vt:lpstr>
      <vt:lpstr>Does Docker speak Cloud?</vt:lpstr>
      <vt:lpstr>Technical background                                           technical            (only for the technical staff)           (technical stuff) </vt:lpstr>
      <vt:lpstr>Thanks for your attention  Lets start the Miracle with Docker!   Questions? Feedback? Ideas? Please let us know!</vt:lpstr>
    </vt:vector>
  </TitlesOfParts>
  <Company>Nagarro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Nagarro</dc:creator>
  <cp:lastModifiedBy>Herczeg, George</cp:lastModifiedBy>
  <cp:revision>791</cp:revision>
  <dcterms:created xsi:type="dcterms:W3CDTF">2014-01-23T10:08:15Z</dcterms:created>
  <dcterms:modified xsi:type="dcterms:W3CDTF">2015-08-14T07:26:50Z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0x010100B8796391467DB346B5ED8AD26B18C5F9</vt:lpwstr>
  </property>
</Properties>
</file>