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6"/>
  </p:notesMasterIdLst>
  <p:sldIdLst>
    <p:sldId id="256" r:id="rId2"/>
    <p:sldId id="349" r:id="rId3"/>
    <p:sldId id="257" r:id="rId4"/>
    <p:sldId id="309" r:id="rId5"/>
    <p:sldId id="261" r:id="rId6"/>
    <p:sldId id="262" r:id="rId7"/>
    <p:sldId id="306" r:id="rId8"/>
    <p:sldId id="308" r:id="rId9"/>
    <p:sldId id="307" r:id="rId10"/>
    <p:sldId id="316" r:id="rId11"/>
    <p:sldId id="313" r:id="rId12"/>
    <p:sldId id="258" r:id="rId13"/>
    <p:sldId id="264" r:id="rId14"/>
    <p:sldId id="265" r:id="rId15"/>
    <p:sldId id="314" r:id="rId16"/>
    <p:sldId id="315" r:id="rId17"/>
    <p:sldId id="318" r:id="rId18"/>
    <p:sldId id="259" r:id="rId19"/>
    <p:sldId id="267" r:id="rId20"/>
    <p:sldId id="319" r:id="rId21"/>
    <p:sldId id="268" r:id="rId22"/>
    <p:sldId id="320" r:id="rId23"/>
    <p:sldId id="269" r:id="rId24"/>
    <p:sldId id="270" r:id="rId25"/>
    <p:sldId id="272" r:id="rId26"/>
    <p:sldId id="271" r:id="rId27"/>
    <p:sldId id="273" r:id="rId28"/>
    <p:sldId id="328" r:id="rId29"/>
    <p:sldId id="323" r:id="rId30"/>
    <p:sldId id="325" r:id="rId31"/>
    <p:sldId id="350" r:id="rId32"/>
    <p:sldId id="352" r:id="rId33"/>
    <p:sldId id="353" r:id="rId34"/>
    <p:sldId id="354" r:id="rId35"/>
    <p:sldId id="355" r:id="rId36"/>
    <p:sldId id="356" r:id="rId37"/>
    <p:sldId id="367" r:id="rId38"/>
    <p:sldId id="357" r:id="rId39"/>
    <p:sldId id="368" r:id="rId40"/>
    <p:sldId id="369" r:id="rId41"/>
    <p:sldId id="358" r:id="rId42"/>
    <p:sldId id="359" r:id="rId43"/>
    <p:sldId id="394" r:id="rId44"/>
    <p:sldId id="360" r:id="rId45"/>
    <p:sldId id="393" r:id="rId46"/>
    <p:sldId id="361" r:id="rId47"/>
    <p:sldId id="362" r:id="rId48"/>
    <p:sldId id="363" r:id="rId49"/>
    <p:sldId id="366" r:id="rId50"/>
    <p:sldId id="376" r:id="rId51"/>
    <p:sldId id="380" r:id="rId52"/>
    <p:sldId id="383" r:id="rId53"/>
    <p:sldId id="384" r:id="rId54"/>
    <p:sldId id="395" r:id="rId55"/>
    <p:sldId id="385" r:id="rId56"/>
    <p:sldId id="386" r:id="rId57"/>
    <p:sldId id="387" r:id="rId58"/>
    <p:sldId id="388" r:id="rId59"/>
    <p:sldId id="382" r:id="rId60"/>
    <p:sldId id="398" r:id="rId61"/>
    <p:sldId id="370" r:id="rId62"/>
    <p:sldId id="401" r:id="rId63"/>
    <p:sldId id="406" r:id="rId64"/>
    <p:sldId id="399" r:id="rId65"/>
    <p:sldId id="400" r:id="rId66"/>
    <p:sldId id="403" r:id="rId67"/>
    <p:sldId id="404" r:id="rId68"/>
    <p:sldId id="371" r:id="rId69"/>
    <p:sldId id="397" r:id="rId70"/>
    <p:sldId id="377" r:id="rId71"/>
    <p:sldId id="381" r:id="rId72"/>
    <p:sldId id="373" r:id="rId73"/>
    <p:sldId id="391" r:id="rId74"/>
    <p:sldId id="392" r:id="rId75"/>
    <p:sldId id="375" r:id="rId76"/>
    <p:sldId id="378" r:id="rId77"/>
    <p:sldId id="326" r:id="rId78"/>
    <p:sldId id="280" r:id="rId79"/>
    <p:sldId id="281" r:id="rId80"/>
    <p:sldId id="286" r:id="rId81"/>
    <p:sldId id="284" r:id="rId82"/>
    <p:sldId id="287" r:id="rId83"/>
    <p:sldId id="283" r:id="rId84"/>
    <p:sldId id="288" r:id="rId85"/>
    <p:sldId id="282" r:id="rId86"/>
    <p:sldId id="285" r:id="rId87"/>
    <p:sldId id="291" r:id="rId88"/>
    <p:sldId id="290" r:id="rId89"/>
    <p:sldId id="292" r:id="rId90"/>
    <p:sldId id="293" r:id="rId91"/>
    <p:sldId id="294" r:id="rId92"/>
    <p:sldId id="295" r:id="rId93"/>
    <p:sldId id="296" r:id="rId94"/>
    <p:sldId id="298" r:id="rId95"/>
    <p:sldId id="297" r:id="rId96"/>
    <p:sldId id="299" r:id="rId97"/>
    <p:sldId id="300" r:id="rId98"/>
    <p:sldId id="301" r:id="rId99"/>
    <p:sldId id="302" r:id="rId100"/>
    <p:sldId id="303" r:id="rId101"/>
    <p:sldId id="304" r:id="rId102"/>
    <p:sldId id="379" r:id="rId103"/>
    <p:sldId id="327" r:id="rId104"/>
    <p:sldId id="407" r:id="rId10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257"/>
            <p14:sldId id="309"/>
            <p14:sldId id="261"/>
            <p14:sldId id="262"/>
            <p14:sldId id="306"/>
            <p14:sldId id="308"/>
            <p14:sldId id="307"/>
            <p14:sldId id="316"/>
            <p14:sldId id="313"/>
            <p14:sldId id="258"/>
            <p14:sldId id="264"/>
            <p14:sldId id="265"/>
            <p14:sldId id="314"/>
            <p14:sldId id="315"/>
            <p14:sldId id="318"/>
            <p14:sldId id="259"/>
            <p14:sldId id="267"/>
            <p14:sldId id="319"/>
          </p14:sldIdLst>
        </p14:section>
        <p14:section name="Séance 1" id="{CC12EACB-DAC2-4F0B-9778-33691C0C3428}">
          <p14:sldIdLst>
            <p14:sldId id="268"/>
            <p14:sldId id="320"/>
            <p14:sldId id="269"/>
            <p14:sldId id="270"/>
            <p14:sldId id="272"/>
            <p14:sldId id="271"/>
            <p14:sldId id="273"/>
            <p14:sldId id="328"/>
            <p14:sldId id="323"/>
            <p14:sldId id="325"/>
          </p14:sldIdLst>
        </p14:section>
        <p14:section name="Séance 2" id="{614B48B5-2C46-47E0-81BD-93FC918B9236}">
          <p14:sldIdLst>
            <p14:sldId id="350"/>
            <p14:sldId id="352"/>
            <p14:sldId id="353"/>
            <p14:sldId id="354"/>
            <p14:sldId id="355"/>
            <p14:sldId id="356"/>
            <p14:sldId id="367"/>
            <p14:sldId id="357"/>
            <p14:sldId id="368"/>
            <p14:sldId id="369"/>
            <p14:sldId id="358"/>
            <p14:sldId id="359"/>
            <p14:sldId id="394"/>
            <p14:sldId id="360"/>
            <p14:sldId id="393"/>
            <p14:sldId id="361"/>
            <p14:sldId id="362"/>
            <p14:sldId id="363"/>
            <p14:sldId id="366"/>
            <p14:sldId id="376"/>
          </p14:sldIdLst>
        </p14:section>
        <p14:section name="Séance 3" id="{B985B477-AE11-4450-9742-631B394F9BD3}">
          <p14:sldIdLst>
            <p14:sldId id="380"/>
            <p14:sldId id="383"/>
            <p14:sldId id="384"/>
            <p14:sldId id="395"/>
            <p14:sldId id="385"/>
            <p14:sldId id="386"/>
            <p14:sldId id="387"/>
            <p14:sldId id="388"/>
          </p14:sldIdLst>
        </p14:section>
        <p14:section name="Séance 4" id="{E0B06D5E-4E60-4306-8AB3-405CA1A90617}">
          <p14:sldIdLst>
            <p14:sldId id="382"/>
            <p14:sldId id="398"/>
            <p14:sldId id="370"/>
            <p14:sldId id="401"/>
            <p14:sldId id="406"/>
            <p14:sldId id="399"/>
            <p14:sldId id="400"/>
            <p14:sldId id="403"/>
            <p14:sldId id="404"/>
            <p14:sldId id="371"/>
            <p14:sldId id="397"/>
            <p14:sldId id="377"/>
          </p14:sldIdLst>
        </p14:section>
        <p14:section name="Séance 5" id="{653BB800-2098-429A-8C78-42139B03AE23}">
          <p14:sldIdLst>
            <p14:sldId id="381"/>
            <p14:sldId id="373"/>
            <p14:sldId id="391"/>
            <p14:sldId id="392"/>
            <p14:sldId id="375"/>
            <p14:sldId id="378"/>
          </p14:sldIdLst>
        </p14:section>
        <p14:section name="Séance 6" id="{26E4BA0C-6060-410D-8F7E-B7BCACDCDDC9}">
          <p14:sldIdLst>
            <p14:sldId id="326"/>
            <p14:sldId id="280"/>
            <p14:sldId id="281"/>
            <p14:sldId id="286"/>
            <p14:sldId id="284"/>
            <p14:sldId id="287"/>
            <p14:sldId id="283"/>
            <p14:sldId id="288"/>
            <p14:sldId id="282"/>
            <p14:sldId id="285"/>
            <p14:sldId id="291"/>
            <p14:sldId id="290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72890" autoAdjust="0"/>
  </p:normalViewPr>
  <p:slideViewPr>
    <p:cSldViewPr snapToGrid="0">
      <p:cViewPr varScale="1">
        <p:scale>
          <a:sx n="35" d="100"/>
          <a:sy n="35" d="100"/>
        </p:scale>
        <p:origin x="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Fluidité</a:t>
            </a:r>
            <a:r>
              <a:rPr lang="fr-FR" baseline="0" dirty="0" smtClean="0"/>
              <a:t> différente sur appli. Voir comment assembler les diapos.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365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accéder aux </a:t>
            </a:r>
            <a:r>
              <a:rPr lang="fr-FR" dirty="0" err="1" smtClean="0"/>
              <a:t>ttt</a:t>
            </a:r>
            <a:r>
              <a:rPr lang="fr-FR" dirty="0" smtClean="0"/>
              <a:t> anti-rejets qu’on a enregistré</a:t>
            </a:r>
            <a:r>
              <a:rPr lang="fr-FR" baseline="0" dirty="0" smtClean="0"/>
              <a:t>. Ou bien sélectionner les autres.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7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Pour le FANSIDAR, le PENTACARINAT</a:t>
            </a:r>
            <a:r>
              <a:rPr lang="fr-FR" i="1" baseline="0" dirty="0" smtClean="0"/>
              <a:t> et le ZELITREX il n’existe qu’un seul dosage, donc on switch cette étape pour eux.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Dose et fréquence aussi : Toutes les 8h/12/24h (</a:t>
            </a:r>
            <a:r>
              <a:rPr lang="fr-FR" baseline="0" dirty="0" err="1" smtClean="0"/>
              <a:t>ttes</a:t>
            </a:r>
            <a:r>
              <a:rPr lang="fr-FR" baseline="0" dirty="0" smtClean="0"/>
              <a:t> les 8 h ? À vérifier !) + tous les mois + toutes les semaines + 3 fois par semaine…..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4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enlever.</a:t>
            </a:r>
          </a:p>
          <a:p>
            <a:endParaRPr lang="fr-FR" dirty="0" smtClean="0"/>
          </a:p>
          <a:p>
            <a:r>
              <a:rPr lang="fr-FR" dirty="0" smtClean="0"/>
              <a:t>Date d’ancienne/future</a:t>
            </a:r>
            <a:r>
              <a:rPr lang="fr-FR" baseline="0" dirty="0" smtClean="0"/>
              <a:t> prise pour PENTACARINAT 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…?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03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29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46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 des zones de textes?</a:t>
            </a:r>
          </a:p>
          <a:p>
            <a:r>
              <a:rPr lang="fr-FR" dirty="0" smtClean="0"/>
              <a:t>Certains prédéfinis ? Lesquels sont fréquemment</a:t>
            </a:r>
            <a:r>
              <a:rPr lang="fr-FR" baseline="0" dirty="0" smtClean="0"/>
              <a:t> retrouvés ? UVEDOSE ? CACIT ? Metformine,….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9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d’une prescription</a:t>
            </a:r>
            <a:r>
              <a:rPr lang="fr-FR" baseline="0" dirty="0" smtClean="0"/>
              <a:t> finale</a:t>
            </a:r>
          </a:p>
          <a:p>
            <a:r>
              <a:rPr lang="fr-FR" baseline="0" dirty="0" smtClean="0"/>
              <a:t>Ajouter une possibilité de modifier, type par type.</a:t>
            </a:r>
          </a:p>
          <a:p>
            <a:r>
              <a:rPr lang="fr-FR" baseline="0" dirty="0" smtClean="0"/>
              <a:t>Ajouter un retour sur la fiche patient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72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Multichoix</a:t>
            </a:r>
            <a:r>
              <a:rPr lang="fr-FR" dirty="0" smtClean="0"/>
              <a:t> : indication de la greffe</a:t>
            </a:r>
            <a:endParaRPr lang="fr-FR" baseline="0" dirty="0" smtClean="0"/>
          </a:p>
          <a:p>
            <a:r>
              <a:rPr lang="fr-FR" baseline="0" dirty="0" smtClean="0"/>
              <a:t>A1-antitrypsine : a = alpha</a:t>
            </a:r>
          </a:p>
          <a:p>
            <a:r>
              <a:rPr lang="fr-FR" baseline="0" dirty="0" smtClean="0"/>
              <a:t>DPP = ??? À revoir…</a:t>
            </a:r>
          </a:p>
          <a:p>
            <a:r>
              <a:rPr lang="fr-FR" baseline="0" dirty="0" smtClean="0"/>
              <a:t>HTA et BPCO : acronyme ou entier ?</a:t>
            </a:r>
          </a:p>
          <a:p>
            <a:r>
              <a:rPr lang="fr-FR" baseline="0" dirty="0" smtClean="0"/>
              <a:t>Ajout : </a:t>
            </a:r>
            <a:r>
              <a:rPr lang="fr-FR" baseline="0" dirty="0" err="1" smtClean="0"/>
              <a:t>Retransplantation</a:t>
            </a:r>
            <a:r>
              <a:rPr lang="fr-FR" baseline="0" dirty="0" smtClean="0"/>
              <a:t> suite à un échec ? (sous forme de case à cocher ?)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Début</a:t>
            </a:r>
            <a:r>
              <a:rPr lang="fr-FR" baseline="0" dirty="0" smtClean="0"/>
              <a:t> très global, pour instaurer une discussion.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Verbatim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à incrémenter directement dans les commentaires du résumé de séance.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Fluidité/ordre</a:t>
            </a:r>
            <a:r>
              <a:rPr lang="fr-FR" baseline="0" dirty="0" smtClean="0"/>
              <a:t> à voir.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78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animation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inkscape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gif</a:t>
            </a:r>
            <a:r>
              <a:rPr lang="fr-FR" baseline="0" dirty="0" smtClean="0"/>
              <a:t> maker</a:t>
            </a:r>
          </a:p>
          <a:p>
            <a:r>
              <a:rPr lang="fr-FR" baseline="0" dirty="0" smtClean="0"/>
              <a:t>(+ logo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en même temps)</a:t>
            </a:r>
          </a:p>
          <a:p>
            <a:endParaRPr lang="fr-FR" baseline="0" dirty="0" smtClean="0"/>
          </a:p>
          <a:p>
            <a:r>
              <a:rPr lang="fr-FR" baseline="0" dirty="0" smtClean="0"/>
              <a:t>Séance finie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insérer quand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5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695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tableau final de la séance</a:t>
            </a:r>
            <a:r>
              <a:rPr lang="fr-FR" baseline="0" dirty="0" smtClean="0"/>
              <a:t> 1, je ne suis pas sure du tout, que ce sera ce tableau là… Mais ce sera ce principe la. J’ai le tableau dans un fichier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si tu préfères.</a:t>
            </a:r>
          </a:p>
          <a:p>
            <a:r>
              <a:rPr lang="fr-FR" baseline="0" dirty="0" smtClean="0"/>
              <a:t>Le but est que le patient à la fin de la séance ait des croix « acquis » pour chaque point. Idéalement, au fur et à mesure des diapos, ca incrémente ce tableau. Donc quand on a fini la séance c’est déjà tout coché dans l’acquis, mais on peut manuellement cocher une autre case si on le souhaite.</a:t>
            </a:r>
          </a:p>
          <a:p>
            <a:r>
              <a:rPr lang="fr-FR" baseline="0" dirty="0" smtClean="0"/>
              <a:t>Il y a uniquement pour le dernier point qu’on peut être directement dans le non acquis, si le patient a cliqué sur « une mesure le lendemain » ou sur « attendre d’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à -20% » dans le QCM.</a:t>
            </a:r>
          </a:p>
          <a:p>
            <a:r>
              <a:rPr lang="fr-FR" baseline="0" dirty="0" smtClean="0"/>
              <a:t>Il faut également ajouter un zone de texte sous le tableau, pour mettre des commentaires.</a:t>
            </a:r>
          </a:p>
          <a:p>
            <a:r>
              <a:rPr lang="fr-FR" baseline="0" dirty="0" smtClean="0"/>
              <a:t>Ensuite ce tableau avec les commentaires, on l’enregistre (en </a:t>
            </a:r>
            <a:r>
              <a:rPr lang="fr-FR" baseline="0" dirty="0" err="1" smtClean="0"/>
              <a:t>pdf</a:t>
            </a:r>
            <a:r>
              <a:rPr lang="fr-FR" baseline="0" dirty="0" smtClean="0"/>
              <a:t> ?!) et on peut l’exporter…. Pour le mettre sur l’ordi…</a:t>
            </a:r>
          </a:p>
          <a:p>
            <a:r>
              <a:rPr lang="fr-FR" baseline="0" dirty="0" smtClean="0"/>
              <a:t>Ajouter une case pour retour à la fiche patient ou quitter l’appli.</a:t>
            </a:r>
          </a:p>
          <a:p>
            <a:r>
              <a:rPr lang="fr-FR" baseline="0" dirty="0" smtClean="0"/>
              <a:t>Il faudrait que le tableau soit accessible directement de la fiche patient (on en reparlera de ca…)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7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Ordonnance</a:t>
            </a:r>
            <a:r>
              <a:rPr lang="fr-FR" baseline="0" dirty="0" smtClean="0"/>
              <a:t> séparée en 3 types de médicaments. On fait les uns après les autres : d’abord on sélectionne les anti-rejets et une fois qu’on les aura validés et enregistrés on retrouve cette diapo pour passer aux anti-infectieux,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07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Apparait sur l’écran :</a:t>
            </a:r>
          </a:p>
          <a:p>
            <a:r>
              <a:rPr lang="fr-FR" b="0" i="1" dirty="0" smtClean="0"/>
              <a:t>Ordo complète du patient, avec code couleur sur les 3 types :</a:t>
            </a:r>
          </a:p>
          <a:p>
            <a:pPr lvl="1"/>
            <a:r>
              <a:rPr lang="fr-FR" b="0" i="1" dirty="0" smtClean="0">
                <a:solidFill>
                  <a:schemeClr val="accent1">
                    <a:lumMod val="75000"/>
                  </a:schemeClr>
                </a:solidFill>
              </a:rPr>
              <a:t>Anti-rejets</a:t>
            </a:r>
          </a:p>
          <a:p>
            <a:pPr lvl="1"/>
            <a:r>
              <a:rPr lang="fr-FR" b="0" i="1" dirty="0" smtClean="0">
                <a:solidFill>
                  <a:schemeClr val="accent3">
                    <a:lumMod val="75000"/>
                  </a:schemeClr>
                </a:solidFill>
              </a:rPr>
              <a:t>Anti-infectieux</a:t>
            </a:r>
          </a:p>
          <a:p>
            <a:pPr lvl="1"/>
            <a:r>
              <a:rPr lang="fr-FR" b="0" i="1" dirty="0" smtClean="0">
                <a:solidFill>
                  <a:schemeClr val="accent5">
                    <a:lumMod val="75000"/>
                  </a:schemeClr>
                </a:solidFill>
              </a:rPr>
              <a:t>Associés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240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aseline="0" dirty="0" smtClean="0"/>
              <a:t>paires à associer ? Nom du médicament + photo.</a:t>
            </a:r>
          </a:p>
          <a:p>
            <a:r>
              <a:rPr lang="fr-FR" sz="1100" baseline="0" dirty="0" smtClean="0"/>
              <a:t>Ou relier.</a:t>
            </a:r>
          </a:p>
          <a:p>
            <a:r>
              <a:rPr lang="fr-FR" sz="1100" baseline="0" dirty="0" smtClean="0"/>
              <a:t>Photo = photo des comprimés à différents dosages du même médicament… 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2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 vie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99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 : tous</a:t>
            </a:r>
            <a:r>
              <a:rPr lang="fr-FR" baseline="0" dirty="0" smtClean="0"/>
              <a:t> les jours, sans interruption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659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Animation :</a:t>
            </a:r>
            <a:r>
              <a:rPr lang="fr-FR" baseline="0" dirty="0" smtClean="0"/>
              <a:t> fil conducteur, rappel de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Ppaux</a:t>
            </a:r>
            <a:r>
              <a:rPr lang="fr-FR" dirty="0" smtClean="0"/>
              <a:t> symptômes : proposition d’une dizaine de mots, certains vrais, certains faux (fièvre, nez</a:t>
            </a:r>
            <a:r>
              <a:rPr lang="fr-FR" baseline="0" dirty="0" smtClean="0"/>
              <a:t> bouché ok ; constipation, crampes non).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416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propositions n’apparaissent qu’après</a:t>
            </a:r>
            <a:r>
              <a:rPr lang="fr-FR" baseline="0" dirty="0" smtClean="0"/>
              <a:t> temps de réflexion du patient.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Redondance</a:t>
            </a:r>
            <a:r>
              <a:rPr lang="fr-FR" baseline="0" dirty="0" smtClean="0"/>
              <a:t> diapo précédente : fusionner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31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coche ce que</a:t>
            </a:r>
            <a:r>
              <a:rPr lang="fr-FR" baseline="0" dirty="0" smtClean="0"/>
              <a:t> l’on veut, puis on choisit la dose (diapo suivante)</a:t>
            </a:r>
          </a:p>
          <a:p>
            <a:r>
              <a:rPr lang="fr-FR" baseline="0" dirty="0" smtClean="0"/>
              <a:t>Nom de marque en majuscule et nom de molécule en minuscule.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31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de jeu de </a:t>
            </a:r>
            <a:r>
              <a:rPr lang="fr-FR" baseline="0" dirty="0" err="1" smtClean="0"/>
              <a:t>recos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De</a:t>
            </a:r>
            <a:r>
              <a:rPr lang="fr-FR" baseline="0" dirty="0" smtClean="0"/>
              <a:t> l’or</a:t>
            </a:r>
            <a:r>
              <a:rPr lang="fr-FR" dirty="0" smtClean="0"/>
              <a:t>do complète,</a:t>
            </a:r>
            <a:r>
              <a:rPr lang="fr-FR" baseline="0" dirty="0" smtClean="0"/>
              <a:t> on passe aux médicaments AI du patient </a:t>
            </a:r>
            <a:r>
              <a:rPr lang="fr-FR" dirty="0" smtClean="0"/>
              <a:t>+ photo </a:t>
            </a:r>
            <a:r>
              <a:rPr lang="fr-FR" dirty="0" err="1" smtClean="0"/>
              <a:t>cp</a:t>
            </a:r>
            <a:r>
              <a:rPr lang="fr-FR" dirty="0" smtClean="0"/>
              <a:t> (on touche</a:t>
            </a:r>
            <a:r>
              <a:rPr lang="fr-FR" baseline="0" dirty="0" smtClean="0"/>
              <a:t> les médicaments AI ils s’agrandissent + photo)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7801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</a:t>
            </a:r>
            <a:r>
              <a:rPr lang="fr-FR" baseline="0" dirty="0" smtClean="0"/>
              <a:t> : Pneumo</a:t>
            </a:r>
          </a:p>
          <a:p>
            <a:r>
              <a:rPr lang="fr-FR" baseline="0" dirty="0" smtClean="0"/>
              <a:t>V : varicelle, herpes, cmv</a:t>
            </a:r>
          </a:p>
          <a:p>
            <a:r>
              <a:rPr lang="fr-FR" baseline="0" dirty="0" smtClean="0"/>
              <a:t>C : aspergillose, candidose</a:t>
            </a:r>
          </a:p>
          <a:p>
            <a:r>
              <a:rPr lang="fr-FR" baseline="0" dirty="0" smtClean="0"/>
              <a:t>+ topo sur les maladies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Base de données AI-germes :</a:t>
            </a:r>
          </a:p>
          <a:p>
            <a:r>
              <a:rPr lang="fr-FR" baseline="0" dirty="0" smtClean="0"/>
              <a:t>ROVALCYTE : CMV</a:t>
            </a:r>
          </a:p>
          <a:p>
            <a:r>
              <a:rPr lang="fr-FR" baseline="0" dirty="0" smtClean="0"/>
              <a:t>ZELITREX : Herpès, varicelle</a:t>
            </a:r>
          </a:p>
          <a:p>
            <a:r>
              <a:rPr lang="fr-FR" baseline="0" dirty="0" smtClean="0"/>
              <a:t>NOXAFIL VFEND : Champignons : aspergillose, candidose</a:t>
            </a:r>
          </a:p>
          <a:p>
            <a:r>
              <a:rPr lang="fr-FR" baseline="0" dirty="0" smtClean="0"/>
              <a:t>PENTACARINAT FANSIDAR BACTRIM : Pneumocystose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1736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Oui et Oui.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61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les médicaments fréquents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relier les options</a:t>
            </a:r>
          </a:p>
          <a:p>
            <a:r>
              <a:rPr lang="fr-FR" dirty="0" smtClean="0"/>
              <a:t>Regrouper </a:t>
            </a:r>
            <a:r>
              <a:rPr lang="fr-FR" dirty="0" err="1" smtClean="0"/>
              <a:t>Noxafil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vfend</a:t>
            </a:r>
            <a:r>
              <a:rPr lang="fr-FR" baseline="0" dirty="0" smtClean="0"/>
              <a:t> ; </a:t>
            </a:r>
            <a:r>
              <a:rPr lang="fr-FR" baseline="0" dirty="0" err="1" smtClean="0"/>
              <a:t>bactrim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 : pour simplifier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Base de données AI-germes :</a:t>
            </a:r>
          </a:p>
          <a:p>
            <a:r>
              <a:rPr lang="fr-FR" baseline="0" dirty="0" smtClean="0"/>
              <a:t>ROVALCYTE : CMV</a:t>
            </a:r>
          </a:p>
          <a:p>
            <a:r>
              <a:rPr lang="fr-FR" baseline="0" dirty="0" smtClean="0"/>
              <a:t>ZELITREX : Herpès, varicelle</a:t>
            </a:r>
          </a:p>
          <a:p>
            <a:r>
              <a:rPr lang="fr-FR" baseline="0" dirty="0" smtClean="0"/>
              <a:t>NOXAFIL VFEND : Champignons : aspergillose, candidose</a:t>
            </a:r>
          </a:p>
          <a:p>
            <a:r>
              <a:rPr lang="fr-FR" baseline="0" dirty="0" smtClean="0"/>
              <a:t>PENTACARINAT FANSIDAR BACTRIM : Pneumocystose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167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:  aucun</a:t>
            </a:r>
          </a:p>
          <a:p>
            <a:r>
              <a:rPr lang="fr-FR" baseline="0" dirty="0" smtClean="0"/>
              <a:t>pendant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Noxafil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Vfend</a:t>
            </a:r>
            <a:r>
              <a:rPr lang="fr-FR" baseline="0" dirty="0" smtClean="0"/>
              <a:t> (et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?)</a:t>
            </a:r>
          </a:p>
          <a:p>
            <a:r>
              <a:rPr lang="fr-FR" baseline="0" dirty="0" smtClean="0"/>
              <a:t>Les deux : </a:t>
            </a:r>
            <a:r>
              <a:rPr lang="fr-FR" baseline="0" dirty="0" err="1" smtClean="0"/>
              <a:t>Rovalcyte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Zelitrex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Pentacarinat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Bactrim</a:t>
            </a:r>
            <a:r>
              <a:rPr lang="fr-FR" baseline="0" dirty="0" smtClean="0"/>
              <a:t> (et </a:t>
            </a:r>
            <a:r>
              <a:rPr lang="fr-FR" baseline="0" dirty="0" err="1" smtClean="0"/>
              <a:t>Fansidar</a:t>
            </a:r>
            <a:r>
              <a:rPr lang="fr-FR" baseline="0" dirty="0" smtClean="0"/>
              <a:t>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724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</a:t>
            </a:r>
            <a:r>
              <a:rPr lang="fr-FR" baseline="0" dirty="0" smtClean="0"/>
              <a:t>la durée et </a:t>
            </a:r>
            <a:r>
              <a:rPr lang="fr-FR" baseline="0" dirty="0" err="1" smtClean="0"/>
              <a:t>fq</a:t>
            </a:r>
            <a:r>
              <a:rPr lang="fr-FR" baseline="0" dirty="0" smtClean="0"/>
              <a:t> de chacun des médicaments du patient.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219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8551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278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détailler à l’écrit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6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49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Changer pour « la dose à</a:t>
            </a:r>
            <a:r>
              <a:rPr lang="fr-FR" baseline="0" dirty="0" smtClean="0"/>
              <a:t> compléter à la main, en mg</a:t>
            </a:r>
            <a:r>
              <a:rPr lang="fr-FR" dirty="0" smtClean="0"/>
              <a:t> » et la fréquence</a:t>
            </a:r>
            <a:r>
              <a:rPr lang="fr-FR" baseline="0" dirty="0" smtClean="0"/>
              <a:t> « toutes les 8/12/24h »</a:t>
            </a:r>
          </a:p>
          <a:p>
            <a:r>
              <a:rPr lang="fr-FR" baseline="0" dirty="0" smtClean="0"/>
              <a:t>Forme galénique ? </a:t>
            </a:r>
            <a:r>
              <a:rPr lang="fr-FR" baseline="0" dirty="0" err="1" smtClean="0"/>
              <a:t>Osef</a:t>
            </a:r>
            <a:r>
              <a:rPr lang="fr-FR" baseline="0" dirty="0" smtClean="0"/>
              <a:t>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Afficher uniquement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mdcts</a:t>
            </a:r>
            <a:r>
              <a:rPr lang="fr-FR" baseline="0" dirty="0" smtClean="0"/>
              <a:t> du patient.</a:t>
            </a:r>
          </a:p>
          <a:p>
            <a:r>
              <a:rPr lang="fr-FR" dirty="0" smtClean="0"/>
              <a:t>Base</a:t>
            </a:r>
            <a:r>
              <a:rPr lang="fr-FR" baseline="0" dirty="0" smtClean="0"/>
              <a:t>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(p.5).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ETP contenu.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Délai à vérifier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353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73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20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compléter.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7338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6480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4641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92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0889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Revoir la fréquence et</a:t>
            </a:r>
            <a:r>
              <a:rPr lang="fr-FR" baseline="0" dirty="0" smtClean="0"/>
              <a:t> les examens réalisés.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089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11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Modalités de suivi dans</a:t>
            </a:r>
            <a:r>
              <a:rPr lang="fr-FR" baseline="0" dirty="0" smtClean="0"/>
              <a:t> le labo, choix du labo.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5994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97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8645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2775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4212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669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00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966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693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05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9662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9753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73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2876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enlever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365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6492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199" y="1411704"/>
            <a:ext cx="11193379" cy="5446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	CORTANCYL</a:t>
            </a:r>
            <a:r>
              <a:rPr lang="fr-FR" dirty="0"/>
              <a:t>® </a:t>
            </a:r>
            <a:r>
              <a:rPr lang="fr-FR" dirty="0" err="1"/>
              <a:t>Prednisone</a:t>
            </a:r>
            <a:r>
              <a:rPr lang="fr-FR" dirty="0"/>
              <a:t> 1 mg </a:t>
            </a:r>
            <a:r>
              <a:rPr lang="fr-FR" i="1" dirty="0"/>
              <a:t>ou 5 mg ou 20 </a:t>
            </a:r>
            <a:r>
              <a:rPr lang="fr-FR" i="1" dirty="0" smtClean="0"/>
              <a:t>mg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1 </a:t>
            </a:r>
            <a:r>
              <a:rPr lang="fr-FR" dirty="0"/>
              <a:t>comprimé à 8h</a:t>
            </a:r>
          </a:p>
          <a:p>
            <a:pPr marL="0" indent="0">
              <a:buNone/>
            </a:pPr>
            <a:r>
              <a:rPr lang="fr-FR" dirty="0"/>
              <a:t>		2 comprimés à 8h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SOLUPRED</a:t>
            </a:r>
            <a:r>
              <a:rPr lang="fr-FR" dirty="0"/>
              <a:t>® </a:t>
            </a:r>
            <a:r>
              <a:rPr lang="fr-FR" dirty="0" err="1"/>
              <a:t>Prednisolone</a:t>
            </a:r>
            <a:r>
              <a:rPr lang="fr-FR" dirty="0"/>
              <a:t> 5 mg </a:t>
            </a:r>
            <a:r>
              <a:rPr lang="fr-FR" dirty="0" err="1"/>
              <a:t>eff</a:t>
            </a:r>
            <a:r>
              <a:rPr lang="fr-FR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5 mg </a:t>
            </a:r>
            <a:r>
              <a:rPr lang="fr-FR" i="1" dirty="0" err="1"/>
              <a:t>oro</a:t>
            </a:r>
            <a:r>
              <a:rPr lang="fr-FR" i="1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20 mg </a:t>
            </a:r>
            <a:r>
              <a:rPr lang="fr-FR" i="1" dirty="0" err="1"/>
              <a:t>eff</a:t>
            </a:r>
            <a:r>
              <a:rPr lang="fr-FR" i="1" dirty="0"/>
              <a:t> </a:t>
            </a:r>
            <a:r>
              <a:rPr lang="fr-FR" i="1" dirty="0" smtClean="0"/>
              <a:t>ou </a:t>
            </a:r>
            <a:r>
              <a:rPr lang="fr-FR" i="1" dirty="0"/>
              <a:t>20 mg </a:t>
            </a:r>
            <a:r>
              <a:rPr lang="fr-FR" i="1" dirty="0" err="1"/>
              <a:t>oro</a:t>
            </a:r>
            <a:r>
              <a:rPr lang="fr-FR" i="1" dirty="0"/>
              <a:t> </a:t>
            </a:r>
            <a:endParaRPr lang="fr-FR" i="1" dirty="0" smtClean="0"/>
          </a:p>
          <a:p>
            <a:pPr marL="0" indent="0">
              <a:buNone/>
            </a:pPr>
            <a:r>
              <a:rPr lang="fr-FR" dirty="0"/>
              <a:t>		1 comprimé à 8h</a:t>
            </a:r>
          </a:p>
          <a:p>
            <a:pPr marL="0" indent="0">
              <a:buNone/>
            </a:pPr>
            <a:r>
              <a:rPr lang="fr-FR" dirty="0"/>
              <a:t>		2 comprimés à 8h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SOLUPRED</a:t>
            </a:r>
            <a:r>
              <a:rPr lang="fr-FR" dirty="0"/>
              <a:t>® </a:t>
            </a:r>
            <a:r>
              <a:rPr lang="fr-FR" dirty="0" err="1"/>
              <a:t>Prednisolone</a:t>
            </a:r>
            <a:r>
              <a:rPr lang="fr-FR" dirty="0" smtClean="0"/>
              <a:t> 1mg/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5 </a:t>
            </a:r>
            <a:r>
              <a:rPr lang="fr-FR" dirty="0"/>
              <a:t>mg à </a:t>
            </a:r>
            <a:r>
              <a:rPr lang="fr-FR" dirty="0" smtClean="0"/>
              <a:t>8h, </a:t>
            </a:r>
            <a:r>
              <a:rPr lang="fr-FR" dirty="0"/>
              <a:t>soit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8h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10 </a:t>
            </a:r>
            <a:r>
              <a:rPr lang="fr-FR" dirty="0"/>
              <a:t>mg à </a:t>
            </a:r>
            <a:r>
              <a:rPr lang="fr-FR" dirty="0" smtClean="0"/>
              <a:t>8h</a:t>
            </a:r>
            <a:r>
              <a:rPr lang="fr-FR" dirty="0"/>
              <a:t>, soit </a:t>
            </a:r>
            <a:r>
              <a:rPr lang="fr-FR" dirty="0" smtClean="0"/>
              <a:t>10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8h</a:t>
            </a: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9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76561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9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	50 mg 	200 mg	40 mg/ml</a:t>
            </a:r>
          </a:p>
          <a:p>
            <a:pPr marL="0" indent="0">
              <a:buNone/>
            </a:pPr>
            <a:r>
              <a:rPr lang="fr-FR" dirty="0"/>
              <a:t>	BACTRIM®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400mg-80mg		800mg-160 (FORTE)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450 </a:t>
            </a:r>
            <a:r>
              <a:rPr lang="fr-FR" dirty="0"/>
              <a:t>mg	50 mg/ml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 smtClean="0"/>
              <a:t> 100 </a:t>
            </a:r>
            <a:r>
              <a:rPr lang="fr-FR" dirty="0"/>
              <a:t>mg 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3 comprimés à 8h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r>
              <a:rPr lang="fr-FR" dirty="0" smtClean="0"/>
              <a:t>	NOXAFIL</a:t>
            </a:r>
            <a:r>
              <a:rPr lang="fr-FR" dirty="0"/>
              <a:t>® </a:t>
            </a:r>
            <a:r>
              <a:rPr lang="fr-FR" dirty="0" err="1"/>
              <a:t>Posaconazole</a:t>
            </a:r>
            <a:r>
              <a:rPr lang="fr-FR" dirty="0"/>
              <a:t> </a:t>
            </a:r>
            <a:r>
              <a:rPr lang="fr-FR" dirty="0" smtClean="0"/>
              <a:t>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200 mg quatre fois par jour soit 5 </a:t>
            </a:r>
            <a:r>
              <a:rPr lang="fr-FR" dirty="0" err="1" smtClean="0"/>
              <a:t>mL</a:t>
            </a:r>
            <a:r>
              <a:rPr lang="fr-FR" dirty="0" smtClean="0"/>
              <a:t> quatre fois par jour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400 mg deux fois par jour soir 10 </a:t>
            </a:r>
            <a:r>
              <a:rPr lang="fr-FR" dirty="0" err="1" smtClean="0"/>
              <a:t>mL</a:t>
            </a:r>
            <a:r>
              <a:rPr lang="fr-FR" dirty="0" smtClean="0"/>
              <a:t> deux fois par jour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50 </a:t>
            </a:r>
            <a:r>
              <a:rPr lang="fr-FR" dirty="0"/>
              <a:t>mg </a:t>
            </a:r>
            <a:r>
              <a:rPr lang="fr-FR" i="1" dirty="0" smtClean="0"/>
              <a:t>ou 200 </a:t>
            </a:r>
            <a:r>
              <a:rPr lang="fr-FR" i="1" dirty="0"/>
              <a:t>mg</a:t>
            </a: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à 8h et 1 comprimé à 20h</a:t>
            </a:r>
          </a:p>
          <a:p>
            <a:pPr marL="0" indent="0">
              <a:buNone/>
            </a:pPr>
            <a:r>
              <a:rPr lang="fr-FR" dirty="0" smtClean="0"/>
              <a:t>		2 </a:t>
            </a:r>
            <a:r>
              <a:rPr lang="fr-FR" dirty="0"/>
              <a:t>comprimés à 8h et 2 comprimés 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</a:p>
          <a:p>
            <a:pPr marL="0" indent="0">
              <a:buNone/>
            </a:pPr>
            <a:r>
              <a:rPr lang="fr-FR" dirty="0" smtClean="0"/>
              <a:t>	VFEND</a:t>
            </a:r>
            <a:r>
              <a:rPr lang="fr-FR" dirty="0"/>
              <a:t>® </a:t>
            </a:r>
            <a:r>
              <a:rPr lang="fr-FR" dirty="0" err="1"/>
              <a:t>Voriconazole</a:t>
            </a:r>
            <a:r>
              <a:rPr lang="fr-FR" dirty="0"/>
              <a:t> </a:t>
            </a:r>
            <a:r>
              <a:rPr lang="fr-FR" dirty="0" smtClean="0"/>
              <a:t>40 mg/ml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200 </a:t>
            </a:r>
            <a:r>
              <a:rPr lang="fr-FR" dirty="0"/>
              <a:t>mg </a:t>
            </a:r>
            <a:r>
              <a:rPr lang="fr-FR" dirty="0" smtClean="0"/>
              <a:t>à </a:t>
            </a:r>
            <a:r>
              <a:rPr lang="fr-FR" dirty="0"/>
              <a:t>8h </a:t>
            </a:r>
            <a:r>
              <a:rPr lang="fr-FR" dirty="0" smtClean="0"/>
              <a:t>et 200 mg à 20h </a:t>
            </a:r>
            <a:r>
              <a:rPr lang="fr-FR" dirty="0"/>
              <a:t>soit 5 </a:t>
            </a:r>
            <a:r>
              <a:rPr lang="fr-FR" dirty="0" err="1" smtClean="0"/>
              <a:t>mL</a:t>
            </a:r>
            <a:r>
              <a:rPr lang="fr-FR" dirty="0" smtClean="0"/>
              <a:t> à 8h et 5 </a:t>
            </a:r>
            <a:r>
              <a:rPr lang="fr-FR" dirty="0" err="1" smtClean="0"/>
              <a:t>mL</a:t>
            </a:r>
            <a:r>
              <a:rPr lang="fr-FR" dirty="0" smtClean="0"/>
              <a:t> à </a:t>
            </a:r>
            <a:r>
              <a:rPr lang="fr-FR" dirty="0"/>
              <a:t>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</a:p>
          <a:p>
            <a:pPr marL="0" indent="0">
              <a:buNone/>
            </a:pPr>
            <a:r>
              <a:rPr lang="fr-FR" dirty="0"/>
              <a:t>	BACTRIM®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/>
              <a:t>Triméthoprime</a:t>
            </a:r>
            <a:r>
              <a:rPr lang="fr-FR" dirty="0"/>
              <a:t>	</a:t>
            </a:r>
            <a:r>
              <a:rPr lang="fr-FR" dirty="0" smtClean="0"/>
              <a:t>400mg-80mg</a:t>
            </a: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à 8h et 1 comprimé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 </a:t>
            </a:r>
            <a:r>
              <a:rPr lang="fr-FR" dirty="0"/>
              <a:t>à 8h et </a:t>
            </a:r>
            <a:r>
              <a:rPr lang="fr-FR" dirty="0" smtClean="0"/>
              <a:t>2 comprimés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/>
              <a:t>Triméthoprime</a:t>
            </a:r>
            <a:r>
              <a:rPr lang="fr-FR" dirty="0"/>
              <a:t>	</a:t>
            </a:r>
            <a:r>
              <a:rPr lang="fr-FR" dirty="0" smtClean="0"/>
              <a:t>800mg-160 </a:t>
            </a:r>
            <a:r>
              <a:rPr lang="fr-FR" dirty="0"/>
              <a:t>(FORTE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/>
              <a:t>1 comprimé </a:t>
            </a:r>
            <a:r>
              <a:rPr lang="fr-FR" dirty="0" smtClean="0"/>
              <a:t>les lundis, mercredis et vendredis à 8h</a:t>
            </a:r>
          </a:p>
          <a:p>
            <a:pPr marL="0" indent="0">
              <a:buNone/>
            </a:pPr>
            <a:r>
              <a:rPr lang="fr-FR" dirty="0" smtClean="0"/>
              <a:t>		2 comprimés </a:t>
            </a:r>
            <a:r>
              <a:rPr lang="fr-FR" dirty="0"/>
              <a:t>les lundis, mercredis et vendredis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 smtClean="0"/>
              <a:t>Pyriméthamine</a:t>
            </a:r>
            <a:r>
              <a:rPr lang="fr-FR" dirty="0" smtClean="0"/>
              <a:t> 500mg-25mg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3 comprimés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 				Date de prise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PENTACARINAT® </a:t>
            </a:r>
            <a:r>
              <a:rPr lang="fr-FR" dirty="0" err="1" smtClean="0"/>
              <a:t>Pentamidine</a:t>
            </a:r>
            <a:r>
              <a:rPr lang="fr-FR" dirty="0" smtClean="0"/>
              <a:t> 300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aérosol				Date de prise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2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posologies des traitements anti-infectieux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r>
              <a:rPr lang="fr-FR" dirty="0" smtClean="0"/>
              <a:t>450 mg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2 comprimés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50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900 mg à 8h soit 18 </a:t>
            </a:r>
            <a:r>
              <a:rPr lang="fr-FR" dirty="0" err="1" smtClean="0"/>
              <a:t>mL</a:t>
            </a:r>
            <a:r>
              <a:rPr lang="fr-FR" dirty="0" smtClean="0"/>
              <a:t> à 8h</a:t>
            </a:r>
          </a:p>
          <a:p>
            <a:pPr marL="0" indent="0">
              <a:buNone/>
            </a:pPr>
            <a:r>
              <a:rPr lang="fr-FR" dirty="0" smtClean="0"/>
              <a:t>		Autre</a:t>
            </a:r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r>
              <a:rPr lang="fr-FR" dirty="0" smtClean="0"/>
              <a:t>500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comprimé </a:t>
            </a:r>
            <a:r>
              <a:rPr lang="fr-FR" dirty="0"/>
              <a:t>à 8h et </a:t>
            </a:r>
            <a:r>
              <a:rPr lang="fr-FR" dirty="0" smtClean="0"/>
              <a:t>1 comprimé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2 comprimés à 8h et 2 comprimés à 20h</a:t>
            </a:r>
          </a:p>
          <a:p>
            <a:pPr marL="0" indent="0">
              <a:buNone/>
            </a:pPr>
            <a:r>
              <a:rPr lang="fr-FR" dirty="0" smtClean="0"/>
              <a:t>		4 comprimés quatre </a:t>
            </a:r>
            <a:r>
              <a:rPr lang="fr-FR" dirty="0"/>
              <a:t>fois par jour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1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5498432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Voir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7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Traitements associés :</a:t>
            </a:r>
          </a:p>
          <a:p>
            <a:pPr marL="0" indent="0">
              <a:buNone/>
            </a:pPr>
            <a:r>
              <a:rPr lang="fr-FR" i="1" dirty="0" smtClean="0"/>
              <a:t>Ajouter des médicaments</a:t>
            </a:r>
          </a:p>
          <a:p>
            <a:pPr marL="0" indent="0">
              <a:buNone/>
            </a:pPr>
            <a:r>
              <a:rPr lang="fr-FR" i="1" dirty="0" smtClean="0"/>
              <a:t>Princeps		DCI</a:t>
            </a:r>
            <a:r>
              <a:rPr lang="fr-FR" i="1" dirty="0"/>
              <a:t>	</a:t>
            </a:r>
            <a:r>
              <a:rPr lang="fr-FR" i="1" dirty="0" smtClean="0"/>
              <a:t>	Dose		Fréquence</a:t>
            </a:r>
          </a:p>
          <a:p>
            <a:pPr marL="0" indent="0">
              <a:buNone/>
            </a:pPr>
            <a:r>
              <a:rPr lang="fr-FR" i="1" dirty="0"/>
              <a:t>Princeps		DCI		</a:t>
            </a:r>
            <a:r>
              <a:rPr lang="fr-FR" i="1" dirty="0" smtClean="0"/>
              <a:t>Dose</a:t>
            </a:r>
            <a:r>
              <a:rPr lang="fr-FR" i="1" dirty="0"/>
              <a:t>		</a:t>
            </a:r>
            <a:r>
              <a:rPr lang="fr-FR" i="1" dirty="0" smtClean="0"/>
              <a:t>Fréquence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Princeps		DCI		</a:t>
            </a:r>
            <a:r>
              <a:rPr lang="fr-FR" i="1" dirty="0" smtClean="0"/>
              <a:t>Dose</a:t>
            </a:r>
            <a:r>
              <a:rPr lang="fr-FR" i="1" dirty="0"/>
              <a:t>		</a:t>
            </a:r>
            <a:r>
              <a:rPr lang="fr-FR" i="1" dirty="0" smtClean="0"/>
              <a:t>Fréquence</a:t>
            </a: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5859744"/>
            <a:ext cx="7728284" cy="7058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Enregistrer et retourner à la prescription complète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60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sz="4300" b="1" dirty="0" smtClean="0"/>
              <a:t>Traitements </a:t>
            </a:r>
            <a:r>
              <a:rPr lang="fr-FR" sz="4300" b="1" dirty="0"/>
              <a:t>anti-rejets :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  <a:endParaRPr lang="fr-FR" sz="4300" dirty="0"/>
          </a:p>
          <a:p>
            <a:pPr marL="0" indent="0">
              <a:buNone/>
            </a:pPr>
            <a:r>
              <a:rPr lang="fr-FR" sz="4300" b="1" dirty="0"/>
              <a:t>Traitements anti-infectieux :</a:t>
            </a:r>
          </a:p>
          <a:p>
            <a:pPr marL="0" indent="0">
              <a:buNone/>
            </a:pPr>
            <a:r>
              <a:rPr lang="fr-FR" sz="4300" dirty="0" smtClean="0"/>
              <a:t>…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CC0099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CC0099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4300" b="1" dirty="0" smtClean="0"/>
              <a:t>Traitements associés :</a:t>
            </a:r>
          </a:p>
          <a:p>
            <a:pPr marL="0" indent="0">
              <a:buNone/>
            </a:pPr>
            <a:r>
              <a:rPr lang="fr-FR" sz="4300" i="1" dirty="0" smtClean="0"/>
              <a:t>…</a:t>
            </a:r>
          </a:p>
          <a:p>
            <a:pPr marL="0" indent="0">
              <a:buNone/>
            </a:pPr>
            <a:r>
              <a:rPr lang="fr-FR" sz="4300" i="1" dirty="0" smtClean="0"/>
              <a:t>…</a:t>
            </a:r>
            <a:endParaRPr lang="fr-FR" sz="4300" dirty="0"/>
          </a:p>
        </p:txBody>
      </p:sp>
    </p:spTree>
    <p:extLst>
      <p:ext uri="{BB962C8B-B14F-4D97-AF65-F5344CB8AC3E}">
        <p14:creationId xmlns:p14="http://schemas.microsoft.com/office/powerpoint/2010/main" val="19353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Monopulmonaire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	Double </a:t>
            </a:r>
            <a:r>
              <a:rPr lang="fr-FR" sz="1600" dirty="0" err="1" smtClean="0"/>
              <a:t>monopulmonaire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	Cardiopulmonaire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	Mucoviscidose</a:t>
            </a:r>
          </a:p>
          <a:p>
            <a:pPr marL="0" indent="0">
              <a:buNone/>
            </a:pPr>
            <a:r>
              <a:rPr lang="fr-FR" sz="1600" dirty="0" smtClean="0"/>
              <a:t>	BPCO</a:t>
            </a:r>
          </a:p>
          <a:p>
            <a:pPr marL="0" indent="0">
              <a:buNone/>
            </a:pPr>
            <a:r>
              <a:rPr lang="fr-FR" sz="1600" dirty="0" smtClean="0"/>
              <a:t>	Emphysème / DPP</a:t>
            </a:r>
          </a:p>
          <a:p>
            <a:pPr marL="0" indent="0">
              <a:buNone/>
            </a:pPr>
            <a:r>
              <a:rPr lang="fr-FR" sz="1600" dirty="0" smtClean="0"/>
              <a:t>	HTAP</a:t>
            </a:r>
          </a:p>
          <a:p>
            <a:pPr marL="0" indent="0">
              <a:buNone/>
            </a:pPr>
            <a:r>
              <a:rPr lang="fr-FR" sz="1600" dirty="0" smtClean="0"/>
              <a:t>	Fibrose pulmonaire</a:t>
            </a:r>
          </a:p>
          <a:p>
            <a:pPr marL="0" indent="0">
              <a:buNone/>
            </a:pPr>
            <a:r>
              <a:rPr lang="fr-FR" sz="1600" dirty="0" smtClean="0"/>
              <a:t>	Déficit en a1-antitrypsine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Comment vous-sentez vous aujourd’hui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Votre 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Et vos douleurs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Que savez-vous de la greffe ?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8400" y="3387558"/>
            <a:ext cx="9015663" cy="2695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 est l’intérêt d’un suivi régulier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Quelles peuvent être les complications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4989095"/>
            <a:ext cx="9015663" cy="885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Qu’est ce que le rejet ?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641558"/>
            <a:ext cx="9015663" cy="2695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Quels sont les signes d’appels du rejet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éviter les complications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4989095"/>
            <a:ext cx="9015663" cy="885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834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algn="ctr"/>
            <a:r>
              <a:rPr lang="fr-FR" dirty="0" smtClean="0"/>
              <a:t>En résumé, la greffe c’est… une balance !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40374" y="4088062"/>
            <a:ext cx="2887580" cy="1618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3200" dirty="0" err="1" smtClean="0"/>
              <a:t>Gif</a:t>
            </a:r>
            <a:r>
              <a:rPr lang="fr-FR" sz="3200" dirty="0" smtClean="0"/>
              <a:t> animé Balance :</a:t>
            </a:r>
          </a:p>
          <a:p>
            <a:pPr algn="ctr"/>
            <a:r>
              <a:rPr lang="fr-FR" sz="3200" dirty="0" smtClean="0"/>
              <a:t>IS - Infection</a:t>
            </a:r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pensez-vous des médecines complémentaires homéo, phyto</a:t>
            </a:r>
            <a:r>
              <a:rPr lang="fr-FR" smtClean="0"/>
              <a:t>, acupuncture…?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420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Sélectionner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91277"/>
              </p:ext>
            </p:extLst>
          </p:nvPr>
        </p:nvGraphicFramePr>
        <p:xfrm>
          <a:off x="0" y="1332689"/>
          <a:ext cx="12191999" cy="498344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282342"/>
                <a:gridCol w="5972486"/>
                <a:gridCol w="1084766"/>
                <a:gridCol w="1776641"/>
                <a:gridCol w="1075764"/>
              </a:tblGrid>
              <a:tr h="909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Thème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Compétences du patient ou entourage proche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Acquis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En cours d’acquisition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Non acquis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>
                          <a:effectLst/>
                        </a:rPr>
                        <a:t>Connaissance de la maladie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763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fr-FR" sz="1400" dirty="0" smtClean="0">
                          <a:effectLst/>
                        </a:rPr>
                        <a:t>- Compréhension </a:t>
                      </a:r>
                      <a:r>
                        <a:rPr lang="fr-FR" sz="1400" dirty="0">
                          <a:effectLst/>
                        </a:rPr>
                        <a:t>de maladie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Connaître le principe de la greffe et savoir l’expliquer.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Comprendre la notion de rejet et reconnaître les signes d’appel associés.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Comprendre la notion d’immunosuppression et le risque infectieux associé.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Connaître les complications de la greffe à court, moyen et long terme.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>
                          <a:effectLst/>
                        </a:rPr>
                        <a:t>Gestion pratique de la maladie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7445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fr-FR" sz="1400" dirty="0" smtClean="0">
                          <a:effectLst/>
                        </a:rPr>
                        <a:t>- Surveillance</a:t>
                      </a:r>
                      <a:endParaRPr lang="fr-FR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Comprendre l’intérêt d’un suivi médical régulier et connaître son rythme.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Connaître et comprendre les examens réalisés.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Savoir anticiper les venues programmées en apportant le traitement et les résultats des examens réalisés en ville.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Connaître les modalités de la surveillance biologique ambulatoire (rythme, paramètres biologiques, horaires de prise des immunosuppresseurs …).</a:t>
                      </a:r>
                      <a:endParaRPr lang="fr-FR" sz="1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400" dirty="0">
                          <a:effectLst/>
                        </a:rPr>
                        <a:t>Comprendre l’intérêt du contrôle quotidien de la fonction </a:t>
                      </a:r>
                      <a:r>
                        <a:rPr lang="fr-FR" sz="1400" dirty="0" err="1">
                          <a:effectLst/>
                        </a:rPr>
                        <a:t>ventilatoire</a:t>
                      </a:r>
                      <a:r>
                        <a:rPr lang="fr-FR" sz="1400" dirty="0">
                          <a:effectLst/>
                        </a:rPr>
                        <a:t> (</a:t>
                      </a:r>
                      <a:r>
                        <a:rPr lang="fr-FR" sz="1400" dirty="0" err="1">
                          <a:effectLst/>
                        </a:rPr>
                        <a:t>Spirotel</a:t>
                      </a:r>
                      <a:r>
                        <a:rPr lang="fr-FR" sz="1400" dirty="0">
                          <a:effectLst/>
                        </a:rPr>
                        <a:t>®) et connaître ses modalités de réalisation.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02266" y="6316133"/>
            <a:ext cx="9015663" cy="54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564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Initiation aux traitements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Quels sont les trois grand types de médicaments de votre ordonnance ?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1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Vos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anti-rejets</a:t>
            </a:r>
            <a:r>
              <a:rPr lang="fr-FR" b="1" dirty="0" smtClean="0"/>
              <a:t> sont :</a:t>
            </a:r>
          </a:p>
          <a:p>
            <a:r>
              <a:rPr lang="fr-FR" b="1" i="1" dirty="0" smtClean="0"/>
              <a:t>Liste du patient + photo du comprimé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199" y="4967257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A quoi sert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?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Connaissez-vous des synonymes ?</a:t>
            </a:r>
          </a:p>
          <a:p>
            <a:endParaRPr lang="fr-FR" b="1" dirty="0" smtClean="0"/>
          </a:p>
          <a:p>
            <a:pPr algn="ctr"/>
            <a:r>
              <a:rPr lang="fr-FR" sz="2000" b="1" dirty="0" smtClean="0"/>
              <a:t>Immunosuppresseur - Immunodépresseur</a:t>
            </a:r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855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1866" y="2252133"/>
            <a:ext cx="10811933" cy="3924830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Combien de temps allez-vous prendre ces traitements ?</a:t>
            </a:r>
          </a:p>
          <a:p>
            <a:pPr algn="ctr"/>
            <a:r>
              <a:rPr lang="fr-FR" b="1" dirty="0" smtClean="0"/>
              <a:t>1 mois 	1 an 		10 ans 		à vie</a:t>
            </a:r>
            <a:endParaRPr lang="fr-FR" b="1" dirty="0"/>
          </a:p>
          <a:p>
            <a:pPr algn="ctr"/>
            <a:r>
              <a:rPr lang="fr-FR" b="1" dirty="0" smtClean="0"/>
              <a:t>-------------------------------------------------------------------&gt;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</a:t>
            </a:r>
            <a:r>
              <a:rPr lang="fr-FR" sz="3200" dirty="0" smtClean="0"/>
              <a:t>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41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6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A quelle fréquence sont-ils </a:t>
            </a:r>
            <a:r>
              <a:rPr lang="fr-FR" b="1" dirty="0"/>
              <a:t>à prendre </a:t>
            </a:r>
            <a:r>
              <a:rPr lang="fr-FR" b="1" dirty="0" smtClean="0"/>
              <a:t>?</a:t>
            </a:r>
          </a:p>
          <a:p>
            <a:pPr marL="0" indent="0">
              <a:buNone/>
            </a:pPr>
            <a:endParaRPr lang="fr-FR" b="1" dirty="0"/>
          </a:p>
          <a:p>
            <a:pPr marL="128016" lvl="1" indent="0" algn="ctr">
              <a:buNone/>
            </a:pPr>
            <a:r>
              <a:rPr lang="fr-FR" b="1" dirty="0"/>
              <a:t>Tous les </a:t>
            </a:r>
            <a:r>
              <a:rPr lang="fr-FR" b="1" dirty="0" smtClean="0"/>
              <a:t>jours	   Toutes les semaines	Tous les mois</a:t>
            </a:r>
          </a:p>
          <a:p>
            <a:pPr marL="128016" lvl="1" indent="0" algn="ctr">
              <a:buNone/>
            </a:pPr>
            <a:r>
              <a:rPr lang="fr-FR" b="1" dirty="0" smtClean="0"/>
              <a:t>---------------------------------------------------------------------------------&gt;</a:t>
            </a: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Quels </a:t>
            </a:r>
            <a:r>
              <a:rPr lang="fr-FR" b="1" dirty="0"/>
              <a:t>sont les risques </a:t>
            </a:r>
            <a:r>
              <a:rPr lang="fr-FR" b="1" dirty="0" smtClean="0"/>
              <a:t>en cas de prise non régulière ?</a:t>
            </a:r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i="1" dirty="0" smtClean="0"/>
              <a:t>Risque de rejet</a:t>
            </a:r>
          </a:p>
          <a:p>
            <a:pPr marL="0" indent="0">
              <a:buNone/>
            </a:pPr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459260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90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Quel est le principal effet indésirable des anti-rejets ?</a:t>
            </a:r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		</a:t>
            </a:r>
            <a:r>
              <a:rPr lang="fr-FR" b="1" dirty="0" err="1" smtClean="0"/>
              <a:t>Gif</a:t>
            </a:r>
            <a:r>
              <a:rPr lang="fr-FR" b="1" dirty="0" smtClean="0"/>
              <a:t> animé balance </a:t>
            </a:r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2342587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Qu’est-ce qu’une infection ?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Quels sont les principaux symptômes ?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9" y="4679448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0018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Comment éviter d’être infecté ?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Se laver les mains régulièrement</a:t>
            </a:r>
          </a:p>
          <a:p>
            <a:r>
              <a:rPr lang="fr-FR" b="1" dirty="0" smtClean="0"/>
              <a:t>Eviter le contact avec des personnes malades</a:t>
            </a:r>
          </a:p>
          <a:p>
            <a:r>
              <a:rPr lang="fr-FR" b="1" dirty="0" smtClean="0"/>
              <a:t>Porter un masque et des gants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867526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traitements anti-rejets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</a:t>
            </a:r>
            <a:r>
              <a:rPr lang="fr-FR" i="1" u="sng" dirty="0" smtClean="0"/>
              <a:t>LP ?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4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Quelles peuvent être les principales précautions à prendre ?</a:t>
            </a:r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En plus des actions précédentes  : </a:t>
            </a:r>
            <a:r>
              <a:rPr lang="fr-FR" b="1" dirty="0" err="1" smtClean="0"/>
              <a:t>ttt</a:t>
            </a:r>
            <a:r>
              <a:rPr lang="fr-FR" b="1" dirty="0" smtClean="0"/>
              <a:t> anti-infectieux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199" y="2523067"/>
            <a:ext cx="9015663" cy="1253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813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Les traitements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anti-infectieux</a:t>
            </a:r>
          </a:p>
          <a:p>
            <a:endParaRPr lang="fr-FR" b="1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9513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Parmi vos médicaments, lesquels agissent sur quoi ?</a:t>
            </a:r>
          </a:p>
          <a:p>
            <a:endParaRPr lang="fr-FR" b="1" dirty="0"/>
          </a:p>
          <a:p>
            <a:r>
              <a:rPr lang="fr-FR" b="1" dirty="0" smtClean="0"/>
              <a:t>Bactéries ?</a:t>
            </a:r>
          </a:p>
          <a:p>
            <a:endParaRPr lang="fr-FR" b="1" dirty="0"/>
          </a:p>
          <a:p>
            <a:r>
              <a:rPr lang="fr-FR" b="1" dirty="0" smtClean="0"/>
              <a:t>Virus ?</a:t>
            </a:r>
          </a:p>
          <a:p>
            <a:endParaRPr lang="fr-FR" b="1" dirty="0"/>
          </a:p>
          <a:p>
            <a:r>
              <a:rPr lang="fr-FR" b="1" dirty="0" smtClean="0"/>
              <a:t>Champignons ?</a:t>
            </a:r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7262" y="2914692"/>
            <a:ext cx="6841031" cy="3262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40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b="1" dirty="0" smtClean="0"/>
              <a:t>Est-ce que ces médicaments peuvent être modifiés au cours du temps ?</a:t>
            </a:r>
          </a:p>
          <a:p>
            <a:r>
              <a:rPr lang="fr-FR" b="1" dirty="0" smtClean="0"/>
              <a:t>Oui </a:t>
            </a:r>
          </a:p>
          <a:p>
            <a:r>
              <a:rPr lang="fr-FR" b="1" dirty="0" smtClean="0"/>
              <a:t>Non</a:t>
            </a:r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Est-ce que d’autres médicaments peuvent être ajoutés au </a:t>
            </a:r>
            <a:r>
              <a:rPr lang="fr-FR" b="1" dirty="0"/>
              <a:t>cours du temps ?</a:t>
            </a:r>
          </a:p>
          <a:p>
            <a:r>
              <a:rPr lang="fr-FR" b="1" dirty="0" smtClean="0"/>
              <a:t>Oui			</a:t>
            </a:r>
          </a:p>
          <a:p>
            <a:r>
              <a:rPr lang="fr-FR" b="1" dirty="0" smtClean="0"/>
              <a:t>Non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26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7149"/>
            <a:ext cx="4416035" cy="60797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Lesquels agissent sur quoi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976" y="1955120"/>
            <a:ext cx="4491318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</a:rPr>
              <a:t>ROVALCYTE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Valganciclovir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NOXAFIL® </a:t>
            </a:r>
            <a:r>
              <a:rPr lang="fr-FR" sz="2800" dirty="0" err="1" smtClean="0">
                <a:solidFill>
                  <a:schemeClr val="tx1"/>
                </a:solidFill>
              </a:rPr>
              <a:t>Posaconazole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PENTACARINAT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Pentamidine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ZELITREX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Valaciclovir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BACTRIM® </a:t>
            </a:r>
            <a:r>
              <a:rPr lang="fr-FR" sz="2800" dirty="0" err="1">
                <a:solidFill>
                  <a:schemeClr val="tx1"/>
                </a:solidFill>
              </a:rPr>
              <a:t>Sulfaméthoxazole</a:t>
            </a:r>
            <a:r>
              <a:rPr lang="fr-FR" sz="2800" dirty="0">
                <a:solidFill>
                  <a:schemeClr val="tx1"/>
                </a:solidFill>
              </a:rPr>
              <a:t> + </a:t>
            </a:r>
            <a:r>
              <a:rPr lang="fr-FR" sz="2800" dirty="0" err="1">
                <a:solidFill>
                  <a:schemeClr val="tx1"/>
                </a:solidFill>
              </a:rPr>
              <a:t>Triméthoprime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dirty="0">
                <a:solidFill>
                  <a:schemeClr val="tx1"/>
                </a:solidFill>
              </a:rPr>
              <a:t>VFEND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 smtClean="0">
                <a:solidFill>
                  <a:schemeClr val="tx1"/>
                </a:solidFill>
              </a:rPr>
              <a:t>Voriconazole</a:t>
            </a:r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FANSIDAR</a:t>
            </a:r>
            <a:r>
              <a:rPr lang="fr-FR" sz="2800" dirty="0" smtClean="0">
                <a:solidFill>
                  <a:schemeClr val="tx1"/>
                </a:solidFill>
              </a:rPr>
              <a:t>® </a:t>
            </a:r>
            <a:r>
              <a:rPr lang="fr-FR" sz="2800" dirty="0" err="1">
                <a:solidFill>
                  <a:schemeClr val="tx1"/>
                </a:solidFill>
              </a:rPr>
              <a:t>Sulfadoxine</a:t>
            </a:r>
            <a:r>
              <a:rPr lang="fr-FR" sz="2800" dirty="0">
                <a:solidFill>
                  <a:schemeClr val="tx1"/>
                </a:solidFill>
              </a:rPr>
              <a:t> + </a:t>
            </a:r>
            <a:r>
              <a:rPr lang="fr-FR" sz="2800" dirty="0" err="1">
                <a:solidFill>
                  <a:schemeClr val="tx1"/>
                </a:solidFill>
              </a:rPr>
              <a:t>Pyriméthamine</a:t>
            </a:r>
            <a:r>
              <a:rPr lang="fr-FR" sz="2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3862" y="1999944"/>
            <a:ext cx="4087906" cy="3953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Champignons</a:t>
            </a:r>
          </a:p>
          <a:p>
            <a:pPr algn="ctr"/>
            <a:r>
              <a:rPr lang="fr-FR" sz="3200" dirty="0" smtClean="0"/>
              <a:t>CMV</a:t>
            </a:r>
          </a:p>
          <a:p>
            <a:pPr algn="ctr"/>
            <a:r>
              <a:rPr lang="fr-FR" sz="3200" dirty="0" smtClean="0"/>
              <a:t>Herpès</a:t>
            </a:r>
          </a:p>
          <a:p>
            <a:pPr algn="ctr"/>
            <a:r>
              <a:rPr lang="fr-FR" sz="3200" dirty="0" smtClean="0"/>
              <a:t>Aspergillose</a:t>
            </a:r>
            <a:endParaRPr lang="fr-FR" sz="3200" dirty="0"/>
          </a:p>
          <a:p>
            <a:pPr algn="ctr"/>
            <a:r>
              <a:rPr lang="fr-FR" sz="3200" dirty="0" smtClean="0"/>
              <a:t>Varicelle</a:t>
            </a:r>
          </a:p>
          <a:p>
            <a:pPr algn="ctr"/>
            <a:r>
              <a:rPr lang="fr-FR" sz="3200" dirty="0" smtClean="0"/>
              <a:t>Candidose</a:t>
            </a:r>
          </a:p>
          <a:p>
            <a:pPr algn="ctr"/>
            <a:r>
              <a:rPr lang="fr-FR" sz="3200" dirty="0" smtClean="0"/>
              <a:t>Pneumocystose</a:t>
            </a:r>
            <a:endParaRPr lang="fr-FR" sz="3200" dirty="0"/>
          </a:p>
        </p:txBody>
      </p:sp>
      <p:sp>
        <p:nvSpPr>
          <p:cNvPr id="6" name="Ellipse 5"/>
          <p:cNvSpPr/>
          <p:nvPr/>
        </p:nvSpPr>
        <p:spPr>
          <a:xfrm>
            <a:off x="5005294" y="2421467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005294" y="2845346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005293" y="3269225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005293" y="3693104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005293" y="4116983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005292" y="493910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005292" y="5414196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002848" y="540295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003884" y="4911061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003884" y="4386892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990227" y="390725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004920" y="3376302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004920" y="2896669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004921" y="2410011"/>
            <a:ext cx="248941" cy="214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6" idx="0"/>
            <a:endCxn id="18" idx="4"/>
          </p:cNvCxnSpPr>
          <p:nvPr/>
        </p:nvCxnSpPr>
        <p:spPr>
          <a:xfrm>
            <a:off x="5129765" y="2421467"/>
            <a:ext cx="1999626" cy="68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0"/>
            <a:endCxn id="19" idx="2"/>
          </p:cNvCxnSpPr>
          <p:nvPr/>
        </p:nvCxnSpPr>
        <p:spPr>
          <a:xfrm flipV="1">
            <a:off x="5129765" y="2517089"/>
            <a:ext cx="1875156" cy="32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8" idx="5"/>
            <a:endCxn id="13" idx="4"/>
          </p:cNvCxnSpPr>
          <p:nvPr/>
        </p:nvCxnSpPr>
        <p:spPr>
          <a:xfrm>
            <a:off x="5217777" y="3452018"/>
            <a:ext cx="1909542" cy="216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9" idx="4"/>
            <a:endCxn id="17" idx="5"/>
          </p:cNvCxnSpPr>
          <p:nvPr/>
        </p:nvCxnSpPr>
        <p:spPr>
          <a:xfrm flipV="1">
            <a:off x="5129764" y="3559095"/>
            <a:ext cx="2087640" cy="3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0" idx="6"/>
            <a:endCxn id="13" idx="2"/>
          </p:cNvCxnSpPr>
          <p:nvPr/>
        </p:nvCxnSpPr>
        <p:spPr>
          <a:xfrm>
            <a:off x="5254234" y="4224061"/>
            <a:ext cx="1748614" cy="128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1" idx="6"/>
            <a:endCxn id="19" idx="3"/>
          </p:cNvCxnSpPr>
          <p:nvPr/>
        </p:nvCxnSpPr>
        <p:spPr>
          <a:xfrm flipV="1">
            <a:off x="5254233" y="2592804"/>
            <a:ext cx="1787145" cy="24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2" idx="5"/>
            <a:endCxn id="13" idx="2"/>
          </p:cNvCxnSpPr>
          <p:nvPr/>
        </p:nvCxnSpPr>
        <p:spPr>
          <a:xfrm flipV="1">
            <a:off x="5217776" y="5510037"/>
            <a:ext cx="1785072" cy="8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9" idx="0"/>
            <a:endCxn id="15" idx="4"/>
          </p:cNvCxnSpPr>
          <p:nvPr/>
        </p:nvCxnSpPr>
        <p:spPr>
          <a:xfrm>
            <a:off x="5129764" y="3693104"/>
            <a:ext cx="1998591" cy="90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7" idx="5"/>
            <a:endCxn id="16" idx="3"/>
          </p:cNvCxnSpPr>
          <p:nvPr/>
        </p:nvCxnSpPr>
        <p:spPr>
          <a:xfrm>
            <a:off x="5217778" y="3028139"/>
            <a:ext cx="1808906" cy="10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7" idx="1"/>
            <a:endCxn id="14" idx="4"/>
          </p:cNvCxnSpPr>
          <p:nvPr/>
        </p:nvCxnSpPr>
        <p:spPr>
          <a:xfrm>
            <a:off x="5041751" y="2876708"/>
            <a:ext cx="2086604" cy="224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1" idx="5"/>
            <a:endCxn id="16" idx="3"/>
          </p:cNvCxnSpPr>
          <p:nvPr/>
        </p:nvCxnSpPr>
        <p:spPr>
          <a:xfrm flipV="1">
            <a:off x="5217776" y="4090052"/>
            <a:ext cx="1808908" cy="10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5"/>
            <a:endCxn id="14" idx="4"/>
          </p:cNvCxnSpPr>
          <p:nvPr/>
        </p:nvCxnSpPr>
        <p:spPr>
          <a:xfrm>
            <a:off x="5217776" y="5121902"/>
            <a:ext cx="1910579" cy="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Faut-il les prendre avant d’être infecté ou uniquement lorsque l’infection est déclarée ?</a:t>
            </a:r>
          </a:p>
          <a:p>
            <a:r>
              <a:rPr lang="fr-FR" b="1" dirty="0" smtClean="0"/>
              <a:t>Avant</a:t>
            </a:r>
          </a:p>
          <a:p>
            <a:r>
              <a:rPr lang="fr-FR" b="1" dirty="0" smtClean="0"/>
              <a:t>Pendant</a:t>
            </a:r>
          </a:p>
          <a:p>
            <a:r>
              <a:rPr lang="fr-FR" b="1" dirty="0" smtClean="0"/>
              <a:t>Les deux</a:t>
            </a:r>
          </a:p>
          <a:p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524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/>
              <a:t>Combien de temps allez-vous prendre ces traitements ?</a:t>
            </a:r>
          </a:p>
          <a:p>
            <a:pPr algn="ctr"/>
            <a:r>
              <a:rPr lang="fr-FR" b="1" dirty="0" smtClean="0"/>
              <a:t>1 mois 	1 an 		10 ans 	à vie</a:t>
            </a:r>
            <a:endParaRPr lang="fr-FR" b="1" dirty="0"/>
          </a:p>
          <a:p>
            <a:pPr algn="ctr"/>
            <a:r>
              <a:rPr lang="fr-FR" b="1" dirty="0" smtClean="0"/>
              <a:t>-----------------------------------------------------------&gt;</a:t>
            </a:r>
          </a:p>
          <a:p>
            <a:endParaRPr lang="fr-FR" b="1" dirty="0" smtClean="0"/>
          </a:p>
          <a:p>
            <a:r>
              <a:rPr lang="fr-FR" b="1" dirty="0"/>
              <a:t>A quelle fréquence sont-ils à prendre ?</a:t>
            </a:r>
          </a:p>
          <a:p>
            <a:pPr algn="ctr"/>
            <a:r>
              <a:rPr lang="fr-FR" b="1" dirty="0"/>
              <a:t>Tous les jours 	  Toutes les semaines 	Tous les mois</a:t>
            </a:r>
          </a:p>
          <a:p>
            <a:pPr algn="ctr"/>
            <a:r>
              <a:rPr lang="fr-FR" b="1" dirty="0"/>
              <a:t>-----------------------------------------------------------------------&gt;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20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746625"/>
          </a:xfrm>
        </p:spPr>
        <p:txBody>
          <a:bodyPr>
            <a:normAutofit/>
          </a:bodyPr>
          <a:lstStyle/>
          <a:p>
            <a:endParaRPr lang="fr-FR" b="1" dirty="0"/>
          </a:p>
          <a:p>
            <a:endParaRPr lang="fr-FR" b="1" dirty="0"/>
          </a:p>
          <a:p>
            <a:r>
              <a:rPr lang="fr-FR" b="1" dirty="0" smtClean="0"/>
              <a:t>Quels </a:t>
            </a:r>
            <a:r>
              <a:rPr lang="fr-FR" b="1" dirty="0"/>
              <a:t>sont les </a:t>
            </a:r>
            <a:r>
              <a:rPr lang="fr-FR" b="1" dirty="0" smtClean="0"/>
              <a:t>risques en cas de prise non régulière ?</a:t>
            </a:r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Risque de rejet</a:t>
            </a:r>
          </a:p>
          <a:p>
            <a:r>
              <a:rPr lang="fr-FR" b="1" dirty="0" smtClean="0"/>
              <a:t>Propagation de l’infection</a:t>
            </a:r>
            <a:endParaRPr lang="fr-FR" b="1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28915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623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Les autres médicaments : </a:t>
            </a:r>
            <a:r>
              <a:rPr lang="fr-FR" b="1" dirty="0" smtClean="0"/>
              <a:t>Vos traitements </a:t>
            </a:r>
          </a:p>
          <a:p>
            <a:endParaRPr lang="fr-FR" b="1" dirty="0"/>
          </a:p>
          <a:p>
            <a:r>
              <a:rPr lang="fr-FR" b="1" dirty="0" smtClean="0"/>
              <a:t>Les principales complications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Ostéoporose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Hypertension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Diabète</a:t>
            </a:r>
            <a:r>
              <a:rPr lang="fr-FR" b="1" dirty="0"/>
              <a:t> </a:t>
            </a:r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Prise de poids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10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Quelques conseils pour éviter les complications :</a:t>
            </a:r>
          </a:p>
          <a:p>
            <a:pPr>
              <a:buFontTx/>
              <a:buChar char="-"/>
            </a:pPr>
            <a:r>
              <a:rPr lang="fr-FR" b="1" dirty="0" smtClean="0"/>
              <a:t> Pratiquer une activité physique régulière</a:t>
            </a:r>
          </a:p>
          <a:p>
            <a:pPr>
              <a:buFontTx/>
              <a:buChar char="-"/>
            </a:pPr>
            <a:r>
              <a:rPr lang="fr-FR" b="1" dirty="0" smtClean="0"/>
              <a:t> Privilégier une alimentaire saine et variée</a:t>
            </a:r>
            <a:endParaRPr lang="fr-FR" b="1" dirty="0"/>
          </a:p>
          <a:p>
            <a:pPr>
              <a:buFontTx/>
              <a:buChar char="-"/>
            </a:pPr>
            <a:r>
              <a:rPr lang="fr-FR" b="1" dirty="0" smtClean="0"/>
              <a:t> Eviter le stress</a:t>
            </a:r>
          </a:p>
          <a:p>
            <a:pPr>
              <a:buFontTx/>
              <a:buChar char="-"/>
            </a:pPr>
            <a:r>
              <a:rPr lang="fr-FR" b="1" dirty="0"/>
              <a:t> </a:t>
            </a:r>
            <a:r>
              <a:rPr lang="fr-FR" b="1" dirty="0" smtClean="0"/>
              <a:t>Se reposer</a:t>
            </a:r>
          </a:p>
          <a:p>
            <a:pPr>
              <a:buFontTx/>
              <a:buChar char="-"/>
            </a:pPr>
            <a:r>
              <a:rPr lang="fr-FR" b="1" dirty="0" smtClean="0"/>
              <a:t> 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7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 dosage des traitements anti-rejets :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2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086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Modalites</a:t>
            </a:r>
            <a:r>
              <a:rPr lang="fr-FR" dirty="0" smtClean="0"/>
              <a:t>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Comment bien prendre les anti-rejets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Que </a:t>
            </a:r>
            <a:r>
              <a:rPr lang="fr-FR" dirty="0"/>
              <a:t>faire en cas de vomissements ?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9544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Comment bien prendre les anti-infectieux ?</a:t>
            </a:r>
            <a:endParaRPr lang="fr-FR" dirty="0"/>
          </a:p>
          <a:p>
            <a:r>
              <a:rPr lang="fr-FR" dirty="0" smtClean="0"/>
              <a:t>Fréquence</a:t>
            </a:r>
          </a:p>
          <a:p>
            <a:r>
              <a:rPr lang="fr-FR" dirty="0" smtClean="0"/>
              <a:t>Alimentation</a:t>
            </a:r>
          </a:p>
          <a:p>
            <a:r>
              <a:rPr lang="fr-FR" dirty="0" smtClean="0"/>
              <a:t>Respect des horaires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206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CAT en cas d’oubli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CAT en cas de vomissements : délai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864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Durée de prise de chaque AI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40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RHD dues aux </a:t>
            </a:r>
            <a:r>
              <a:rPr lang="fr-FR" dirty="0" err="1" smtClean="0"/>
              <a:t>ttt</a:t>
            </a:r>
            <a:r>
              <a:rPr lang="fr-FR" dirty="0" smtClean="0"/>
              <a:t> : ND + </a:t>
            </a:r>
            <a:r>
              <a:rPr lang="fr-FR" dirty="0" err="1" smtClean="0"/>
              <a:t>hydrat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322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surveillance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03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r>
              <a:rPr lang="fr-FR" dirty="0"/>
              <a:t> </a:t>
            </a:r>
            <a:r>
              <a:rPr lang="fr-FR" dirty="0" smtClean="0"/>
              <a:t> 0,5 mg </a:t>
            </a:r>
            <a:r>
              <a:rPr lang="fr-FR" i="1" dirty="0" smtClean="0"/>
              <a:t>ou 1 mg	ou 5mg	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 et 1 </a:t>
            </a:r>
            <a:r>
              <a:rPr lang="fr-FR" dirty="0" smtClean="0"/>
              <a:t>gélule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 smtClean="0"/>
              <a:t>		2 gélules à 8h et 2 gélules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/>
              <a:t>Tacrolimus</a:t>
            </a:r>
            <a:r>
              <a:rPr lang="fr-FR" dirty="0"/>
              <a:t> 0,5 mg LP </a:t>
            </a:r>
            <a:r>
              <a:rPr lang="fr-FR" i="1" dirty="0" smtClean="0"/>
              <a:t>ou </a:t>
            </a:r>
            <a:r>
              <a:rPr lang="fr-FR" i="1" dirty="0"/>
              <a:t>1 mg LP </a:t>
            </a:r>
            <a:r>
              <a:rPr lang="fr-FR" i="1" dirty="0" smtClean="0"/>
              <a:t>ou </a:t>
            </a:r>
            <a:r>
              <a:rPr lang="fr-FR" i="1" dirty="0"/>
              <a:t>3 mg LP </a:t>
            </a:r>
            <a:r>
              <a:rPr lang="fr-FR" i="1" dirty="0" smtClean="0"/>
              <a:t>ou </a:t>
            </a:r>
            <a:r>
              <a:rPr lang="fr-FR" i="1" dirty="0"/>
              <a:t>5 mg </a:t>
            </a:r>
            <a:r>
              <a:rPr lang="fr-FR" i="1" dirty="0" smtClean="0"/>
              <a:t>LP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2 gélules </a:t>
            </a:r>
            <a:r>
              <a:rPr lang="fr-FR" dirty="0"/>
              <a:t>à 8h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/>
              <a:t>Tacrolimus</a:t>
            </a:r>
            <a:r>
              <a:rPr lang="fr-FR" dirty="0"/>
              <a:t> 0,2 mg </a:t>
            </a:r>
            <a:r>
              <a:rPr lang="fr-FR" i="1" dirty="0" smtClean="0"/>
              <a:t>ou </a:t>
            </a:r>
            <a:r>
              <a:rPr lang="fr-FR" i="1" dirty="0"/>
              <a:t>1 </a:t>
            </a:r>
            <a:r>
              <a:rPr lang="fr-FR" i="1" dirty="0" smtClean="0"/>
              <a:t>mg</a:t>
            </a:r>
          </a:p>
          <a:p>
            <a:pPr marL="0" indent="0">
              <a:buNone/>
            </a:pPr>
            <a:r>
              <a:rPr lang="fr-FR" dirty="0" smtClean="0"/>
              <a:t>		1 sachet </a:t>
            </a:r>
            <a:r>
              <a:rPr lang="fr-FR" dirty="0"/>
              <a:t>à 8h et 1 </a:t>
            </a:r>
            <a:r>
              <a:rPr lang="fr-FR" dirty="0" smtClean="0"/>
              <a:t>sachet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sachets </a:t>
            </a:r>
            <a:r>
              <a:rPr lang="fr-FR" dirty="0"/>
              <a:t>à 8h et 2 </a:t>
            </a:r>
            <a:r>
              <a:rPr lang="fr-FR" dirty="0" smtClean="0"/>
              <a:t>sachets </a:t>
            </a:r>
            <a:r>
              <a:rPr lang="fr-FR" dirty="0"/>
              <a:t>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9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55759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Animation balance </a:t>
            </a:r>
          </a:p>
          <a:p>
            <a:endParaRPr lang="fr-FR" dirty="0"/>
          </a:p>
          <a:p>
            <a:r>
              <a:rPr lang="fr-FR" dirty="0" smtClean="0"/>
              <a:t>Comment savoir où se situe le curseur ?</a:t>
            </a:r>
            <a:r>
              <a:rPr lang="fr-FR" dirty="0"/>
              <a:t> </a:t>
            </a:r>
            <a:r>
              <a:rPr lang="fr-FR" dirty="0" smtClean="0"/>
              <a:t>En faveur de l’immunosuppression ou de l’infection ?</a:t>
            </a:r>
          </a:p>
          <a:p>
            <a:endParaRPr lang="fr-FR" dirty="0"/>
          </a:p>
          <a:p>
            <a:pPr algn="ctr"/>
            <a:r>
              <a:rPr lang="fr-FR" dirty="0" smtClean="0"/>
              <a:t>Le suivi !</a:t>
            </a:r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Citez quelques examens de suivi.</a:t>
            </a:r>
          </a:p>
          <a:p>
            <a:r>
              <a:rPr lang="fr-FR" b="1" dirty="0" smtClean="0"/>
              <a:t>-</a:t>
            </a:r>
          </a:p>
          <a:p>
            <a:r>
              <a:rPr lang="fr-FR" b="1" dirty="0" smtClean="0"/>
              <a:t>- </a:t>
            </a:r>
          </a:p>
          <a:p>
            <a:r>
              <a:rPr lang="fr-FR" b="1" dirty="0"/>
              <a:t>-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112" y="4848794"/>
            <a:ext cx="9015663" cy="141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02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Consultations au centre de référence : </a:t>
            </a:r>
          </a:p>
          <a:p>
            <a:r>
              <a:rPr lang="fr-FR" dirty="0"/>
              <a:t>T</a:t>
            </a:r>
            <a:r>
              <a:rPr lang="fr-FR" dirty="0" smtClean="0"/>
              <a:t>outes les semaines au début puis progressivement espacées jusqu’à tous les 3 mois environ</a:t>
            </a:r>
          </a:p>
          <a:p>
            <a:r>
              <a:rPr lang="fr-FR" b="1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99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EFR : Exploration Fonctionnelle Respiratoire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endParaRPr lang="fr-FR" dirty="0"/>
          </a:p>
          <a:p>
            <a:r>
              <a:rPr lang="fr-FR" dirty="0" smtClean="0"/>
              <a:t>Suivi des capacités respiratoires : volume d’air inspiré et vitesse d’expiratoire</a:t>
            </a:r>
          </a:p>
          <a:p>
            <a:r>
              <a:rPr lang="fr-FR" dirty="0" smtClean="0"/>
              <a:t>- amélioration dans l’année suivante la greffe</a:t>
            </a:r>
          </a:p>
          <a:p>
            <a:r>
              <a:rPr lang="fr-FR" dirty="0" smtClean="0"/>
              <a:t>- diminution : signe d’alerte d’une infection ou d’un rejet</a:t>
            </a:r>
            <a:endParaRPr lang="fr-FR" dirty="0"/>
          </a:p>
          <a:p>
            <a:pPr lvl="2"/>
            <a:r>
              <a:rPr lang="fr-FR" sz="2000" dirty="0" smtClean="0"/>
              <a:t>Multiplication d’examens : radio, fibroscopie, LBA, biopsie</a:t>
            </a:r>
          </a:p>
        </p:txBody>
      </p:sp>
    </p:spTree>
    <p:extLst>
      <p:ext uri="{BB962C8B-B14F-4D97-AF65-F5344CB8AC3E}">
        <p14:creationId xmlns:p14="http://schemas.microsoft.com/office/powerpoint/2010/main" val="42880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Entre deux consultations au centre de référence : </a:t>
            </a:r>
          </a:p>
          <a:p>
            <a:r>
              <a:rPr lang="fr-FR" u="sng" dirty="0" smtClean="0"/>
              <a:t>Suivi dans un laboratoire en ville 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r>
              <a:rPr lang="fr-FR" u="sng" dirty="0" smtClean="0"/>
              <a:t>Suivi au domicile :</a:t>
            </a:r>
          </a:p>
          <a:p>
            <a:pPr marL="0" indent="0">
              <a:buNone/>
            </a:pPr>
            <a:r>
              <a:rPr lang="fr-FR" dirty="0" smtClean="0"/>
              <a:t>- Clinique 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lui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938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Suivi clinique </a:t>
            </a:r>
            <a:endParaRPr lang="fr-FR" b="1" dirty="0"/>
          </a:p>
          <a:p>
            <a:r>
              <a:rPr lang="fr-FR" dirty="0" smtClean="0"/>
              <a:t>Fièvre</a:t>
            </a:r>
          </a:p>
          <a:p>
            <a:r>
              <a:rPr lang="fr-FR" dirty="0" smtClean="0"/>
              <a:t>Douleurs</a:t>
            </a:r>
          </a:p>
          <a:p>
            <a:r>
              <a:rPr lang="fr-FR" dirty="0" smtClean="0"/>
              <a:t>Difficultés respiratoires, essoufflement</a:t>
            </a:r>
          </a:p>
          <a:p>
            <a:r>
              <a:rPr lang="fr-FR" dirty="0" smtClean="0"/>
              <a:t>Toux</a:t>
            </a:r>
          </a:p>
          <a:p>
            <a:r>
              <a:rPr lang="fr-FR" dirty="0" smtClean="0"/>
              <a:t>Diminution du souffle</a:t>
            </a:r>
          </a:p>
          <a:p>
            <a:endParaRPr lang="fr-FR" dirty="0"/>
          </a:p>
          <a:p>
            <a:r>
              <a:rPr lang="fr-FR" dirty="0" smtClean="0"/>
              <a:t>Comment mesurer son souffle chez soi ? </a:t>
            </a:r>
            <a:r>
              <a:rPr lang="fr-FR" dirty="0" err="1" smtClean="0"/>
              <a:t>Spirotel</a:t>
            </a:r>
            <a:r>
              <a:rPr lang="fr-FR" dirty="0" smtClean="0"/>
              <a:t>®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980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SPIROTEL®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r>
              <a:rPr lang="fr-FR" dirty="0" smtClean="0"/>
              <a:t>VEMS :</a:t>
            </a:r>
          </a:p>
          <a:p>
            <a:r>
              <a:rPr lang="fr-FR" dirty="0" smtClean="0"/>
              <a:t>- augmentation dans la 1ere année post-greffe</a:t>
            </a:r>
          </a:p>
          <a:p>
            <a:r>
              <a:rPr lang="fr-FR" dirty="0" smtClean="0"/>
              <a:t>- diminution : signe d’une infection ou d’un début de rejet</a:t>
            </a:r>
            <a:endParaRPr lang="fr-FR" dirty="0"/>
          </a:p>
          <a:p>
            <a:r>
              <a:rPr lang="fr-FR" dirty="0" smtClean="0"/>
              <a:t>A faire tous les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Explication : </a:t>
            </a:r>
          </a:p>
          <a:p>
            <a:r>
              <a:rPr lang="fr-FR" dirty="0" smtClean="0"/>
              <a:t>Toute diminution du souffle doit vous faire appeler le centre de référence, sans attendre.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175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Suivi biologique</a:t>
            </a:r>
          </a:p>
          <a:p>
            <a:r>
              <a:rPr lang="fr-FR" dirty="0" smtClean="0"/>
              <a:t>Dosages sanguins programmés</a:t>
            </a:r>
          </a:p>
          <a:p>
            <a:r>
              <a:rPr lang="fr-FR" dirty="0" smtClean="0"/>
              <a:t>- Immunosuppresseurs : adaptation posologie médicaments selon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…</a:t>
            </a:r>
            <a:endParaRPr lang="fr-FR" dirty="0"/>
          </a:p>
          <a:p>
            <a:r>
              <a:rPr lang="fr-FR" dirty="0" smtClean="0"/>
              <a:t>Présence </a:t>
            </a:r>
            <a:r>
              <a:rPr lang="fr-FR" dirty="0"/>
              <a:t>de </a:t>
            </a:r>
            <a:r>
              <a:rPr lang="fr-FR" dirty="0" smtClean="0"/>
              <a:t>bactéries/virus/champignons : prélèvements pour culture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7002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Autres surveillances possible :</a:t>
            </a:r>
          </a:p>
          <a:p>
            <a:r>
              <a:rPr lang="fr-FR" dirty="0" smtClean="0"/>
              <a:t>Ostéoporose (</a:t>
            </a:r>
            <a:r>
              <a:rPr lang="fr-FR" dirty="0" err="1" smtClean="0"/>
              <a:t>ostéodensitométrie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Diététique </a:t>
            </a:r>
            <a:r>
              <a:rPr lang="fr-FR" dirty="0"/>
              <a:t>(</a:t>
            </a:r>
            <a:r>
              <a:rPr lang="fr-FR" dirty="0" smtClean="0"/>
              <a:t>diabète)</a:t>
            </a:r>
            <a:endParaRPr lang="fr-FR" dirty="0"/>
          </a:p>
          <a:p>
            <a:r>
              <a:rPr lang="fr-FR" dirty="0" smtClean="0"/>
              <a:t>Dermatologique</a:t>
            </a:r>
          </a:p>
          <a:p>
            <a:r>
              <a:rPr lang="fr-FR" dirty="0" smtClean="0"/>
              <a:t>Cardiologique</a:t>
            </a:r>
          </a:p>
          <a:p>
            <a:r>
              <a:rPr lang="fr-FR" dirty="0" smtClean="0"/>
              <a:t>Neurologique</a:t>
            </a:r>
          </a:p>
          <a:p>
            <a:r>
              <a:rPr lang="fr-FR" dirty="0" smtClean="0"/>
              <a:t>Psychologique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26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28625" y="1411704"/>
            <a:ext cx="11458575" cy="5446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NEORAL® Ciclosporine 10 </a:t>
            </a:r>
            <a:r>
              <a:rPr lang="fr-FR" dirty="0" smtClean="0"/>
              <a:t>mg </a:t>
            </a:r>
            <a:r>
              <a:rPr lang="fr-FR" i="1" dirty="0" smtClean="0"/>
              <a:t>ou </a:t>
            </a:r>
            <a:r>
              <a:rPr lang="fr-FR" i="1" dirty="0"/>
              <a:t>25 mg </a:t>
            </a:r>
            <a:r>
              <a:rPr lang="fr-FR" i="1" dirty="0" smtClean="0"/>
              <a:t>ou </a:t>
            </a:r>
            <a:r>
              <a:rPr lang="fr-FR" i="1" dirty="0"/>
              <a:t>50 mg </a:t>
            </a:r>
            <a:r>
              <a:rPr lang="fr-FR" i="1" dirty="0" smtClean="0"/>
              <a:t>ou </a:t>
            </a:r>
            <a:r>
              <a:rPr lang="fr-FR" i="1" dirty="0"/>
              <a:t>100 </a:t>
            </a:r>
            <a:r>
              <a:rPr lang="fr-FR" i="1" dirty="0" smtClean="0"/>
              <a:t>mg</a:t>
            </a:r>
          </a:p>
          <a:p>
            <a:pPr marL="0" indent="0">
              <a:buNone/>
            </a:pPr>
            <a:r>
              <a:rPr lang="fr-FR" dirty="0" smtClean="0"/>
              <a:t>		1 capsule </a:t>
            </a:r>
            <a:r>
              <a:rPr lang="fr-FR" dirty="0"/>
              <a:t>à 8h et 1 </a:t>
            </a:r>
            <a:r>
              <a:rPr lang="fr-FR" dirty="0" smtClean="0"/>
              <a:t>capsule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capsules </a:t>
            </a:r>
            <a:r>
              <a:rPr lang="fr-FR" dirty="0"/>
              <a:t>à 8h et 2 </a:t>
            </a:r>
            <a:r>
              <a:rPr lang="fr-FR" dirty="0" smtClean="0"/>
              <a:t>capsules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NEORAL</a:t>
            </a:r>
            <a:r>
              <a:rPr lang="fr-FR" dirty="0"/>
              <a:t>® </a:t>
            </a:r>
            <a:r>
              <a:rPr lang="fr-FR" dirty="0" smtClean="0"/>
              <a:t>Ciclosporine </a:t>
            </a:r>
            <a:r>
              <a:rPr lang="fr-FR" dirty="0"/>
              <a:t>100 </a:t>
            </a:r>
            <a:r>
              <a:rPr lang="fr-FR" dirty="0" smtClean="0"/>
              <a:t>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200 mg à 8h et 200 mg à 20h, soit 2 </a:t>
            </a:r>
            <a:r>
              <a:rPr lang="fr-FR" dirty="0" err="1"/>
              <a:t>mL</a:t>
            </a:r>
            <a:r>
              <a:rPr lang="fr-FR" dirty="0"/>
              <a:t> à 8h et 2 </a:t>
            </a:r>
            <a:r>
              <a:rPr lang="fr-FR" dirty="0" err="1"/>
              <a:t>mL</a:t>
            </a:r>
            <a:r>
              <a:rPr lang="fr-FR" dirty="0"/>
              <a:t> à </a:t>
            </a:r>
            <a:r>
              <a:rPr lang="fr-FR" dirty="0" smtClean="0"/>
              <a:t>20h</a:t>
            </a:r>
          </a:p>
          <a:p>
            <a:pPr marL="0" indent="0">
              <a:buNone/>
            </a:pPr>
            <a:r>
              <a:rPr lang="fr-FR" dirty="0" smtClean="0"/>
              <a:t>		400 </a:t>
            </a:r>
            <a:r>
              <a:rPr lang="fr-FR" dirty="0"/>
              <a:t>mg à 8h et </a:t>
            </a:r>
            <a:r>
              <a:rPr lang="fr-FR" dirty="0" smtClean="0"/>
              <a:t>400 </a:t>
            </a:r>
            <a:r>
              <a:rPr lang="fr-FR" dirty="0"/>
              <a:t>mg à 20h, soit </a:t>
            </a:r>
            <a:r>
              <a:rPr lang="fr-FR" dirty="0" smtClean="0"/>
              <a:t>4 </a:t>
            </a:r>
            <a:r>
              <a:rPr lang="fr-FR" dirty="0" err="1" smtClean="0"/>
              <a:t>mL</a:t>
            </a:r>
            <a:r>
              <a:rPr lang="fr-FR" dirty="0" smtClean="0"/>
              <a:t> à 8h et 4 </a:t>
            </a:r>
            <a:r>
              <a:rPr lang="fr-FR" dirty="0" err="1" smtClean="0"/>
              <a:t>mL</a:t>
            </a:r>
            <a:r>
              <a:rPr lang="fr-FR" dirty="0" smtClean="0"/>
              <a:t>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629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380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IM, EI, </a:t>
            </a:r>
            <a:r>
              <a:rPr lang="fr-FR" dirty="0" err="1" smtClean="0"/>
              <a:t>Recapitulatif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0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 de prise à élaborer + </a:t>
            </a:r>
            <a:r>
              <a:rPr lang="fr-FR" dirty="0" err="1" smtClean="0"/>
              <a:t>récap</a:t>
            </a:r>
            <a:r>
              <a:rPr lang="fr-FR" dirty="0"/>
              <a:t> </a:t>
            </a:r>
            <a:r>
              <a:rPr lang="fr-FR" dirty="0" smtClean="0"/>
              <a:t>: quels points à revoir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924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>
              <a:buNone/>
            </a:pPr>
            <a:r>
              <a:rPr lang="fr-FR" sz="2800" dirty="0" smtClean="0"/>
              <a:t>Qu’en avez-vous pensé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questions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4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" y="4690533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6" y="5739816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274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Balance (image </a:t>
            </a:r>
            <a:r>
              <a:rPr lang="fr-FR" dirty="0" err="1" smtClean="0"/>
              <a:t>gif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) 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Risque d’infection augmenté = repérer les situations à risque pour éviter de prendre des anti-infectieux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28625" y="1411704"/>
            <a:ext cx="11458575" cy="54462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	CELLCEPT</a:t>
            </a:r>
            <a:r>
              <a:rPr lang="fr-FR" dirty="0"/>
              <a:t>® </a:t>
            </a:r>
            <a:r>
              <a:rPr lang="fr-FR" dirty="0" err="1"/>
              <a:t>Mycophénolate</a:t>
            </a:r>
            <a:r>
              <a:rPr lang="fr-FR" dirty="0"/>
              <a:t> </a:t>
            </a:r>
            <a:r>
              <a:rPr lang="fr-FR" dirty="0" err="1"/>
              <a:t>mofétil</a:t>
            </a:r>
            <a:r>
              <a:rPr lang="fr-FR" dirty="0"/>
              <a:t> 250 mg 	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	1 gélule </a:t>
            </a:r>
            <a:r>
              <a:rPr lang="fr-FR" dirty="0"/>
              <a:t>à 8h et 1 </a:t>
            </a:r>
            <a:r>
              <a:rPr lang="fr-FR" dirty="0" smtClean="0"/>
              <a:t>gélule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2 </a:t>
            </a:r>
            <a:r>
              <a:rPr lang="fr-FR" dirty="0" smtClean="0"/>
              <a:t>gélules </a:t>
            </a:r>
            <a:r>
              <a:rPr lang="fr-FR" dirty="0"/>
              <a:t>à 8h et 2 </a:t>
            </a:r>
            <a:r>
              <a:rPr lang="fr-FR" dirty="0" smtClean="0"/>
              <a:t>gélules </a:t>
            </a:r>
            <a:r>
              <a:rPr lang="fr-FR" dirty="0"/>
              <a:t>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	CELLCEPT</a:t>
            </a:r>
            <a:r>
              <a:rPr lang="fr-FR" dirty="0"/>
              <a:t>® </a:t>
            </a:r>
            <a:r>
              <a:rPr lang="fr-FR" dirty="0" err="1"/>
              <a:t>Mycophénolate</a:t>
            </a:r>
            <a:r>
              <a:rPr lang="fr-FR" dirty="0"/>
              <a:t> </a:t>
            </a:r>
            <a:r>
              <a:rPr lang="fr-FR" dirty="0" err="1" smtClean="0"/>
              <a:t>mofétil</a:t>
            </a:r>
            <a:r>
              <a:rPr lang="fr-FR" i="1" dirty="0" smtClean="0"/>
              <a:t> </a:t>
            </a:r>
            <a:r>
              <a:rPr lang="fr-FR" dirty="0"/>
              <a:t>500 mg 		</a:t>
            </a:r>
          </a:p>
          <a:p>
            <a:pPr marL="0" indent="0">
              <a:buNone/>
            </a:pPr>
            <a:r>
              <a:rPr lang="fr-FR" dirty="0"/>
              <a:t>		1 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 smtClean="0"/>
              <a:t>mofétil</a:t>
            </a:r>
            <a:r>
              <a:rPr lang="fr-FR" dirty="0" smtClean="0"/>
              <a:t> </a:t>
            </a:r>
            <a:r>
              <a:rPr lang="fr-FR" dirty="0"/>
              <a:t>1g/5mL</a:t>
            </a:r>
          </a:p>
          <a:p>
            <a:pPr marL="0" indent="0">
              <a:buNone/>
            </a:pPr>
            <a:r>
              <a:rPr lang="fr-FR" dirty="0" smtClean="0"/>
              <a:t>		0,5 </a:t>
            </a:r>
            <a:r>
              <a:rPr lang="fr-FR" dirty="0"/>
              <a:t>mg à 8h et </a:t>
            </a:r>
            <a:r>
              <a:rPr lang="fr-FR" dirty="0" smtClean="0"/>
              <a:t>0,5 </a:t>
            </a:r>
            <a:r>
              <a:rPr lang="fr-FR" dirty="0"/>
              <a:t>mg à 20h, soit </a:t>
            </a:r>
            <a:r>
              <a:rPr lang="fr-FR" dirty="0" smtClean="0"/>
              <a:t>2,5 </a:t>
            </a:r>
            <a:r>
              <a:rPr lang="fr-FR" dirty="0" err="1"/>
              <a:t>mL</a:t>
            </a:r>
            <a:r>
              <a:rPr lang="fr-FR" dirty="0"/>
              <a:t> à 8h et </a:t>
            </a:r>
            <a:r>
              <a:rPr lang="fr-FR" dirty="0" smtClean="0"/>
              <a:t>2,5 </a:t>
            </a:r>
            <a:r>
              <a:rPr lang="fr-FR" dirty="0" err="1"/>
              <a:t>mL</a:t>
            </a:r>
            <a:r>
              <a:rPr lang="fr-FR" dirty="0"/>
              <a:t> à 20h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</a:t>
            </a:r>
            <a:r>
              <a:rPr lang="fr-FR" dirty="0"/>
              <a:t>mg à 8h et 1</a:t>
            </a:r>
            <a:r>
              <a:rPr lang="fr-FR" dirty="0" smtClean="0"/>
              <a:t> </a:t>
            </a:r>
            <a:r>
              <a:rPr lang="fr-FR" dirty="0"/>
              <a:t>mg à 20h, soit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8h et </a:t>
            </a:r>
            <a:r>
              <a:rPr lang="fr-FR" dirty="0" smtClean="0"/>
              <a:t>5 </a:t>
            </a:r>
            <a:r>
              <a:rPr lang="fr-FR" dirty="0" err="1"/>
              <a:t>mL</a:t>
            </a:r>
            <a:r>
              <a:rPr lang="fr-FR" dirty="0"/>
              <a:t>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/>
              <a:t>Mycophénolate</a:t>
            </a:r>
            <a:r>
              <a:rPr lang="fr-FR" dirty="0"/>
              <a:t> sodique 180 mg </a:t>
            </a:r>
            <a:r>
              <a:rPr lang="fr-FR" i="1" dirty="0" smtClean="0"/>
              <a:t>ou </a:t>
            </a:r>
            <a:r>
              <a:rPr lang="fr-FR" i="1" dirty="0"/>
              <a:t>360 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 </a:t>
            </a:r>
            <a:r>
              <a:rPr lang="fr-FR" dirty="0"/>
              <a:t>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9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Dans les 6 premiers mois :</a:t>
            </a:r>
          </a:p>
          <a:p>
            <a:r>
              <a:rPr lang="fr-FR" dirty="0" smtClean="0"/>
              <a:t>- éviter les endroits avec beaucoup de monde</a:t>
            </a:r>
          </a:p>
          <a:p>
            <a:r>
              <a:rPr lang="fr-FR" dirty="0" smtClean="0"/>
              <a:t>- si ce n’est pas possible : se protéger au mieux avec un masque, en se lavant bien les mains,…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859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service de greffe</a:t>
            </a:r>
          </a:p>
          <a:p>
            <a:pPr lvl="1"/>
            <a:r>
              <a:rPr lang="fr-FR" dirty="0" smtClean="0"/>
              <a:t>Vous appelez de suite le service de greffe ou vous allez ou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appeler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Situation 3</a:t>
            </a:r>
          </a:p>
          <a:p>
            <a:r>
              <a:rPr lang="fr-FR" dirty="0" smtClean="0"/>
              <a:t>Pour tout signe d’infection  : contacter le centre de référence sans attendre</a:t>
            </a:r>
          </a:p>
          <a:p>
            <a:endParaRPr lang="fr-FR" dirty="0"/>
          </a:p>
          <a:p>
            <a:r>
              <a:rPr lang="fr-FR" dirty="0" smtClean="0"/>
              <a:t>Autres situations pour appeler le centre de référence : </a:t>
            </a:r>
          </a:p>
          <a:p>
            <a:r>
              <a:rPr lang="fr-FR" dirty="0" smtClean="0"/>
              <a:t>- diminution du souffle</a:t>
            </a:r>
          </a:p>
          <a:p>
            <a:r>
              <a:rPr lang="fr-FR" dirty="0" smtClean="0"/>
              <a:t>- douleurs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7209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Votre activité physique avant la greffe :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Quel(s) sport(s) faisiez-vous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Retrouver une bonne activité physique permet de :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5438274"/>
            <a:ext cx="9015663" cy="898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4395537"/>
            <a:ext cx="9015663" cy="491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09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privilégier :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 éviter :</a:t>
            </a: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892842"/>
            <a:ext cx="9015663" cy="144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9" y="3368842"/>
            <a:ext cx="9015663" cy="972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317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posologie des traitements anti-rejets 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CERTICAN® </a:t>
            </a:r>
            <a:r>
              <a:rPr lang="fr-FR" dirty="0" err="1"/>
              <a:t>Everolimus</a:t>
            </a:r>
            <a:r>
              <a:rPr lang="fr-FR" dirty="0"/>
              <a:t> 0,1 mg </a:t>
            </a:r>
            <a:r>
              <a:rPr lang="fr-FR" dirty="0" err="1"/>
              <a:t>disp</a:t>
            </a:r>
            <a:r>
              <a:rPr lang="fr-FR" dirty="0"/>
              <a:t> – 0,1 mg – 0,25 mg </a:t>
            </a:r>
            <a:r>
              <a:rPr lang="fr-FR" dirty="0" err="1"/>
              <a:t>disp</a:t>
            </a:r>
            <a:r>
              <a:rPr lang="fr-FR" dirty="0"/>
              <a:t> – 0,25 mg – 0,5 mg – 0,75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		1 comprimé à 8h et 1 comprimé à 20h</a:t>
            </a:r>
          </a:p>
          <a:p>
            <a:pPr marL="0" indent="0">
              <a:buNone/>
            </a:pPr>
            <a:r>
              <a:rPr lang="fr-FR" dirty="0"/>
              <a:t>		2 comprimés à 8h et 2 comprimés à 20h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r>
              <a:rPr lang="fr-FR" dirty="0"/>
              <a:t>25 mg – 50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/>
              <a:t>1 comprimé à 8h</a:t>
            </a:r>
          </a:p>
          <a:p>
            <a:pPr marL="0" indent="0">
              <a:buNone/>
            </a:pPr>
            <a:r>
              <a:rPr lang="fr-FR" dirty="0"/>
              <a:t>		2 comprimés à 8h </a:t>
            </a:r>
          </a:p>
          <a:p>
            <a:pPr marL="0" indent="0">
              <a:buNone/>
            </a:pPr>
            <a:r>
              <a:rPr lang="fr-FR" dirty="0"/>
              <a:t>		Autre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1259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99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5094</TotalTime>
  <Words>3239</Words>
  <Application>Microsoft Office PowerPoint</Application>
  <PresentationFormat>Grand écran</PresentationFormat>
  <Paragraphs>1109</Paragraphs>
  <Slides>104</Slides>
  <Notes>100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104</vt:i4>
      </vt:variant>
    </vt:vector>
  </HeadingPairs>
  <TitlesOfParts>
    <vt:vector size="113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Prescription</vt:lpstr>
      <vt:lpstr>ETP Greffe Pulmonaire Prescription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Initiation aux traitements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Modalites d’utilisation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surveillance</vt:lpstr>
      <vt:lpstr>Présentation PowerPoint</vt:lpstr>
      <vt:lpstr>Présentation PowerPoint</vt:lpstr>
      <vt:lpstr>EFR : Exploration Fonctionnelle Respiratoire</vt:lpstr>
      <vt:lpstr>Présentation PowerPoint</vt:lpstr>
      <vt:lpstr>Présentation PowerPoint</vt:lpstr>
      <vt:lpstr>SPIROTEL®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IM, EI, Recapitulatif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Laura Angleviel</cp:lastModifiedBy>
  <cp:revision>126</cp:revision>
  <dcterms:created xsi:type="dcterms:W3CDTF">2015-08-26T07:37:16Z</dcterms:created>
  <dcterms:modified xsi:type="dcterms:W3CDTF">2015-09-23T13:07:16Z</dcterms:modified>
</cp:coreProperties>
</file>