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4"/>
  </p:notesMasterIdLst>
  <p:sldIdLst>
    <p:sldId id="256" r:id="rId2"/>
    <p:sldId id="349" r:id="rId3"/>
    <p:sldId id="422" r:id="rId4"/>
    <p:sldId id="423" r:id="rId5"/>
    <p:sldId id="424" r:id="rId6"/>
    <p:sldId id="425" r:id="rId7"/>
    <p:sldId id="261" r:id="rId8"/>
    <p:sldId id="426" r:id="rId9"/>
    <p:sldId id="427" r:id="rId10"/>
    <p:sldId id="428" r:id="rId11"/>
    <p:sldId id="429" r:id="rId12"/>
    <p:sldId id="430" r:id="rId13"/>
    <p:sldId id="431" r:id="rId14"/>
    <p:sldId id="264" r:id="rId15"/>
    <p:sldId id="432" r:id="rId16"/>
    <p:sldId id="433" r:id="rId17"/>
    <p:sldId id="319" r:id="rId18"/>
    <p:sldId id="437" r:id="rId19"/>
    <p:sldId id="268" r:id="rId20"/>
    <p:sldId id="320" r:id="rId21"/>
    <p:sldId id="449" r:id="rId22"/>
    <p:sldId id="410" r:id="rId23"/>
    <p:sldId id="420" r:id="rId24"/>
    <p:sldId id="411" r:id="rId25"/>
    <p:sldId id="270" r:id="rId26"/>
    <p:sldId id="409" r:id="rId27"/>
    <p:sldId id="272" r:id="rId28"/>
    <p:sldId id="269" r:id="rId29"/>
    <p:sldId id="408" r:id="rId30"/>
    <p:sldId id="273" r:id="rId31"/>
    <p:sldId id="419" r:id="rId32"/>
    <p:sldId id="447" r:id="rId33"/>
    <p:sldId id="350" r:id="rId34"/>
    <p:sldId id="434" r:id="rId35"/>
    <p:sldId id="353" r:id="rId36"/>
    <p:sldId id="439" r:id="rId37"/>
    <p:sldId id="438" r:id="rId38"/>
    <p:sldId id="459" r:id="rId39"/>
    <p:sldId id="462" r:id="rId40"/>
    <p:sldId id="463" r:id="rId41"/>
    <p:sldId id="460" r:id="rId42"/>
    <p:sldId id="461" r:id="rId43"/>
    <p:sldId id="473" r:id="rId44"/>
    <p:sldId id="464" r:id="rId45"/>
    <p:sldId id="465" r:id="rId46"/>
    <p:sldId id="474" r:id="rId47"/>
    <p:sldId id="466" r:id="rId48"/>
    <p:sldId id="440" r:id="rId49"/>
    <p:sldId id="442" r:id="rId50"/>
    <p:sldId id="441" r:id="rId51"/>
    <p:sldId id="436" r:id="rId52"/>
    <p:sldId id="443" r:id="rId53"/>
    <p:sldId id="480" r:id="rId54"/>
    <p:sldId id="444" r:id="rId55"/>
    <p:sldId id="467" r:id="rId56"/>
    <p:sldId id="468" r:id="rId57"/>
    <p:sldId id="470" r:id="rId58"/>
    <p:sldId id="475" r:id="rId59"/>
    <p:sldId id="472" r:id="rId60"/>
    <p:sldId id="476" r:id="rId61"/>
    <p:sldId id="477" r:id="rId62"/>
    <p:sldId id="445" r:id="rId63"/>
    <p:sldId id="368" r:id="rId64"/>
    <p:sldId id="452" r:id="rId65"/>
    <p:sldId id="455" r:id="rId66"/>
    <p:sldId id="478" r:id="rId67"/>
    <p:sldId id="457" r:id="rId68"/>
    <p:sldId id="479" r:id="rId69"/>
    <p:sldId id="454" r:id="rId70"/>
    <p:sldId id="367" r:id="rId71"/>
    <p:sldId id="458" r:id="rId72"/>
    <p:sldId id="446" r:id="rId73"/>
    <p:sldId id="380" r:id="rId74"/>
    <p:sldId id="383" r:id="rId75"/>
    <p:sldId id="326" r:id="rId76"/>
    <p:sldId id="403" r:id="rId77"/>
    <p:sldId id="384" r:id="rId78"/>
    <p:sldId id="280" r:id="rId79"/>
    <p:sldId id="281" r:id="rId80"/>
    <p:sldId id="284" r:id="rId81"/>
    <p:sldId id="287" r:id="rId82"/>
    <p:sldId id="283" r:id="rId83"/>
    <p:sldId id="282" r:id="rId84"/>
    <p:sldId id="285" r:id="rId85"/>
    <p:sldId id="292" r:id="rId86"/>
    <p:sldId id="293" r:id="rId87"/>
    <p:sldId id="294" r:id="rId88"/>
    <p:sldId id="295" r:id="rId89"/>
    <p:sldId id="296" r:id="rId90"/>
    <p:sldId id="297" r:id="rId91"/>
    <p:sldId id="299" r:id="rId92"/>
    <p:sldId id="300" r:id="rId93"/>
    <p:sldId id="301" r:id="rId94"/>
    <p:sldId id="302" r:id="rId95"/>
    <p:sldId id="303" r:id="rId96"/>
    <p:sldId id="304" r:id="rId97"/>
    <p:sldId id="379" r:id="rId98"/>
    <p:sldId id="327" r:id="rId99"/>
    <p:sldId id="407" r:id="rId100"/>
    <p:sldId id="373" r:id="rId101"/>
    <p:sldId id="391" r:id="rId102"/>
    <p:sldId id="392" r:id="rId10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ssier patient + mdcts" id="{72F9D071-C36E-4B6F-82AB-8652E4D68312}">
          <p14:sldIdLst>
            <p14:sldId id="256"/>
            <p14:sldId id="349"/>
            <p14:sldId id="422"/>
            <p14:sldId id="423"/>
            <p14:sldId id="424"/>
            <p14:sldId id="425"/>
            <p14:sldId id="261"/>
            <p14:sldId id="426"/>
            <p14:sldId id="427"/>
            <p14:sldId id="428"/>
            <p14:sldId id="429"/>
            <p14:sldId id="430"/>
            <p14:sldId id="431"/>
            <p14:sldId id="264"/>
            <p14:sldId id="432"/>
            <p14:sldId id="433"/>
            <p14:sldId id="319"/>
            <p14:sldId id="437"/>
          </p14:sldIdLst>
        </p14:section>
        <p14:section name="Séance 1" id="{CC12EACB-DAC2-4F0B-9778-33691C0C3428}">
          <p14:sldIdLst>
            <p14:sldId id="268"/>
            <p14:sldId id="320"/>
            <p14:sldId id="449"/>
            <p14:sldId id="410"/>
            <p14:sldId id="420"/>
            <p14:sldId id="411"/>
            <p14:sldId id="270"/>
            <p14:sldId id="409"/>
            <p14:sldId id="272"/>
            <p14:sldId id="269"/>
            <p14:sldId id="408"/>
            <p14:sldId id="273"/>
            <p14:sldId id="419"/>
            <p14:sldId id="447"/>
          </p14:sldIdLst>
        </p14:section>
        <p14:section name="Séance 2" id="{614B48B5-2C46-47E0-81BD-93FC918B9236}">
          <p14:sldIdLst>
            <p14:sldId id="350"/>
            <p14:sldId id="434"/>
            <p14:sldId id="353"/>
            <p14:sldId id="439"/>
            <p14:sldId id="438"/>
            <p14:sldId id="459"/>
            <p14:sldId id="462"/>
            <p14:sldId id="463"/>
            <p14:sldId id="460"/>
            <p14:sldId id="461"/>
            <p14:sldId id="473"/>
            <p14:sldId id="464"/>
            <p14:sldId id="465"/>
            <p14:sldId id="474"/>
            <p14:sldId id="466"/>
            <p14:sldId id="440"/>
            <p14:sldId id="442"/>
            <p14:sldId id="441"/>
            <p14:sldId id="436"/>
            <p14:sldId id="443"/>
            <p14:sldId id="480"/>
            <p14:sldId id="444"/>
            <p14:sldId id="467"/>
            <p14:sldId id="468"/>
            <p14:sldId id="470"/>
            <p14:sldId id="475"/>
            <p14:sldId id="472"/>
            <p14:sldId id="476"/>
            <p14:sldId id="477"/>
            <p14:sldId id="445"/>
            <p14:sldId id="368"/>
            <p14:sldId id="452"/>
            <p14:sldId id="455"/>
            <p14:sldId id="478"/>
            <p14:sldId id="457"/>
            <p14:sldId id="479"/>
            <p14:sldId id="454"/>
            <p14:sldId id="367"/>
            <p14:sldId id="458"/>
            <p14:sldId id="446"/>
          </p14:sldIdLst>
        </p14:section>
        <p14:section name="Séance 3" id="{B985B477-AE11-4450-9742-631B394F9BD3}">
          <p14:sldIdLst>
            <p14:sldId id="380"/>
            <p14:sldId id="383"/>
          </p14:sldIdLst>
        </p14:section>
        <p14:section name="Séance 4" id="{26E4BA0C-6060-410D-8F7E-B7BCACDCDDC9}">
          <p14:sldIdLst>
            <p14:sldId id="326"/>
            <p14:sldId id="403"/>
            <p14:sldId id="384"/>
            <p14:sldId id="280"/>
            <p14:sldId id="281"/>
            <p14:sldId id="284"/>
            <p14:sldId id="287"/>
            <p14:sldId id="283"/>
            <p14:sldId id="282"/>
            <p14:sldId id="285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79"/>
            <p14:sldId id="327"/>
          </p14:sldIdLst>
        </p14:section>
        <p14:section name="Old" id="{E27E01AB-5FAE-444B-8271-49678A92119A}">
          <p14:sldIdLst>
            <p14:sldId id="407"/>
            <p14:sldId id="373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81087" autoAdjust="0"/>
  </p:normalViewPr>
  <p:slideViewPr>
    <p:cSldViewPr snapToGrid="0">
      <p:cViewPr varScale="1">
        <p:scale>
          <a:sx n="60" d="100"/>
          <a:sy n="60" d="100"/>
        </p:scale>
        <p:origin x="110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1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47F9-6257-481F-9E21-3781022CACC3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2DAD5-D854-4089-A4F7-365CCEB7CCC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8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64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i="1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0955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tous</a:t>
            </a:r>
            <a:r>
              <a:rPr lang="fr-FR" baseline="0" dirty="0" smtClean="0"/>
              <a:t> les AI ?</a:t>
            </a:r>
          </a:p>
          <a:p>
            <a:r>
              <a:rPr lang="fr-FR" baseline="0" dirty="0" smtClean="0"/>
              <a:t>Sélectionner les EI correspondants (liste longue).</a:t>
            </a:r>
          </a:p>
          <a:p>
            <a:r>
              <a:rPr lang="fr-FR" baseline="0" dirty="0" smtClean="0"/>
              <a:t>Base de données : </a:t>
            </a:r>
            <a:r>
              <a:rPr lang="fr-FR" baseline="0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ETP contenu (p.3 et 4)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3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0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57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68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32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liste </a:t>
            </a:r>
            <a:r>
              <a:rPr lang="fr-FR" dirty="0" err="1" smtClean="0"/>
              <a:t>cf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word</a:t>
            </a:r>
            <a:r>
              <a:rPr lang="fr-FR" baseline="0" dirty="0" smtClean="0"/>
              <a:t> correspondant</a:t>
            </a:r>
          </a:p>
          <a:p>
            <a:r>
              <a:rPr lang="fr-FR" baseline="0" dirty="0" smtClean="0"/>
              <a:t>Photos pour ces médocs.</a:t>
            </a:r>
          </a:p>
          <a:p>
            <a:r>
              <a:rPr lang="fr-FR" baseline="0" dirty="0" smtClean="0"/>
              <a:t>Ajout manuellement d’autres médocs, sans photo.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3F7495-40B8-4285-BC17-C0F14B49C7C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clique sur les séances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3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Dernières</a:t>
            </a:r>
            <a:r>
              <a:rPr lang="fr-FR" baseline="0" dirty="0" smtClean="0"/>
              <a:t> vaccinations : champs texte libre et date à coté de chaque vaccin </a:t>
            </a:r>
            <a:r>
              <a:rPr lang="fr-FR" baseline="0" dirty="0" err="1" smtClean="0"/>
              <a:t>jjmmaaaa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9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004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911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A1-antitrypsine : a = alpha</a:t>
            </a:r>
          </a:p>
          <a:p>
            <a:r>
              <a:rPr lang="fr-FR" baseline="0" dirty="0" smtClean="0"/>
              <a:t>DPP à remplacer par Dilatation des bronches</a:t>
            </a:r>
          </a:p>
          <a:p>
            <a:r>
              <a:rPr lang="fr-FR" baseline="0" dirty="0" smtClean="0"/>
              <a:t>HTAP à remplacer par Hypertension artérielle pulmonaire // BPCO à remplacer par Bronchopneumopathie chronique obstructive</a:t>
            </a:r>
          </a:p>
          <a:p>
            <a:r>
              <a:rPr lang="fr-FR" baseline="0" dirty="0" err="1" smtClean="0"/>
              <a:t>Retransplantation</a:t>
            </a:r>
            <a:r>
              <a:rPr lang="fr-FR" baseline="0" dirty="0" smtClean="0"/>
              <a:t> : enlever le « suite à un échec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885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3467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dirty="0" smtClean="0"/>
              <a:t>Avez-vous été informé de vos droits ? Comment </a:t>
            </a:r>
            <a:r>
              <a:rPr lang="fr-FR" dirty="0" smtClean="0"/>
              <a:t>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299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« ça</a:t>
            </a:r>
            <a:r>
              <a:rPr lang="fr-FR" baseline="0" dirty="0" smtClean="0"/>
              <a:t> ne va pas » « ça va bien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60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296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9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42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5295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827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0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78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81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826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362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683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D1</a:t>
            </a:r>
            <a:r>
              <a:rPr lang="fr-FR" baseline="0" dirty="0" smtClean="0"/>
              <a:t> : Mettre les images les unes en dessous des autres.</a:t>
            </a:r>
          </a:p>
          <a:p>
            <a:r>
              <a:rPr lang="fr-FR" baseline="0" dirty="0" smtClean="0"/>
              <a:t>Titre diapo 1 : La transplantation pulmonaire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</a:p>
          <a:p>
            <a:r>
              <a:rPr lang="fr-FR" sz="1100" dirty="0" smtClean="0"/>
              <a:t>Titre</a:t>
            </a:r>
            <a:r>
              <a:rPr lang="fr-FR" sz="1100" baseline="0" dirty="0" smtClean="0"/>
              <a:t> diapo 2 : L’immunosuppression</a:t>
            </a:r>
          </a:p>
          <a:p>
            <a:r>
              <a:rPr lang="fr-FR" sz="1100" baseline="0" dirty="0" smtClean="0"/>
              <a:t>Images les unes sous les autres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185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</a:p>
          <a:p>
            <a:r>
              <a:rPr lang="fr-FR" sz="1100" dirty="0" smtClean="0"/>
              <a:t>Images les unes en dessous des autres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2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</a:p>
          <a:p>
            <a:r>
              <a:rPr lang="fr-FR" sz="1100" dirty="0" smtClean="0"/>
              <a:t>Mettre lien vers pop up n1</a:t>
            </a:r>
            <a:r>
              <a:rPr lang="fr-FR" sz="1100" baseline="0" dirty="0" smtClean="0"/>
              <a:t> : voir vos médicaments </a:t>
            </a:r>
            <a:r>
              <a:rPr lang="fr-FR" sz="1100" baseline="0" dirty="0" err="1" smtClean="0"/>
              <a:t>ar</a:t>
            </a:r>
            <a:endParaRPr lang="fr-FR" sz="1100" baseline="0" dirty="0" smtClean="0"/>
          </a:p>
          <a:p>
            <a:r>
              <a:rPr lang="fr-FR" sz="1100" baseline="0" dirty="0" smtClean="0"/>
              <a:t>Images les unes en dessous des autres</a:t>
            </a:r>
          </a:p>
          <a:p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46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 a choisir en fonction de l’ordo du patient (plusieurs diapos à la suite)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6559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374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3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</a:t>
            </a:r>
            <a:r>
              <a:rPr lang="fr-FR" baseline="0" dirty="0" smtClean="0"/>
              <a:t> le LP à l’ADVAGRAF</a:t>
            </a:r>
          </a:p>
          <a:p>
            <a:r>
              <a:rPr lang="fr-FR" baseline="0" dirty="0" smtClean="0"/>
              <a:t>Liste </a:t>
            </a:r>
            <a:r>
              <a:rPr lang="fr-FR" baseline="0" dirty="0" err="1" smtClean="0"/>
              <a:t>unichoix</a:t>
            </a:r>
            <a:r>
              <a:rPr lang="fr-FR" baseline="0" dirty="0" smtClean="0"/>
              <a:t> : on sélectionne un seul médicament de la liste.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53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900" dirty="0" smtClean="0"/>
              <a:t>Focus</a:t>
            </a:r>
            <a:endParaRPr lang="fr-FR" sz="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501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9925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7590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323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8289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5886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7560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975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1" dirty="0" smtClean="0">
                <a:solidFill>
                  <a:srgbClr val="FF0000"/>
                </a:solidFill>
              </a:rPr>
              <a:t>D2</a:t>
            </a:r>
            <a:r>
              <a:rPr lang="fr-FR" sz="1100" b="1" baseline="0" dirty="0" smtClean="0">
                <a:solidFill>
                  <a:srgbClr val="FF0000"/>
                </a:solidFill>
              </a:rPr>
              <a:t> (ou D3)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1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D2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5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pour le PROGRAF : on sélectionne notre dose souhaitée et on sélectionne le nombre comprimé correspondant (max 5). Possibilité de sélectionner plusieurs dosages.</a:t>
            </a:r>
          </a:p>
          <a:p>
            <a:r>
              <a:rPr lang="fr-FR" dirty="0" smtClean="0"/>
              <a:t>Nb de </a:t>
            </a:r>
            <a:r>
              <a:rPr lang="fr-FR" dirty="0" err="1" smtClean="0"/>
              <a:t>cp</a:t>
            </a:r>
            <a:r>
              <a:rPr lang="fr-FR" dirty="0" smtClean="0"/>
              <a:t> : 0,5-1-1,5…</a:t>
            </a:r>
          </a:p>
          <a:p>
            <a:r>
              <a:rPr lang="fr-FR" dirty="0" smtClean="0"/>
              <a:t>Ordre d’affichage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813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</a:p>
          <a:p>
            <a:r>
              <a:rPr lang="fr-FR" sz="1100" dirty="0" smtClean="0"/>
              <a:t>Titre diapo 3 : L’infection</a:t>
            </a:r>
          </a:p>
          <a:p>
            <a:r>
              <a:rPr lang="fr-FR" sz="1100" dirty="0" smtClean="0"/>
              <a:t>Images les unes en dessous</a:t>
            </a:r>
            <a:r>
              <a:rPr lang="fr-FR" sz="1100" baseline="0" dirty="0" smtClean="0"/>
              <a:t> des autres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840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3889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</a:p>
          <a:p>
            <a:r>
              <a:rPr lang="fr-FR" sz="1100" dirty="0" smtClean="0"/>
              <a:t>Mettre les 3 images fixes ou mettre</a:t>
            </a:r>
            <a:r>
              <a:rPr lang="fr-FR" sz="1100" baseline="0" dirty="0" smtClean="0"/>
              <a:t> le </a:t>
            </a:r>
            <a:r>
              <a:rPr lang="fr-FR" sz="1100" baseline="0" dirty="0" err="1" smtClean="0"/>
              <a:t>gif</a:t>
            </a:r>
            <a:r>
              <a:rPr lang="fr-FR" sz="1100" baseline="0" dirty="0" smtClean="0"/>
              <a:t> (vitesse à revoir)</a:t>
            </a:r>
            <a:endParaRPr lang="fr-FR" sz="11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1276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D3</a:t>
            </a:r>
          </a:p>
          <a:p>
            <a:r>
              <a:rPr lang="fr-FR" sz="1100" dirty="0" smtClean="0"/>
              <a:t>Lien vers pop-up, afficher toutes les diapos suivantes dans le </a:t>
            </a:r>
            <a:r>
              <a:rPr lang="fr-FR" sz="1100" dirty="0" err="1" smtClean="0"/>
              <a:t>popup</a:t>
            </a:r>
            <a:r>
              <a:rPr lang="fr-FR" sz="1100" dirty="0" smtClean="0"/>
              <a:t>,</a:t>
            </a:r>
            <a:r>
              <a:rPr lang="fr-FR" sz="1100" baseline="0" dirty="0" smtClean="0"/>
              <a:t> peut importe la prescription du patient ?Mais mettre une marque sur les médicaments du patient? -&gt; A voir avec Chanoine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1210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2287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1554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6551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8833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0867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83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multichoix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0024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focus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608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Retour d3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8599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2192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</a:p>
          <a:p>
            <a:r>
              <a:rPr lang="fr-FR" dirty="0" smtClean="0"/>
              <a:t>Titre</a:t>
            </a:r>
            <a:r>
              <a:rPr lang="fr-FR" baseline="0" dirty="0" smtClean="0"/>
              <a:t> diapo 4 : Le suivi en post-transplantation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3576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123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751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192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66664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3355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D4</a:t>
            </a:r>
          </a:p>
          <a:p>
            <a:r>
              <a:rPr lang="fr-FR" dirty="0" smtClean="0"/>
              <a:t>Ne faire apparaitre la pop-up que s’il y a des médicaments associés. Afficher dans la </a:t>
            </a:r>
            <a:r>
              <a:rPr lang="fr-FR" dirty="0" err="1" smtClean="0"/>
              <a:t>popup</a:t>
            </a:r>
            <a:r>
              <a:rPr lang="fr-FR" baseline="0" dirty="0" smtClean="0"/>
              <a:t> que la liste des médicaments associés (uniquement nom de marque et nom de molécule).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9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des dosages</a:t>
            </a:r>
            <a:r>
              <a:rPr lang="fr-FR" baseline="0" dirty="0" smtClean="0"/>
              <a:t> existants pour chaque médicament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094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dirty="0" smtClean="0"/>
              <a:t>D5</a:t>
            </a:r>
          </a:p>
          <a:p>
            <a:r>
              <a:rPr lang="fr-FR" sz="1100" dirty="0" smtClean="0"/>
              <a:t>Titre</a:t>
            </a:r>
            <a:r>
              <a:rPr lang="fr-FR" sz="1100" baseline="0" dirty="0" smtClean="0"/>
              <a:t> de la diapo : Interactions avec </a:t>
            </a:r>
            <a:r>
              <a:rPr lang="fr-FR" sz="1100" baseline="0" smtClean="0"/>
              <a:t>vos médicaments</a:t>
            </a:r>
            <a:endParaRPr lang="fr-FR" sz="1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1877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8194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2408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Colonne médicaments : pré-remplie</a:t>
            </a:r>
          </a:p>
          <a:p>
            <a:r>
              <a:rPr lang="fr-FR" dirty="0" smtClean="0"/>
              <a:t>Colonne photos : y glisser la ou les photos correspondantes (plusieurs photos possible dans une case)</a:t>
            </a:r>
          </a:p>
          <a:p>
            <a:r>
              <a:rPr lang="fr-FR" dirty="0" smtClean="0"/>
              <a:t>Colonne indications : à remplir par le patient, selon ses propres</a:t>
            </a:r>
            <a:r>
              <a:rPr lang="fr-FR" baseline="0" dirty="0" smtClean="0"/>
              <a:t> mots</a:t>
            </a:r>
          </a:p>
          <a:p>
            <a:r>
              <a:rPr lang="fr-FR" baseline="0" dirty="0" smtClean="0"/>
              <a:t>Colonnes horaires : cocher la bonne case ou les bonnes cases, selon la </a:t>
            </a:r>
            <a:r>
              <a:rPr lang="fr-FR" baseline="0" dirty="0" err="1" smtClean="0"/>
              <a:t>poso</a:t>
            </a:r>
            <a:endParaRPr lang="fr-FR" baseline="0" dirty="0" smtClean="0"/>
          </a:p>
          <a:p>
            <a:r>
              <a:rPr lang="fr-FR" baseline="0" dirty="0" smtClean="0"/>
              <a:t>Colonne commentaires : à remplir par le patient ou cliquer sur chaque case pour afficher du texte pré-rempli.</a:t>
            </a:r>
          </a:p>
          <a:p>
            <a:r>
              <a:rPr lang="fr-FR" baseline="0" dirty="0" smtClean="0"/>
              <a:t>Pool de photos : au dessus, ou sur le côté…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654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titres vont être modifiés,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n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On clique que la séance 1.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140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Réponse</a:t>
            </a:r>
            <a:r>
              <a:rPr lang="fr-FR" baseline="0" dirty="0" smtClean="0"/>
              <a:t> : appeler centre de réf.</a:t>
            </a:r>
          </a:p>
          <a:p>
            <a:r>
              <a:rPr lang="fr-FR" baseline="0" dirty="0" smtClean="0"/>
              <a:t>Quel % limite ?</a:t>
            </a:r>
          </a:p>
          <a:p>
            <a:r>
              <a:rPr lang="fr-FR" baseline="0" dirty="0" smtClean="0"/>
              <a:t>Modalités du QCM à voir.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733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008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6980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5472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096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300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463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913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691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98140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7109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25968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749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226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754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92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Même</a:t>
            </a:r>
            <a:r>
              <a:rPr lang="fr-FR" baseline="0" dirty="0" smtClean="0"/>
              <a:t> procédure que pour les anti-rejets : sélection du dosage et du nb de </a:t>
            </a:r>
            <a:r>
              <a:rPr lang="fr-FR" baseline="0" dirty="0" err="1" smtClean="0"/>
              <a:t>cp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700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653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6479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4568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9640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64201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1539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99801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Idem séance 1 : tableau + commentaires + retour/quitter</a:t>
            </a:r>
          </a:p>
          <a:p>
            <a:r>
              <a:rPr lang="fr-FR" smtClean="0"/>
              <a:t>Pour les</a:t>
            </a:r>
            <a:r>
              <a:rPr lang="fr-FR" baseline="0" smtClean="0"/>
              <a:t> qcm je te redirai.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50721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tableaux de fin de séances</a:t>
            </a:r>
            <a:r>
              <a:rPr lang="fr-FR" baseline="0" dirty="0" smtClean="0"/>
              <a:t> : vérifier si points absents ?</a:t>
            </a:r>
            <a:endParaRPr lang="fr-FR" dirty="0" smtClean="0"/>
          </a:p>
          <a:p>
            <a:r>
              <a:rPr lang="fr-FR" dirty="0" smtClean="0"/>
              <a:t>Ajouter les données manquantes</a:t>
            </a:r>
            <a:r>
              <a:rPr lang="fr-FR" baseline="0" dirty="0" smtClean="0"/>
              <a:t> des autres documents (</a:t>
            </a:r>
            <a:r>
              <a:rPr lang="fr-FR" baseline="0" dirty="0" err="1" smtClean="0"/>
              <a:t>Gettam</a:t>
            </a:r>
            <a:r>
              <a:rPr lang="fr-FR" baseline="0" dirty="0" smtClean="0"/>
              <a:t> et </a:t>
            </a:r>
            <a:r>
              <a:rPr lang="fr-FR" baseline="0" smtClean="0"/>
              <a:t>cie)</a:t>
            </a:r>
            <a:endParaRPr lang="fr-FR" baseline="0" dirty="0" smtClean="0"/>
          </a:p>
          <a:p>
            <a:r>
              <a:rPr lang="fr-FR" baseline="0" dirty="0" smtClean="0"/>
              <a:t>Quels examens a jeun.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99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529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Base de données : </a:t>
            </a:r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word</a:t>
            </a:r>
            <a:r>
              <a:rPr lang="fr-FR" dirty="0" smtClean="0"/>
              <a:t> ETP contenu (p.2)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2DAD5-D854-4089-A4F7-365CCEB7CCCE}" type="slidenum">
              <a:rPr lang="fr-FR" smtClean="0"/>
              <a:t>100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7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2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2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850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27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4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7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8FFDE-EBC1-431E-91FF-E8EE30A7FF65}" type="datetimeFigureOut">
              <a:rPr lang="fr-FR" smtClean="0"/>
              <a:t>08/12/2015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5D15AC-5C1F-49CB-B863-A5561AD75277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ETP Greffe pulmonaire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dosages des traitements anti-infectieux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Idem anti-rejets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3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AR  : n’afficher que ceux du patient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295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des AI</a:t>
            </a:r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020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Interactions avec vos médicaments :</a:t>
            </a:r>
          </a:p>
          <a:p>
            <a:endParaRPr lang="fr-FR" dirty="0" smtClean="0"/>
          </a:p>
          <a:p>
            <a:r>
              <a:rPr lang="fr-FR" dirty="0" smtClean="0"/>
              <a:t>- Certains médicaments, produits à base de plantes (ex. Millepertuis), produits diététiques : Toujours en discuter avec votre médecin ou votre pharmacien</a:t>
            </a:r>
          </a:p>
          <a:p>
            <a:endParaRPr lang="fr-FR" dirty="0" smtClean="0"/>
          </a:p>
          <a:p>
            <a:r>
              <a:rPr lang="fr-FR" dirty="0" smtClean="0"/>
              <a:t>- Certains aliments : alimentation trop grasse peut réduire l’absorption ; le jus de pamplemousse à éviter !</a:t>
            </a:r>
            <a:endParaRPr lang="fr-FR" dirty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4</a:t>
            </a:r>
            <a:r>
              <a:rPr lang="fr-FR" sz="3200" dirty="0" smtClean="0"/>
              <a:t>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90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		OU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BACTRIM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- choix des horaires : 2 cas de figure 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On choisit soit le 3/</a:t>
            </a:r>
            <a:r>
              <a:rPr lang="fr-FR" sz="2400" b="1" dirty="0" err="1" smtClean="0">
                <a:solidFill>
                  <a:srgbClr val="FF0000"/>
                </a:solidFill>
              </a:rPr>
              <a:t>sem</a:t>
            </a:r>
            <a:r>
              <a:rPr lang="fr-FR" sz="2400" b="1" dirty="0" smtClean="0">
                <a:solidFill>
                  <a:srgbClr val="FF0000"/>
                </a:solidFill>
              </a:rPr>
              <a:t> soit les horaires comme anti-rejets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2659" y="3472023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dirty="0"/>
              <a:t>00h</a:t>
            </a:r>
          </a:p>
          <a:p>
            <a:r>
              <a:rPr lang="fr-FR" sz="2400" dirty="0"/>
              <a:t>01h</a:t>
            </a:r>
          </a:p>
          <a:p>
            <a:r>
              <a:rPr lang="fr-FR" sz="2400" dirty="0"/>
              <a:t>02h</a:t>
            </a:r>
          </a:p>
          <a:p>
            <a:r>
              <a:rPr lang="fr-FR" sz="2400" dirty="0"/>
              <a:t>…</a:t>
            </a:r>
          </a:p>
          <a:p>
            <a:r>
              <a:rPr lang="fr-FR" sz="2400" dirty="0"/>
              <a:t>22h</a:t>
            </a:r>
          </a:p>
          <a:p>
            <a:r>
              <a:rPr lang="fr-FR" sz="2400" dirty="0"/>
              <a:t>23h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49115" y="4018547"/>
            <a:ext cx="24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 prises par semaine</a:t>
            </a:r>
          </a:p>
          <a:p>
            <a:endParaRPr lang="fr-FR" dirty="0" smtClean="0"/>
          </a:p>
          <a:p>
            <a:r>
              <a:rPr lang="fr-FR" i="1" dirty="0" smtClean="0"/>
              <a:t>Ajouter les jours de la semaine</a:t>
            </a:r>
            <a:endParaRPr lang="fr-FR" i="1" dirty="0"/>
          </a:p>
        </p:txBody>
      </p:sp>
      <p:sp>
        <p:nvSpPr>
          <p:cNvPr id="6" name="Ellipse 5"/>
          <p:cNvSpPr/>
          <p:nvPr/>
        </p:nvSpPr>
        <p:spPr>
          <a:xfrm>
            <a:off x="1064302" y="4083883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5668781" y="3899217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668781" y="4250359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5668780" y="4632618"/>
            <a:ext cx="284813" cy="238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58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FANSIDAR®…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59974" y="1618938"/>
            <a:ext cx="421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FANSIDAR</a:t>
            </a: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une date de prise !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21828" y="3901861"/>
            <a:ext cx="352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JJ/MM/AAAA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08322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</a:t>
            </a:r>
            <a:r>
              <a:rPr lang="fr-FR" dirty="0" smtClean="0"/>
              <a:t>PENTACARINAT®…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	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435121" y="1618938"/>
            <a:ext cx="44370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Cas particulier : PENTACARINAT</a:t>
            </a:r>
          </a:p>
          <a:p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 smtClean="0">
                <a:solidFill>
                  <a:srgbClr val="FF0000"/>
                </a:solidFill>
              </a:rPr>
              <a:t>Il n’y a pas d’horaire de prise mais un jour du mois de prise.</a:t>
            </a:r>
          </a:p>
          <a:p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38199" y="4141704"/>
            <a:ext cx="455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Date de prise le : JJ du mois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anti-infectieux</a:t>
            </a:r>
          </a:p>
          <a:p>
            <a:pPr marL="0" indent="0">
              <a:buNone/>
            </a:pPr>
            <a:r>
              <a:rPr lang="fr-FR" dirty="0" smtClean="0"/>
              <a:t>NOXAFIL® </a:t>
            </a:r>
            <a:r>
              <a:rPr lang="fr-FR" dirty="0" err="1" smtClean="0"/>
              <a:t>Posaconazole</a:t>
            </a:r>
            <a:r>
              <a:rPr lang="fr-FR" dirty="0"/>
              <a:t> </a:t>
            </a:r>
            <a:r>
              <a:rPr lang="fr-FR" dirty="0" smtClean="0"/>
              <a:t>	100 mg 	40 mg/</a:t>
            </a:r>
            <a:r>
              <a:rPr lang="fr-FR" dirty="0" err="1" smtClean="0"/>
              <a:t>mL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  <a:r>
              <a:rPr lang="fr-FR" dirty="0" smtClean="0"/>
              <a:t>	50 mg 	  200 mg	40 mg/ml</a:t>
            </a:r>
          </a:p>
          <a:p>
            <a:pPr marL="0" indent="0">
              <a:buNone/>
            </a:pPr>
            <a:r>
              <a:rPr lang="fr-FR" dirty="0" smtClean="0"/>
              <a:t>BACTRIM</a:t>
            </a:r>
            <a:r>
              <a:rPr lang="fr-FR" dirty="0"/>
              <a:t>® </a:t>
            </a:r>
            <a:r>
              <a:rPr lang="fr-FR" dirty="0" err="1"/>
              <a:t>Sulfaméthoxazole</a:t>
            </a:r>
            <a:r>
              <a:rPr lang="fr-FR" dirty="0"/>
              <a:t> + </a:t>
            </a:r>
            <a:r>
              <a:rPr lang="fr-FR" dirty="0" err="1" smtClean="0"/>
              <a:t>Triméthoprime</a:t>
            </a:r>
            <a:r>
              <a:rPr lang="fr-FR" dirty="0"/>
              <a:t>	</a:t>
            </a:r>
            <a:r>
              <a:rPr lang="fr-FR" dirty="0" smtClean="0"/>
              <a:t>400mg-80mg	800mg-160 (FORTE)</a:t>
            </a:r>
          </a:p>
          <a:p>
            <a:pPr marL="0" indent="0">
              <a:buNone/>
            </a:pPr>
            <a:r>
              <a:rPr lang="fr-FR" dirty="0" smtClean="0"/>
              <a:t>ROVALCYTE</a:t>
            </a:r>
            <a:r>
              <a:rPr lang="fr-FR" dirty="0"/>
              <a:t>® </a:t>
            </a:r>
            <a:r>
              <a:rPr lang="fr-FR" dirty="0" err="1"/>
              <a:t>Valganciclovir</a:t>
            </a:r>
            <a:r>
              <a:rPr lang="fr-FR" dirty="0"/>
              <a:t> </a:t>
            </a:r>
            <a:r>
              <a:rPr lang="fr-FR" dirty="0" smtClean="0"/>
              <a:t>450 </a:t>
            </a:r>
            <a:r>
              <a:rPr lang="fr-FR" dirty="0"/>
              <a:t>mg	50 </a:t>
            </a:r>
            <a:r>
              <a:rPr lang="fr-FR" dirty="0" smtClean="0"/>
              <a:t>mg/ml</a:t>
            </a:r>
          </a:p>
          <a:p>
            <a:pPr marL="0" indent="0">
              <a:buNone/>
            </a:pPr>
            <a:r>
              <a:rPr lang="fr-FR" dirty="0"/>
              <a:t>FANSIDAR® </a:t>
            </a:r>
            <a:r>
              <a:rPr lang="fr-FR" dirty="0" err="1"/>
              <a:t>Sulfadoxine</a:t>
            </a:r>
            <a:r>
              <a:rPr lang="fr-FR" dirty="0"/>
              <a:t> + </a:t>
            </a:r>
            <a:r>
              <a:rPr lang="fr-FR" dirty="0" err="1"/>
              <a:t>Pyriméthamine</a:t>
            </a:r>
            <a:r>
              <a:rPr lang="fr-FR" dirty="0"/>
              <a:t> 500mg-25mg</a:t>
            </a:r>
          </a:p>
          <a:p>
            <a:pPr marL="0" indent="0">
              <a:buNone/>
            </a:pPr>
            <a:r>
              <a:rPr lang="fr-FR" dirty="0" smtClean="0"/>
              <a:t>PENTACARINAT</a:t>
            </a:r>
            <a:r>
              <a:rPr lang="fr-FR" dirty="0"/>
              <a:t>® </a:t>
            </a:r>
            <a:r>
              <a:rPr lang="fr-FR" dirty="0" err="1"/>
              <a:t>Pentamidine</a:t>
            </a:r>
            <a:r>
              <a:rPr lang="fr-FR" dirty="0"/>
              <a:t> 300 </a:t>
            </a:r>
            <a:r>
              <a:rPr lang="fr-FR" dirty="0" smtClean="0"/>
              <a:t>mg</a:t>
            </a:r>
          </a:p>
          <a:p>
            <a:pPr marL="0" indent="0">
              <a:buNone/>
            </a:pPr>
            <a:r>
              <a:rPr lang="fr-FR" dirty="0"/>
              <a:t>ZELITREX® </a:t>
            </a:r>
            <a:r>
              <a:rPr lang="fr-FR" dirty="0" err="1"/>
              <a:t>Valaciclovir</a:t>
            </a:r>
            <a:r>
              <a:rPr lang="fr-FR" dirty="0"/>
              <a:t> 500 mg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6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744" y="2593299"/>
            <a:ext cx="5381469" cy="3762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associés :</a:t>
            </a:r>
          </a:p>
          <a:p>
            <a:pPr marL="0" indent="0">
              <a:buNone/>
            </a:pPr>
            <a:r>
              <a:rPr lang="fr-FR" dirty="0" err="1" smtClean="0"/>
              <a:t>Pravastatine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Cacit</a:t>
            </a:r>
            <a:r>
              <a:rPr lang="fr-FR" dirty="0"/>
              <a:t> (voir tous les calciums du livret)</a:t>
            </a:r>
            <a:br>
              <a:rPr lang="fr-FR" dirty="0"/>
            </a:br>
            <a:r>
              <a:rPr lang="fr-FR" dirty="0"/>
              <a:t>Vitamine D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 err="1" smtClean="0"/>
              <a:t>Préviscan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Coumadine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Lovenox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Calciparine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Insuline</a:t>
            </a:r>
            <a:br>
              <a:rPr lang="fr-FR" dirty="0"/>
            </a:br>
            <a:r>
              <a:rPr lang="fr-FR" dirty="0"/>
              <a:t>Metformine</a:t>
            </a:r>
            <a:br>
              <a:rPr lang="fr-FR" dirty="0"/>
            </a:br>
            <a:r>
              <a:rPr lang="fr-FR" dirty="0"/>
              <a:t>Vitamines ADEK (</a:t>
            </a:r>
            <a:r>
              <a:rPr lang="fr-FR" dirty="0" err="1"/>
              <a:t>cf</a:t>
            </a:r>
            <a:r>
              <a:rPr lang="fr-FR" dirty="0"/>
              <a:t> livret)</a:t>
            </a:r>
            <a:br>
              <a:rPr lang="fr-FR" dirty="0"/>
            </a:br>
            <a:r>
              <a:rPr lang="fr-FR" dirty="0"/>
              <a:t>Créon</a:t>
            </a:r>
            <a:br>
              <a:rPr lang="fr-FR" dirty="0"/>
            </a:br>
            <a:r>
              <a:rPr lang="fr-FR" dirty="0" err="1"/>
              <a:t>Ursolvan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Esoméprazole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Doliprane</a:t>
            </a:r>
            <a:br>
              <a:rPr lang="fr-FR" dirty="0"/>
            </a:br>
            <a:r>
              <a:rPr lang="fr-FR" dirty="0" err="1"/>
              <a:t>Aclasta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Zithromax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Montélukast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Unalfa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Magnésium(</a:t>
            </a:r>
            <a:r>
              <a:rPr lang="fr-FR" dirty="0" err="1"/>
              <a:t>cf</a:t>
            </a:r>
            <a:r>
              <a:rPr lang="fr-FR" dirty="0"/>
              <a:t> livret)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010400" y="2593299"/>
            <a:ext cx="450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Autres :</a:t>
            </a:r>
          </a:p>
          <a:p>
            <a:r>
              <a:rPr lang="fr-FR" dirty="0" smtClean="0"/>
              <a:t>PRINCEPS + DCI</a:t>
            </a:r>
          </a:p>
          <a:p>
            <a:r>
              <a:rPr lang="fr-FR" dirty="0" smtClean="0"/>
              <a:t>Dosage </a:t>
            </a:r>
          </a:p>
          <a:p>
            <a:r>
              <a:rPr lang="fr-FR" dirty="0" smtClean="0"/>
              <a:t>Fréquence/horaire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413164"/>
            <a:ext cx="3205739" cy="368458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endParaRPr lang="fr-FR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6172200" y="1460397"/>
            <a:ext cx="5183188" cy="42826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Monopulmonaire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6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dirty="0" smtClean="0"/>
              <a:t>	BPCO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Fibrose pulmonaire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dirty="0" smtClean="0"/>
              <a:t>Receveur +	Donneur +</a:t>
            </a:r>
          </a:p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dirty="0" smtClean="0"/>
              <a:t>Receveur -	Donneur +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53" y="5871411"/>
            <a:ext cx="6077535" cy="6493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11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1" y="1413164"/>
            <a:ext cx="2200190" cy="237506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3744687" y="1460397"/>
            <a:ext cx="7610702" cy="4113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400" dirty="0" smtClean="0">
                <a:solidFill>
                  <a:srgbClr val="CC0099"/>
                </a:solidFill>
              </a:rPr>
              <a:t>Dernières vaccinations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(</a:t>
            </a:r>
            <a:r>
              <a:rPr lang="fr-FR" sz="2600" dirty="0" err="1" smtClean="0"/>
              <a:t>dTP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Diphtérie – Tétanos – Poliomyélite – Coqueluche (</a:t>
            </a:r>
            <a:r>
              <a:rPr lang="fr-FR" sz="2600" dirty="0" err="1" smtClean="0"/>
              <a:t>dTPca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/>
              <a:t>Grippe saisonnière</a:t>
            </a:r>
          </a:p>
          <a:p>
            <a:pPr marL="0" indent="0">
              <a:buNone/>
            </a:pPr>
            <a:r>
              <a:rPr lang="fr-FR" sz="2600" dirty="0" err="1" smtClean="0"/>
              <a:t>Haemophilus</a:t>
            </a:r>
            <a:r>
              <a:rPr lang="fr-FR" sz="2600" dirty="0" smtClean="0"/>
              <a:t> </a:t>
            </a:r>
            <a:r>
              <a:rPr lang="fr-FR" sz="2600" dirty="0" err="1" smtClean="0"/>
              <a:t>influenzae</a:t>
            </a:r>
            <a:r>
              <a:rPr lang="fr-FR" sz="2600" dirty="0" smtClean="0"/>
              <a:t> (</a:t>
            </a:r>
            <a:r>
              <a:rPr lang="fr-FR" sz="2600" dirty="0" err="1" smtClean="0"/>
              <a:t>Hib</a:t>
            </a:r>
            <a:r>
              <a:rPr lang="fr-FR" sz="2600" dirty="0" smtClean="0"/>
              <a:t>)</a:t>
            </a:r>
          </a:p>
          <a:p>
            <a:pPr marL="0" indent="0">
              <a:buNone/>
            </a:pPr>
            <a:r>
              <a:rPr lang="fr-FR" sz="2600" dirty="0" smtClean="0"/>
              <a:t>Méningocoque de type C</a:t>
            </a:r>
          </a:p>
          <a:p>
            <a:pPr marL="0" indent="0">
              <a:buNone/>
            </a:pPr>
            <a:r>
              <a:rPr lang="fr-FR" sz="2600" dirty="0" smtClean="0"/>
              <a:t>Méningocoques de type A et C</a:t>
            </a:r>
          </a:p>
          <a:p>
            <a:pPr marL="0" indent="0">
              <a:buNone/>
            </a:pPr>
            <a:r>
              <a:rPr lang="fr-FR" sz="2600" dirty="0" smtClean="0"/>
              <a:t>Méningocoques de type A, C, W135 </a:t>
            </a:r>
            <a:r>
              <a:rPr lang="fr-FR" sz="2600" dirty="0"/>
              <a:t>et </a:t>
            </a:r>
            <a:r>
              <a:rPr lang="fr-FR" sz="2600" dirty="0" smtClean="0"/>
              <a:t>Y</a:t>
            </a:r>
          </a:p>
          <a:p>
            <a:pPr marL="0" indent="0">
              <a:buNone/>
            </a:pPr>
            <a:r>
              <a:rPr lang="fr-FR" sz="2600" dirty="0" smtClean="0"/>
              <a:t>Pneumocoques</a:t>
            </a:r>
            <a:endParaRPr lang="fr-FR" sz="2600" dirty="0"/>
          </a:p>
          <a:p>
            <a:pPr marL="0" indent="0">
              <a:buNone/>
            </a:pPr>
            <a:endParaRPr lang="fr-FR" sz="2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000210" y="5574229"/>
            <a:ext cx="3465095" cy="9464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Modifier les données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9591" y="5574229"/>
            <a:ext cx="6345797" cy="9464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/>
              <a:t>Accéder aux séances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942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Diagnostic Educatif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1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58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4803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ETP Greffe pulmonaire</a:t>
            </a:r>
            <a:br>
              <a:rPr lang="fr-FR" sz="3600" dirty="0" smtClean="0"/>
            </a:br>
            <a:r>
              <a:rPr lang="fr-FR" sz="3600" dirty="0" smtClean="0"/>
              <a:t>Fiche patient</a:t>
            </a:r>
            <a:endParaRPr lang="fr-FR" sz="36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1000210" y="1978428"/>
            <a:ext cx="3205739" cy="311932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Patient + </a:t>
            </a:r>
            <a:r>
              <a:rPr lang="fr-FR" sz="2800" b="1" dirty="0" smtClean="0">
                <a:solidFill>
                  <a:srgbClr val="FF0000"/>
                </a:solidFill>
              </a:rPr>
              <a:t>ADRESSE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naissance</a:t>
            </a:r>
            <a:endParaRPr lang="fr-FR" dirty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C0099"/>
                </a:solidFill>
              </a:rPr>
              <a:t>Date de greffe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4023360" y="1413164"/>
            <a:ext cx="7332028" cy="46936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Type de greffe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000" dirty="0" err="1" smtClean="0"/>
              <a:t>Retransplantation</a:t>
            </a:r>
            <a:endParaRPr lang="fr-FR" sz="2000" dirty="0"/>
          </a:p>
          <a:p>
            <a:pPr marL="0" indent="0">
              <a:buNone/>
            </a:pPr>
            <a:r>
              <a:rPr lang="fr-FR" sz="2800" dirty="0" smtClean="0">
                <a:solidFill>
                  <a:srgbClr val="CC0099"/>
                </a:solidFill>
              </a:rPr>
              <a:t>Indication de la greffe</a:t>
            </a:r>
          </a:p>
          <a:p>
            <a:pPr marL="0" indent="0">
              <a:buNone/>
            </a:pPr>
            <a:r>
              <a:rPr lang="fr-FR" sz="1600" dirty="0" smtClean="0"/>
              <a:t>Mucoviscidose</a:t>
            </a:r>
          </a:p>
          <a:p>
            <a:pPr marL="0" indent="0">
              <a:buNone/>
            </a:pPr>
            <a:r>
              <a:rPr lang="fr-FR" sz="1600" dirty="0" smtClean="0"/>
              <a:t>Bronchopneumopathie chronique obstructive</a:t>
            </a:r>
          </a:p>
          <a:p>
            <a:pPr marL="0" indent="0">
              <a:buNone/>
            </a:pPr>
            <a:r>
              <a:rPr lang="fr-FR" sz="1600" dirty="0" smtClean="0"/>
              <a:t>Emphysème / Dilation des bronches</a:t>
            </a:r>
          </a:p>
          <a:p>
            <a:pPr marL="0" indent="0">
              <a:buNone/>
            </a:pPr>
            <a:r>
              <a:rPr lang="fr-FR" sz="1600" dirty="0" smtClean="0"/>
              <a:t>Hypertension artérielle pulmonaire</a:t>
            </a:r>
          </a:p>
          <a:p>
            <a:pPr marL="0" indent="0">
              <a:buNone/>
            </a:pPr>
            <a:r>
              <a:rPr lang="fr-FR" sz="1600" dirty="0" smtClean="0"/>
              <a:t>Fibrose pulmonaire</a:t>
            </a:r>
          </a:p>
          <a:p>
            <a:pPr marL="0" indent="0">
              <a:buNone/>
            </a:pPr>
            <a:r>
              <a:rPr lang="fr-FR" sz="1600" dirty="0" smtClean="0"/>
              <a:t>Déficit en </a:t>
            </a:r>
            <a:r>
              <a:rPr lang="el-G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600" dirty="0" smtClean="0"/>
              <a:t>1-antitrypsine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CMV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CC0099"/>
                </a:solidFill>
              </a:rPr>
              <a:t>Statut EBV </a:t>
            </a:r>
          </a:p>
          <a:p>
            <a:pPr marL="0" indent="0">
              <a:buNone/>
            </a:pPr>
            <a:r>
              <a:rPr lang="fr-FR" sz="1600" dirty="0" smtClean="0"/>
              <a:t>Receveur + -	Donneur + -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3011890" y="6106823"/>
            <a:ext cx="5683223" cy="5059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Accéder à la prescription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9144000" y="889144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Enregistrer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Bienvenue dans la première séance !</a:t>
            </a:r>
          </a:p>
          <a:p>
            <a:endParaRPr lang="fr-FR" sz="1800" dirty="0" smtClean="0"/>
          </a:p>
          <a:p>
            <a:r>
              <a:rPr lang="fr-FR" sz="1800" dirty="0" smtClean="0"/>
              <a:t>Objectif de la séance : Identifier vos besoins et attentes</a:t>
            </a:r>
          </a:p>
          <a:p>
            <a:endParaRPr lang="fr-FR" sz="1800" dirty="0" smtClean="0"/>
          </a:p>
          <a:p>
            <a:r>
              <a:rPr lang="fr-FR" sz="1800" dirty="0" smtClean="0"/>
              <a:t>-&gt; D’abord, quelques questions sur votre vie quotidienne</a:t>
            </a:r>
          </a:p>
          <a:p>
            <a:r>
              <a:rPr lang="fr-FR" sz="1800" dirty="0" smtClean="0"/>
              <a:t>-&gt; Ensuite, quelques questions sur la transplantation</a:t>
            </a:r>
          </a:p>
          <a:p>
            <a:endParaRPr lang="fr-FR" sz="1800" dirty="0"/>
          </a:p>
          <a:p>
            <a:r>
              <a:rPr lang="fr-FR" sz="1800" dirty="0" smtClean="0"/>
              <a:t>Etes-vous prêt ?</a:t>
            </a:r>
            <a:endParaRPr lang="fr-FR" sz="1800" dirty="0"/>
          </a:p>
          <a:p>
            <a:pPr algn="ctr"/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521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omment vous sentez-vous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Pas bien du tout 			Très bien</a:t>
            </a:r>
          </a:p>
          <a:p>
            <a:pPr algn="ctr"/>
            <a:r>
              <a:rPr lang="fr-FR" dirty="0" smtClean="0"/>
              <a:t>Que pouvez-vous dire de votre fonction respiratoire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  <a:endParaRPr lang="fr-FR" dirty="0" smtClean="0"/>
          </a:p>
          <a:p>
            <a:pPr algn="ctr"/>
            <a:r>
              <a:rPr lang="fr-FR" sz="1800" dirty="0" smtClean="0"/>
              <a:t>Très mauvaise  			Très bonne</a:t>
            </a:r>
          </a:p>
          <a:p>
            <a:pPr algn="ctr"/>
            <a:r>
              <a:rPr lang="fr-FR" dirty="0" smtClean="0"/>
              <a:t>Avez-vous des douleurs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Importantes			Pas de douleur</a:t>
            </a:r>
            <a:endParaRPr lang="fr-FR" sz="1800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1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8839198" y="2647653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8839198" y="5281996"/>
            <a:ext cx="2786746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Lesquelles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Aujourd’hui, à ce moment précis…</a:t>
            </a:r>
          </a:p>
        </p:txBody>
      </p:sp>
    </p:spTree>
    <p:extLst>
      <p:ext uri="{BB962C8B-B14F-4D97-AF65-F5344CB8AC3E}">
        <p14:creationId xmlns:p14="http://schemas.microsoft.com/office/powerpoint/2010/main" val="37600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22585"/>
            <a:ext cx="10090562" cy="471267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dirty="0" smtClean="0"/>
              <a:t>Comment cela se passe t-il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</a:t>
            </a:r>
            <a:r>
              <a:rPr lang="fr-FR" dirty="0">
                <a:sym typeface="Wingdings" panose="05000000000000000000" pitchFamily="2" charset="2"/>
              </a:rPr>
              <a:t>----------------------------------- </a:t>
            </a:r>
            <a:endParaRPr lang="fr-FR" dirty="0"/>
          </a:p>
          <a:p>
            <a:pPr algn="ctr"/>
            <a:r>
              <a:rPr lang="fr-FR" sz="1800" dirty="0"/>
              <a:t>Pas bien du tout 			Très </a:t>
            </a:r>
            <a:r>
              <a:rPr lang="fr-FR" sz="1800" dirty="0" smtClean="0"/>
              <a:t>bien</a:t>
            </a:r>
            <a:endParaRPr lang="fr-FR" dirty="0" smtClean="0"/>
          </a:p>
          <a:p>
            <a:r>
              <a:rPr lang="fr-FR" dirty="0" smtClean="0"/>
              <a:t>Quelle est votre situation familiale ? 	Seul(e) 		Conjoint(e) 	Colocation		Autre</a:t>
            </a:r>
          </a:p>
          <a:p>
            <a:r>
              <a:rPr lang="fr-FR" dirty="0" smtClean="0"/>
              <a:t>Avez-vous des enfants ?</a:t>
            </a:r>
          </a:p>
          <a:p>
            <a:r>
              <a:rPr lang="fr-FR" dirty="0" smtClean="0"/>
              <a:t>Avez-vous des petits-enfants ?</a:t>
            </a:r>
          </a:p>
          <a:p>
            <a:pPr marL="0" indent="0">
              <a:buNone/>
            </a:pPr>
            <a:r>
              <a:rPr lang="fr-FR" dirty="0" smtClean="0"/>
              <a:t> Avez-vous un ou des moyens de contraception ? 	Oui 	Non</a:t>
            </a:r>
          </a:p>
          <a:p>
            <a:pPr marL="0" indent="0">
              <a:buNone/>
            </a:pPr>
            <a:r>
              <a:rPr lang="fr-FR" dirty="0" smtClean="0"/>
              <a:t> Avez-vous un projet de grossesse ? 	Oui 	Non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Etes-vous ? 	Propriétaire 	Locataire	           </a:t>
            </a:r>
            <a:r>
              <a:rPr lang="fr-FR" dirty="0" smtClean="0"/>
              <a:t>Autre</a:t>
            </a:r>
          </a:p>
          <a:p>
            <a:pPr marL="0" indent="0">
              <a:buNone/>
            </a:pPr>
            <a:r>
              <a:rPr lang="fr-FR" dirty="0" smtClean="0"/>
              <a:t> Vivez vous en ? 	Appartement 	Maison</a:t>
            </a:r>
          </a:p>
          <a:p>
            <a:r>
              <a:rPr lang="fr-FR" dirty="0" smtClean="0"/>
              <a:t>Votre logement est-il adapté ? 	Oui 	Non</a:t>
            </a:r>
          </a:p>
          <a:p>
            <a:r>
              <a:rPr lang="fr-FR" dirty="0" smtClean="0"/>
              <a:t>Avez-vous des animaux domestiques ?	Oui 	Non</a:t>
            </a:r>
          </a:p>
          <a:p>
            <a:r>
              <a:rPr lang="fr-FR" dirty="0" smtClean="0"/>
              <a:t>Avez-vous des allocations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 rot="10800000" flipV="1">
            <a:off x="4337539" y="3311551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6682154" y="5310178"/>
            <a:ext cx="1795445" cy="351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Etage, m²,…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5273851" y="6226841"/>
            <a:ext cx="3752920" cy="408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Invalidité, 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231325" y="401472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7231324" y="4387914"/>
            <a:ext cx="1795445" cy="284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 délai ?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682155" y="5780445"/>
            <a:ext cx="1795445" cy="2702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4128" y="156078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vie quotidienne…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4337538" y="3730698"/>
            <a:ext cx="4689232" cy="214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Indiquer le prénom et la date de naissance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77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pic>
        <p:nvPicPr>
          <p:cNvPr id="1026" name="Picture 2" descr="auto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2" y="1731405"/>
            <a:ext cx="2033465" cy="205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7" name="Picture 3" descr="aut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6" y="1725735"/>
            <a:ext cx="2071687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8" name="Picture 4" descr="auto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52" y="1725735"/>
            <a:ext cx="23082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29" name="Picture 5" descr="auto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190" y="4239922"/>
            <a:ext cx="2163763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30" name="Picture 6" descr="auto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43" y="4324059"/>
            <a:ext cx="2321813" cy="203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31632" y="3783134"/>
            <a:ext cx="2813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Ça ne va pas      Ça va bien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37302" y="6405628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804813" y="385376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885980" y="6443732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425595" y="3814471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dirty="0" smtClean="0">
                <a:sym typeface="Wingdings" panose="05000000000000000000" pitchFamily="2" charset="2"/>
              </a:rPr>
              <a:t>-------------------------- 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647430" y="1312676"/>
            <a:ext cx="672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propos de ces différents domaines…</a:t>
            </a:r>
          </a:p>
          <a:p>
            <a:r>
              <a:rPr lang="fr-FR" dirty="0" smtClean="0"/>
              <a:t>Comment vous sentez-vous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9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7574" y="1790063"/>
            <a:ext cx="9720073" cy="4879463"/>
          </a:xfrm>
        </p:spPr>
        <p:txBody>
          <a:bodyPr>
            <a:normAutofit/>
          </a:bodyPr>
          <a:lstStyle/>
          <a:p>
            <a:r>
              <a:rPr lang="fr-FR" dirty="0" smtClean="0"/>
              <a:t>Comment cela se passe t-il ? </a:t>
            </a:r>
          </a:p>
          <a:p>
            <a:r>
              <a:rPr lang="fr-FR" dirty="0" smtClean="0"/>
              <a:t>- Arrêt de travail</a:t>
            </a:r>
          </a:p>
          <a:p>
            <a:r>
              <a:rPr lang="fr-FR" dirty="0" smtClean="0"/>
              <a:t>- En formation</a:t>
            </a:r>
          </a:p>
          <a:p>
            <a:r>
              <a:rPr lang="fr-FR" dirty="0" smtClean="0"/>
              <a:t>- Invalidité</a:t>
            </a:r>
          </a:p>
          <a:p>
            <a:r>
              <a:rPr lang="fr-FR" dirty="0" smtClean="0"/>
              <a:t>- Recherche d’emploi</a:t>
            </a:r>
          </a:p>
          <a:p>
            <a:r>
              <a:rPr lang="fr-FR" dirty="0" smtClean="0"/>
              <a:t>- Chômage</a:t>
            </a:r>
          </a:p>
          <a:p>
            <a:r>
              <a:rPr lang="fr-FR" dirty="0" smtClean="0"/>
              <a:t>Amplitude horaire : </a:t>
            </a:r>
          </a:p>
          <a:p>
            <a:r>
              <a:rPr lang="fr-FR" dirty="0" smtClean="0"/>
              <a:t>Temps complet / temps partiel :</a:t>
            </a:r>
          </a:p>
          <a:p>
            <a:r>
              <a:rPr lang="fr-FR" dirty="0" smtClean="0"/>
              <a:t>Moyen de transport :</a:t>
            </a:r>
          </a:p>
          <a:p>
            <a:r>
              <a:rPr lang="fr-FR" dirty="0" smtClean="0"/>
              <a:t>Durée moyenne de transport par jour :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8701" y="5635558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4630614" y="1905398"/>
            <a:ext cx="2930771" cy="504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5076079" y="5144641"/>
            <a:ext cx="2930771" cy="282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4" name="Rectangle 13"/>
          <p:cNvSpPr/>
          <p:nvPr/>
        </p:nvSpPr>
        <p:spPr>
          <a:xfrm>
            <a:off x="6096000" y="6115874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6" name="Rectangle 15"/>
          <p:cNvSpPr/>
          <p:nvPr/>
        </p:nvSpPr>
        <p:spPr>
          <a:xfrm>
            <a:off x="4258700" y="4664325"/>
            <a:ext cx="2930771" cy="27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025332" y="1389953"/>
            <a:ext cx="531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votre travail ou de vos études…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745413"/>
            <a:ext cx="9720073" cy="4572000"/>
          </a:xfrm>
        </p:spPr>
        <p:txBody>
          <a:bodyPr/>
          <a:lstStyle/>
          <a:p>
            <a:r>
              <a:rPr lang="fr-FR" dirty="0" smtClean="0"/>
              <a:t>Que faites vous de votre temps libre ? Comment cela se passe t-il ?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Pratiquez-vous une activité physique ? 	Oui	 Non</a:t>
            </a:r>
          </a:p>
          <a:p>
            <a:endParaRPr lang="fr-FR" dirty="0" smtClean="0"/>
          </a:p>
          <a:p>
            <a:r>
              <a:rPr lang="fr-FR" dirty="0" smtClean="0"/>
              <a:t>En quoi une activité physique est-elle importante, pour vous ?</a:t>
            </a:r>
          </a:p>
          <a:p>
            <a:endParaRPr lang="fr-FR" dirty="0"/>
          </a:p>
          <a:p>
            <a:r>
              <a:rPr lang="fr-FR" dirty="0" smtClean="0"/>
              <a:t>Vous arrive-t-il de sortir avec vos amis ou vos collègues ? Oui 	Non </a:t>
            </a:r>
          </a:p>
          <a:p>
            <a:r>
              <a:rPr lang="fr-FR" dirty="0" smtClean="0"/>
              <a:t>Qu’avez-vous envie d’entreprendre ou de réaliser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7" y="2212224"/>
            <a:ext cx="9015663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7" y="4671040"/>
            <a:ext cx="9015663" cy="31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19198" y="6074426"/>
            <a:ext cx="9015663" cy="540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7813389" y="3116011"/>
            <a:ext cx="3540411" cy="61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err="1" smtClean="0"/>
              <a:t>Lequelles</a:t>
            </a:r>
            <a:r>
              <a:rPr lang="fr-FR" i="1" dirty="0" smtClean="0"/>
              <a:t> ? Nombre d’heures ?</a:t>
            </a:r>
            <a:endParaRPr lang="fr-FR" i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24128" y="1390426"/>
            <a:ext cx="432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A propos de vos loisirs…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144000" y="5170639"/>
            <a:ext cx="2861065" cy="3979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1794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arrive t-il de fumer ou d’en avoir envie ? 	Oui	 Non</a:t>
            </a:r>
          </a:p>
          <a:p>
            <a:r>
              <a:rPr lang="fr-FR" dirty="0" smtClean="0"/>
              <a:t>D’après vous, quels sont les effets et risques du tabagisme passif et actif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Vous arrive t-il de consommer de l’alcool ou d’en avoir envie ? 	Oui 	Non</a:t>
            </a:r>
          </a:p>
          <a:p>
            <a:r>
              <a:rPr lang="fr-FR" dirty="0" smtClean="0"/>
              <a:t>D’après vous, quels sont les effets et risques de consommer de l’alcool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3339109"/>
            <a:ext cx="9015663" cy="575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19198" y="5245768"/>
            <a:ext cx="9015663" cy="673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024128" y="1529255"/>
            <a:ext cx="392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général…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1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580606"/>
            <a:ext cx="10941449" cy="4976948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CC0099"/>
                </a:solidFill>
              </a:rPr>
              <a:t>La première partie est finie !</a:t>
            </a:r>
          </a:p>
          <a:p>
            <a:pPr algn="ctr"/>
            <a:endParaRPr lang="fr-FR" dirty="0">
              <a:solidFill>
                <a:srgbClr val="CC0099"/>
              </a:solidFill>
            </a:endParaRPr>
          </a:p>
          <a:p>
            <a:pPr marL="0" indent="0" algn="ctr">
              <a:buNone/>
            </a:pPr>
            <a:r>
              <a:rPr lang="fr-FR" dirty="0" smtClean="0">
                <a:solidFill>
                  <a:srgbClr val="CC0099"/>
                </a:solidFill>
              </a:rPr>
              <a:t>Passons à la seconde partie, sur la transplantation.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658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3" y="1643950"/>
            <a:ext cx="10639097" cy="501575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C’est quoi la transplantation ?</a:t>
            </a:r>
          </a:p>
          <a:p>
            <a:endParaRPr lang="fr-FR" dirty="0"/>
          </a:p>
          <a:p>
            <a:r>
              <a:rPr lang="fr-FR" dirty="0"/>
              <a:t>Comment parlez-vous de votre maladie à votre entourage ?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Q</a:t>
            </a:r>
            <a:r>
              <a:rPr lang="fr-FR" dirty="0" smtClean="0"/>
              <a:t>uel </a:t>
            </a:r>
            <a:r>
              <a:rPr lang="fr-FR" dirty="0"/>
              <a:t>est l’intérêt d’un suivi </a:t>
            </a:r>
            <a:r>
              <a:rPr lang="fr-FR" dirty="0" smtClean="0"/>
              <a:t>médical régulier ?</a:t>
            </a:r>
          </a:p>
          <a:p>
            <a:endParaRPr lang="fr-FR" dirty="0" smtClean="0"/>
          </a:p>
          <a:p>
            <a:r>
              <a:rPr lang="fr-FR" dirty="0" smtClean="0"/>
              <a:t>Quelles sont les situations qui vous amènent à contacter votre centre référent ?</a:t>
            </a:r>
          </a:p>
          <a:p>
            <a:endParaRPr lang="fr-FR" dirty="0"/>
          </a:p>
          <a:p>
            <a:r>
              <a:rPr lang="fr-FR" dirty="0" smtClean="0"/>
              <a:t>Quelles </a:t>
            </a:r>
            <a:r>
              <a:rPr lang="fr-FR" dirty="0"/>
              <a:t>peuvent être les </a:t>
            </a:r>
            <a:r>
              <a:rPr lang="fr-FR" dirty="0" smtClean="0"/>
              <a:t>complications liées à la transplantation ?</a:t>
            </a:r>
          </a:p>
          <a:p>
            <a:endParaRPr lang="fr-FR" dirty="0"/>
          </a:p>
          <a:p>
            <a:r>
              <a:rPr lang="fr-FR" dirty="0" smtClean="0"/>
              <a:t>C’est quoi le rejet du greffon ? Quels en sont les signes ? Qu’est-ce qui l’induit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2309" y="2013282"/>
            <a:ext cx="5775507" cy="278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1252308" y="2900854"/>
            <a:ext cx="5775507" cy="327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1252305" y="6474918"/>
            <a:ext cx="5775507" cy="31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1252306" y="5570155"/>
            <a:ext cx="5775507" cy="438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1252307" y="4636927"/>
            <a:ext cx="5775507" cy="444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1252308" y="3837955"/>
            <a:ext cx="5775507" cy="360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220717" y="1274618"/>
            <a:ext cx="200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D’après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Racontez-moi la manière dont vous organisez votre journée et la prise de vos traitements par rapport à vos activités ?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3592702"/>
            <a:ext cx="9015663" cy="77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19200" y="1608083"/>
            <a:ext cx="3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journée-type, c’est…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8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2357" y="1611086"/>
            <a:ext cx="10645357" cy="48985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Comment vivez-vous votre nouveau traitement ?</a:t>
            </a:r>
            <a:r>
              <a:rPr lang="fr-FR" dirty="0">
                <a:sym typeface="Wingdings" panose="05000000000000000000" pitchFamily="2" charset="2"/>
              </a:rPr>
              <a:t> </a:t>
            </a:r>
          </a:p>
          <a:p>
            <a:r>
              <a:rPr lang="fr-FR" dirty="0">
                <a:sym typeface="Wingdings" panose="05000000000000000000" pitchFamily="2" charset="2"/>
              </a:rPr>
              <a:t> ---------------------------------- </a:t>
            </a:r>
          </a:p>
          <a:p>
            <a:r>
              <a:rPr lang="fr-FR" sz="1800" dirty="0">
                <a:sym typeface="Wingdings" panose="05000000000000000000" pitchFamily="2" charset="2"/>
              </a:rPr>
              <a:t>Pas bien du tout		       Très bien</a:t>
            </a:r>
          </a:p>
          <a:p>
            <a:pPr marL="0" indent="0">
              <a:buNone/>
            </a:pPr>
            <a:r>
              <a:rPr lang="fr-FR" dirty="0"/>
              <a:t>Qu’est-ce qui vous parait le plus contraignant dans ce traitement ?</a:t>
            </a:r>
          </a:p>
          <a:p>
            <a:pPr marL="0" indent="0">
              <a:buNone/>
            </a:pPr>
            <a:r>
              <a:rPr lang="fr-FR" dirty="0" smtClean="0"/>
              <a:t>Certains </a:t>
            </a:r>
            <a:r>
              <a:rPr lang="fr-FR" dirty="0"/>
              <a:t>patients ont des difficultés avec leur traitement : qu’en pensez-vous ?</a:t>
            </a:r>
          </a:p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/>
              <a:t>vous, que signifie « bien prendre son traitement » ?</a:t>
            </a:r>
          </a:p>
          <a:p>
            <a:pPr marL="0" indent="0">
              <a:buNone/>
            </a:pPr>
            <a:r>
              <a:rPr lang="fr-FR" dirty="0"/>
              <a:t>Prenez-vous des médicaments prescrits par un autre médecin que celui référent de la transplantation ? Oui	Non</a:t>
            </a:r>
          </a:p>
          <a:p>
            <a:pPr marL="0" indent="0">
              <a:buNone/>
            </a:pPr>
            <a:r>
              <a:rPr lang="fr-FR" dirty="0"/>
              <a:t>Vous arrive t-il de prendre des médicaments en automédication, c’est-à-dire non prescrits ?</a:t>
            </a:r>
          </a:p>
          <a:p>
            <a:pPr marL="0" indent="0">
              <a:buNone/>
            </a:pPr>
            <a:r>
              <a:rPr lang="fr-FR" dirty="0"/>
              <a:t>	Oui 	Non</a:t>
            </a:r>
          </a:p>
          <a:p>
            <a:pPr marL="0" indent="0">
              <a:buNone/>
            </a:pPr>
            <a:r>
              <a:rPr lang="fr-FR" dirty="0"/>
              <a:t>Que pensez-vous des médecines complémentaires : homéopathie, acupuncture, ostéopathie, phytothérapie, etc.?</a:t>
            </a:r>
          </a:p>
          <a:p>
            <a:pPr marL="0" indent="0">
              <a:buNone/>
            </a:pPr>
            <a:r>
              <a:rPr lang="fr-FR" dirty="0" smtClean="0"/>
              <a:t>Quels risques à long terme des médicaments percevez-vous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4948" y="4861171"/>
            <a:ext cx="4400173" cy="420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 Dans quelles circonstances ?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513462" y="4206012"/>
            <a:ext cx="4400173" cy="318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Lesquels ?</a:t>
            </a:r>
            <a:endParaRPr lang="fr-FR" i="1" dirty="0"/>
          </a:p>
        </p:txBody>
      </p:sp>
      <p:sp>
        <p:nvSpPr>
          <p:cNvPr id="7" name="Rectangle 6"/>
          <p:cNvSpPr/>
          <p:nvPr/>
        </p:nvSpPr>
        <p:spPr>
          <a:xfrm>
            <a:off x="7917352" y="271411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8" name="Rectangle 7"/>
          <p:cNvSpPr/>
          <p:nvPr/>
        </p:nvSpPr>
        <p:spPr>
          <a:xfrm>
            <a:off x="3176284" y="5541599"/>
            <a:ext cx="4400173" cy="38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9" name="Rectangle 8"/>
          <p:cNvSpPr/>
          <p:nvPr/>
        </p:nvSpPr>
        <p:spPr>
          <a:xfrm>
            <a:off x="7576457" y="5929799"/>
            <a:ext cx="3455043" cy="5798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0" name="Rectangle 9"/>
          <p:cNvSpPr/>
          <p:nvPr/>
        </p:nvSpPr>
        <p:spPr>
          <a:xfrm>
            <a:off x="9113892" y="3078435"/>
            <a:ext cx="2804840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11" name="Rectangle 10"/>
          <p:cNvSpPr/>
          <p:nvPr/>
        </p:nvSpPr>
        <p:spPr>
          <a:xfrm>
            <a:off x="6960243" y="3469471"/>
            <a:ext cx="4001379" cy="40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709448" y="127461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traitement au quotidien…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dirty="0" smtClean="0"/>
              <a:t>Estimez-vous pouvoir discuter les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 </a:t>
            </a:r>
          </a:p>
          <a:p>
            <a:pPr algn="ctr"/>
            <a:r>
              <a:rPr lang="fr-FR" sz="1800" dirty="0" smtClean="0">
                <a:sym typeface="Wingdings" panose="05000000000000000000" pitchFamily="2" charset="2"/>
              </a:rPr>
              <a:t>Non, pas du tout		Oui, entièrement</a:t>
            </a:r>
            <a:endParaRPr lang="fr-FR" sz="1800" dirty="0" smtClean="0"/>
          </a:p>
          <a:p>
            <a:pPr algn="ctr"/>
            <a:r>
              <a:rPr lang="fr-FR" dirty="0" smtClean="0"/>
              <a:t>Quel degré de liberté de décision vous autorisez-vous par rapport aux décisions de l’équipe soignante ?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 ------------------------------------ </a:t>
            </a:r>
            <a:endParaRPr lang="fr-FR" dirty="0"/>
          </a:p>
          <a:p>
            <a:pPr algn="ctr"/>
            <a:r>
              <a:rPr lang="fr-FR" sz="1800" dirty="0" smtClean="0"/>
              <a:t>Aucun 				Complet</a:t>
            </a:r>
          </a:p>
          <a:p>
            <a:pPr algn="ctr"/>
            <a:r>
              <a:rPr lang="fr-FR" dirty="0"/>
              <a:t>Parmi les actes que l’on vous demande de faire, y en a-t-il qui vous semble sans intérêt ?</a:t>
            </a:r>
          </a:p>
          <a:p>
            <a:pPr algn="ctr"/>
            <a:endParaRPr lang="fr-FR" dirty="0" smtClean="0"/>
          </a:p>
          <a:p>
            <a:r>
              <a:rPr lang="fr-FR" dirty="0" smtClean="0"/>
              <a:t>Y a-t-il des sujets que vous n’osez pas aborder avec l’équipe ?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6530" y="6185004"/>
            <a:ext cx="6498939" cy="515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5" name="Rectangle 4"/>
          <p:cNvSpPr/>
          <p:nvPr/>
        </p:nvSpPr>
        <p:spPr>
          <a:xfrm>
            <a:off x="8275320" y="4297680"/>
            <a:ext cx="3078480" cy="67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Dans quel(s) domaine(s) ?</a:t>
            </a:r>
            <a:endParaRPr lang="fr-FR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1292772" y="1274618"/>
            <a:ext cx="373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L’équipe soignante et vous…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La séance est finie ! Merci de votre participation à ce questionnaire !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Objectif de la prochaine séance : Répondre à vos besoins pour vous aider à mieux gérer la transplantation et son traitement.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7212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transplantation et son 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/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415" y="1524000"/>
            <a:ext cx="11280877" cy="5176345"/>
          </a:xfrm>
        </p:spPr>
        <p:txBody>
          <a:bodyPr>
            <a:normAutofit/>
          </a:bodyPr>
          <a:lstStyle/>
          <a:p>
            <a:r>
              <a:rPr lang="fr-FR" dirty="0" smtClean="0"/>
              <a:t>La transplantation pulmonaire consiste à remplacer vos poumons malades par d’autres, sains.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L’intérêt de la </a:t>
            </a:r>
            <a:r>
              <a:rPr lang="fr-FR" dirty="0" smtClean="0"/>
              <a:t>transplantation </a:t>
            </a:r>
            <a:r>
              <a:rPr lang="fr-FR" dirty="0"/>
              <a:t>pulmonaire est de vous redonner votre capacité respiratoire de base, afin de reprendre vos activités quotidiennes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2 – Rémi PRIVET</a:t>
            </a:r>
            <a:endParaRPr lang="fr-FR" sz="3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" y="2005897"/>
            <a:ext cx="1869048" cy="28481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60" y="2394858"/>
            <a:ext cx="2771883" cy="29652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006" y="2555378"/>
            <a:ext cx="3526120" cy="292839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1" y="2734234"/>
            <a:ext cx="2003478" cy="30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748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Votre corps possède un système de défense composé d’anticorps :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anticorps vous protègent des agressions extérieures, comme les infections. Cependant, ils reconnaissent les poumons greffés comme « étrangers ». Ils vont donc essayer de les éliminer.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C’est le phénomène de rejet.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08659">
            <a:off x="7489372" y="1311040"/>
            <a:ext cx="754830" cy="12416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4098727"/>
            <a:ext cx="2871440" cy="24754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98" y="4199923"/>
            <a:ext cx="2799636" cy="24278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5140" y="3815255"/>
            <a:ext cx="3308660" cy="28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éviter le rejet du greffon, on apporte des médicaments :</a:t>
            </a:r>
            <a:r>
              <a:rPr lang="fr-FR" dirty="0" smtClean="0">
                <a:solidFill>
                  <a:srgbClr val="FF0000"/>
                </a:solidFill>
              </a:rPr>
              <a:t>		 </a:t>
            </a:r>
            <a:r>
              <a:rPr lang="fr-FR" dirty="0" smtClean="0"/>
              <a:t>qui vont diminuer le nombre d’anticorps et donc protéger les poumons.</a:t>
            </a:r>
          </a:p>
          <a:p>
            <a:pPr marL="0" indent="0">
              <a:buNone/>
            </a:pPr>
            <a:r>
              <a:rPr lang="fr-FR" dirty="0" smtClean="0"/>
              <a:t>Ces </a:t>
            </a:r>
            <a:r>
              <a:rPr lang="fr-FR" dirty="0"/>
              <a:t>médicaments s’appellent des anti-rejets </a:t>
            </a:r>
            <a:r>
              <a:rPr lang="fr-FR" dirty="0" smtClean="0"/>
              <a:t>ou des </a:t>
            </a:r>
            <a:r>
              <a:rPr lang="fr-FR" dirty="0"/>
              <a:t>immunosuppresseurs</a:t>
            </a:r>
            <a:r>
              <a:rPr lang="fr-FR" dirty="0" smtClean="0"/>
              <a:t>. 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066">
            <a:off x="7438102" y="1372502"/>
            <a:ext cx="734946" cy="12657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84" y="3606381"/>
            <a:ext cx="3896230" cy="2571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69" y="3426257"/>
            <a:ext cx="2838283" cy="29320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90" y="3819346"/>
            <a:ext cx="2562616" cy="214588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16" y="3993651"/>
            <a:ext cx="211981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3916" y="1825625"/>
            <a:ext cx="8389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phénomène de rejet peut apparaitre à tout moment. C’est pourquoi les médicaments anti-rejets sont à prendre : </a:t>
            </a:r>
          </a:p>
          <a:p>
            <a:pPr>
              <a:buFontTx/>
              <a:buChar char="-"/>
            </a:pPr>
            <a:r>
              <a:rPr lang="fr-FR" dirty="0" smtClean="0"/>
              <a:t> à vie, 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à heures régulières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 tous les jours, sans exception.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En cas de prise non régulière, il y a un risque de rejet.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41076" y="6321973"/>
            <a:ext cx="3909848" cy="5360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vos médicaments anti-rejets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5" y="4915801"/>
            <a:ext cx="1658525" cy="14061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56" y="4915801"/>
            <a:ext cx="2137384" cy="18121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33" y="4861656"/>
            <a:ext cx="1343305" cy="15144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6" y="5008027"/>
            <a:ext cx="1995041" cy="17199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94" y="4896898"/>
            <a:ext cx="2133232" cy="18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386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anti-calcineurines</a:t>
            </a:r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 smtClean="0"/>
              <a:t>2 prises par jour à 12h d’intervalle</a:t>
            </a:r>
          </a:p>
          <a:p>
            <a:pPr marL="0" indent="0">
              <a:buNone/>
            </a:pPr>
            <a:r>
              <a:rPr lang="fr-FR" dirty="0" smtClean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871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599" cy="4662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anti-calcineurines</a:t>
            </a:r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1 prise par jour, le matin</a:t>
            </a:r>
          </a:p>
          <a:p>
            <a:pPr marL="0" indent="0">
              <a:buNone/>
            </a:pPr>
            <a:r>
              <a:rPr lang="fr-FR" dirty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16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6980" y="2382592"/>
            <a:ext cx="4082603" cy="4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un traitement </a:t>
            </a:r>
            <a:r>
              <a:rPr lang="fr-FR" b="1" dirty="0" err="1" smtClean="0"/>
              <a:t>anti-rejet</a:t>
            </a:r>
            <a:r>
              <a:rPr lang="fr-FR" b="1" dirty="0" smtClean="0"/>
              <a:t> :</a:t>
            </a:r>
          </a:p>
          <a:p>
            <a:pPr marL="0" indent="0">
              <a:buNone/>
            </a:pPr>
            <a:r>
              <a:rPr lang="fr-FR" dirty="0" smtClean="0"/>
              <a:t>	PROGRAF®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ADVAGRAF® </a:t>
            </a:r>
            <a:r>
              <a:rPr lang="fr-FR" dirty="0" err="1" smtClean="0"/>
              <a:t>Tacrolimus</a:t>
            </a:r>
            <a:r>
              <a:rPr lang="fr-FR" dirty="0" smtClean="0"/>
              <a:t> LP</a:t>
            </a:r>
          </a:p>
          <a:p>
            <a:pPr marL="0" indent="0">
              <a:buNone/>
            </a:pPr>
            <a:r>
              <a:rPr lang="fr-FR" dirty="0" smtClean="0"/>
              <a:t>	MODIGRAF® </a:t>
            </a:r>
            <a:r>
              <a:rPr lang="fr-FR" dirty="0" err="1" smtClean="0"/>
              <a:t>Tacrolimus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NEORAL® Ciclosporine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MYFORTIC®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/>
              <a:t>sodique </a:t>
            </a:r>
          </a:p>
          <a:p>
            <a:pPr marL="0" indent="0">
              <a:buNone/>
            </a:pPr>
            <a:r>
              <a:rPr lang="fr-FR" dirty="0" smtClean="0"/>
              <a:t>	CERTICAN® </a:t>
            </a:r>
            <a:r>
              <a:rPr lang="fr-FR" dirty="0" err="1" smtClean="0"/>
              <a:t>Everolimus</a:t>
            </a:r>
            <a:r>
              <a:rPr lang="fr-FR" dirty="0" smtClean="0"/>
              <a:t> 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IMUREL® </a:t>
            </a:r>
            <a:r>
              <a:rPr lang="fr-FR" dirty="0" err="1" smtClean="0"/>
              <a:t>Azathioprine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	CORTANCYL® </a:t>
            </a:r>
            <a:r>
              <a:rPr lang="fr-FR" dirty="0" err="1" smtClean="0"/>
              <a:t>Prednisone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SOLUPRED® </a:t>
            </a:r>
            <a:r>
              <a:rPr lang="fr-FR" dirty="0" err="1" smtClean="0"/>
              <a:t>Prednisolone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anti-calcineurines</a:t>
            </a:r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2 prises par jour à 12h d’intervalle</a:t>
            </a:r>
          </a:p>
          <a:p>
            <a:pPr marL="0" indent="0">
              <a:buNone/>
            </a:pPr>
            <a:r>
              <a:rPr lang="fr-FR" dirty="0" smtClean="0"/>
              <a:t>Pendant </a:t>
            </a:r>
            <a:r>
              <a:rPr lang="fr-FR" dirty="0"/>
              <a:t>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955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7058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 smtClean="0"/>
              <a:t>NEORAL® Ciclosporine</a:t>
            </a:r>
          </a:p>
          <a:p>
            <a:pPr marL="0" indent="0">
              <a:buNone/>
            </a:pPr>
            <a:r>
              <a:rPr lang="fr-FR" dirty="0" smtClean="0"/>
              <a:t>Famille des anti-calcineurines</a:t>
            </a:r>
          </a:p>
          <a:p>
            <a:pPr marL="0" indent="0">
              <a:buNone/>
            </a:pPr>
            <a:r>
              <a:rPr lang="fr-FR" dirty="0" smtClean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/>
              <a:t>2 prises par jour à 12h d’intervalle</a:t>
            </a:r>
          </a:p>
          <a:p>
            <a:pPr marL="0" indent="0">
              <a:buNone/>
            </a:pPr>
            <a:r>
              <a:rPr lang="fr-FR" dirty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T</a:t>
            </a:r>
            <a:r>
              <a:rPr lang="fr-FR" dirty="0" smtClean="0"/>
              <a:t>remblement des mains </a:t>
            </a:r>
          </a:p>
          <a:p>
            <a:pPr>
              <a:buFontTx/>
              <a:buChar char="-"/>
            </a:pPr>
            <a:r>
              <a:rPr lang="fr-FR" dirty="0" smtClean="0"/>
              <a:t>Maux de tête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Fonction rénale</a:t>
            </a:r>
          </a:p>
          <a:p>
            <a:pPr>
              <a:buFontTx/>
              <a:buChar char="-"/>
            </a:pPr>
            <a:r>
              <a:rPr lang="fr-FR" dirty="0" smtClean="0"/>
              <a:t>Hypertrophie des gencives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394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3541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CELLCEPT® Mycophénolate </a:t>
            </a:r>
            <a:r>
              <a:rPr lang="fr-FR" dirty="0" err="1" smtClean="0"/>
              <a:t>mofétil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Famille des anti-métabolites</a:t>
            </a:r>
          </a:p>
          <a:p>
            <a:pPr marL="0" indent="0">
              <a:buNone/>
            </a:pPr>
            <a:r>
              <a:rPr lang="fr-FR" dirty="0"/>
              <a:t>2 prises par jour à 12h d’intervalle</a:t>
            </a:r>
          </a:p>
          <a:p>
            <a:pPr marL="0" indent="0">
              <a:buNone/>
            </a:pPr>
            <a:r>
              <a:rPr lang="fr-FR" dirty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 smtClean="0"/>
              <a:t>Fatigue importante</a:t>
            </a:r>
          </a:p>
          <a:p>
            <a:pPr>
              <a:buFontTx/>
              <a:buChar char="-"/>
            </a:pPr>
            <a:r>
              <a:rPr lang="fr-FR" dirty="0" smtClean="0"/>
              <a:t>Pâleur</a:t>
            </a:r>
          </a:p>
          <a:p>
            <a:pPr>
              <a:buFontTx/>
              <a:buChar char="-"/>
            </a:pPr>
            <a:r>
              <a:rPr lang="fr-FR" dirty="0" smtClean="0"/>
              <a:t>Vertiges</a:t>
            </a:r>
          </a:p>
          <a:p>
            <a:pPr>
              <a:buFontTx/>
              <a:buChar char="-"/>
            </a:pPr>
            <a:r>
              <a:rPr lang="fr-FR" dirty="0" smtClean="0"/>
              <a:t>Battements cardiaques accélérés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187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MYFORTIC® Mycophénolate sodique</a:t>
            </a:r>
          </a:p>
          <a:p>
            <a:pPr marL="0" indent="0">
              <a:buNone/>
            </a:pPr>
            <a:r>
              <a:rPr lang="fr-FR" dirty="0" smtClean="0"/>
              <a:t>Famille des anti-métabolites</a:t>
            </a:r>
          </a:p>
          <a:p>
            <a:pPr marL="0" indent="0">
              <a:buNone/>
            </a:pPr>
            <a:r>
              <a:rPr lang="fr-FR" dirty="0"/>
              <a:t>2 prises par jour à 12h d’intervalle</a:t>
            </a:r>
          </a:p>
          <a:p>
            <a:pPr marL="0" indent="0">
              <a:buNone/>
            </a:pPr>
            <a:r>
              <a:rPr lang="fr-FR" dirty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Fatigue </a:t>
            </a:r>
            <a:r>
              <a:rPr lang="fr-FR" dirty="0" smtClean="0"/>
              <a:t>importante</a:t>
            </a:r>
          </a:p>
          <a:p>
            <a:pPr>
              <a:buFontTx/>
              <a:buChar char="-"/>
            </a:pPr>
            <a:r>
              <a:rPr lang="fr-FR" dirty="0"/>
              <a:t>P</a:t>
            </a:r>
            <a:r>
              <a:rPr lang="fr-FR" dirty="0" smtClean="0"/>
              <a:t>âleur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Vertiges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Battements cardiaques </a:t>
            </a:r>
            <a:r>
              <a:rPr lang="fr-FR" dirty="0" smtClean="0"/>
              <a:t>accélérés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35338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Famille des inhibiteurs de la m-TOR</a:t>
            </a:r>
          </a:p>
          <a:p>
            <a:pPr marL="0" indent="0">
              <a:buNone/>
            </a:pPr>
            <a:r>
              <a:rPr lang="fr-FR" dirty="0"/>
              <a:t>Posologie adaptée à votre poids et au taux sanguin</a:t>
            </a:r>
          </a:p>
          <a:p>
            <a:pPr marL="0" indent="0">
              <a:buNone/>
            </a:pPr>
            <a:r>
              <a:rPr lang="fr-FR" dirty="0" smtClean="0"/>
              <a:t>2 </a:t>
            </a:r>
            <a:r>
              <a:rPr lang="fr-FR" dirty="0"/>
              <a:t>prises par jour à 12h d’intervalle</a:t>
            </a:r>
          </a:p>
          <a:p>
            <a:pPr marL="0" indent="0">
              <a:buNone/>
            </a:pPr>
            <a:r>
              <a:rPr lang="fr-FR" dirty="0"/>
              <a:t>Pendant 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Fatigue </a:t>
            </a:r>
            <a:r>
              <a:rPr lang="fr-FR" dirty="0" smtClean="0"/>
              <a:t>importante</a:t>
            </a:r>
          </a:p>
          <a:p>
            <a:pPr>
              <a:buFontTx/>
              <a:buChar char="-"/>
            </a:pPr>
            <a:r>
              <a:rPr lang="fr-FR" dirty="0"/>
              <a:t>P</a:t>
            </a:r>
            <a:r>
              <a:rPr lang="fr-FR" dirty="0" smtClean="0"/>
              <a:t>âleur</a:t>
            </a: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Vertiges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Battements cardiaques accélérés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250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IMUREL® Azathioprine</a:t>
            </a:r>
          </a:p>
          <a:p>
            <a:pPr marL="0" indent="0">
              <a:buNone/>
            </a:pPr>
            <a:r>
              <a:rPr lang="fr-FR" dirty="0" smtClean="0"/>
              <a:t>Famille des anti-métabolites</a:t>
            </a:r>
          </a:p>
          <a:p>
            <a:pPr marL="0" indent="0">
              <a:buNone/>
            </a:pPr>
            <a:r>
              <a:rPr lang="fr-FR" dirty="0" smtClean="0"/>
              <a:t>1 prise </a:t>
            </a:r>
            <a:r>
              <a:rPr lang="fr-FR" dirty="0"/>
              <a:t>par jour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Pendant </a:t>
            </a:r>
            <a:r>
              <a:rPr lang="fr-FR" dirty="0"/>
              <a:t>ou en dehors des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/>
              <a:t>Fatigue importante</a:t>
            </a:r>
          </a:p>
          <a:p>
            <a:pPr>
              <a:buFontTx/>
              <a:buChar char="-"/>
            </a:pPr>
            <a:r>
              <a:rPr lang="fr-FR" dirty="0"/>
              <a:t>Pâleur</a:t>
            </a:r>
          </a:p>
          <a:p>
            <a:pPr>
              <a:buFontTx/>
              <a:buChar char="-"/>
            </a:pPr>
            <a:r>
              <a:rPr lang="fr-FR" dirty="0"/>
              <a:t>Vertiges</a:t>
            </a:r>
          </a:p>
          <a:p>
            <a:pPr>
              <a:buFontTx/>
              <a:buChar char="-"/>
            </a:pPr>
            <a:r>
              <a:rPr lang="fr-FR" dirty="0"/>
              <a:t>Battements cardiaques accélérés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140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CORTANCYL® Prednisone </a:t>
            </a:r>
          </a:p>
          <a:p>
            <a:pPr marL="0" indent="0">
              <a:buNone/>
            </a:pPr>
            <a:r>
              <a:rPr lang="fr-FR" dirty="0" smtClean="0"/>
              <a:t>Famille des glucocorticoïdes</a:t>
            </a:r>
          </a:p>
          <a:p>
            <a:pPr marL="0" indent="0">
              <a:buNone/>
            </a:pPr>
            <a:r>
              <a:rPr lang="fr-FR" dirty="0" smtClean="0"/>
              <a:t>1 prise par jour, le matin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 err="1" smtClean="0"/>
              <a:t>Oedèmes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Diabète</a:t>
            </a:r>
          </a:p>
          <a:p>
            <a:pPr>
              <a:buFontTx/>
              <a:buChar char="-"/>
            </a:pPr>
            <a:r>
              <a:rPr lang="fr-FR" dirty="0" smtClean="0"/>
              <a:t>Tension artérielle </a:t>
            </a:r>
          </a:p>
          <a:p>
            <a:pPr>
              <a:buFontTx/>
              <a:buChar char="-"/>
            </a:pPr>
            <a:r>
              <a:rPr lang="fr-FR" dirty="0" smtClean="0"/>
              <a:t>Fragilité osseuse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879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SOLUPRED® Prednisolone</a:t>
            </a:r>
          </a:p>
          <a:p>
            <a:pPr marL="0" indent="0">
              <a:buNone/>
            </a:pPr>
            <a:r>
              <a:rPr lang="fr-FR" dirty="0" smtClean="0"/>
              <a:t>Famille des glucocorticoïdes</a:t>
            </a:r>
          </a:p>
          <a:p>
            <a:pPr marL="0" indent="0">
              <a:buNone/>
            </a:pPr>
            <a:r>
              <a:rPr lang="fr-FR" dirty="0" smtClean="0"/>
              <a:t>1 prise par jour, le matin</a:t>
            </a:r>
          </a:p>
          <a:p>
            <a:pPr marL="0" indent="0">
              <a:buNone/>
            </a:pPr>
            <a:r>
              <a:rPr lang="fr-FR" dirty="0" smtClean="0"/>
              <a:t>Pendant les repas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Surveillance :</a:t>
            </a:r>
          </a:p>
          <a:p>
            <a:pPr>
              <a:buFontTx/>
              <a:buChar char="-"/>
            </a:pPr>
            <a:r>
              <a:rPr lang="fr-FR" dirty="0" err="1"/>
              <a:t>Oedèmes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Diabète</a:t>
            </a:r>
          </a:p>
          <a:p>
            <a:pPr>
              <a:buFontTx/>
              <a:buChar char="-"/>
            </a:pPr>
            <a:r>
              <a:rPr lang="fr-FR" dirty="0"/>
              <a:t>Tension artérielle </a:t>
            </a:r>
          </a:p>
          <a:p>
            <a:pPr>
              <a:buFontTx/>
              <a:buChar char="-"/>
            </a:pPr>
            <a:r>
              <a:rPr lang="fr-FR" dirty="0"/>
              <a:t>Fragilité </a:t>
            </a:r>
            <a:r>
              <a:rPr lang="fr-FR" dirty="0" smtClean="0"/>
              <a:t>osseuse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3504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5658" y="1825625"/>
            <a:ext cx="101781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Les informations précédentes sont disponibles dans les livrets des médicaments.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médicaments vont être régulièrement réévalués selon :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réponse de votre corps</a:t>
            </a:r>
          </a:p>
          <a:p>
            <a:pPr marL="0" indent="0">
              <a:buNone/>
            </a:pPr>
            <a:r>
              <a:rPr lang="fr-FR" dirty="0" smtClean="0"/>
              <a:t>- la </a:t>
            </a:r>
            <a:r>
              <a:rPr lang="fr-FR" dirty="0"/>
              <a:t>tolérance </a:t>
            </a:r>
          </a:p>
          <a:p>
            <a:pPr marL="0" indent="0">
              <a:buNone/>
            </a:pPr>
            <a:r>
              <a:rPr lang="fr-FR" dirty="0" smtClean="0"/>
              <a:t>- l’apparition </a:t>
            </a:r>
            <a:r>
              <a:rPr lang="fr-FR" dirty="0"/>
              <a:t>de signes de </a:t>
            </a:r>
            <a:r>
              <a:rPr lang="fr-FR" dirty="0" smtClean="0"/>
              <a:t>rejet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signes d’appel du rejet peuvent être </a:t>
            </a:r>
            <a:r>
              <a:rPr lang="fr-FR" dirty="0" smtClean="0"/>
              <a:t>une </a:t>
            </a:r>
            <a:r>
              <a:rPr lang="fr-FR" dirty="0"/>
              <a:t>baisse de votre capacité respiratoire avec </a:t>
            </a:r>
            <a:r>
              <a:rPr lang="fr-FR" dirty="0" smtClean="0"/>
              <a:t>essoufflement, diminution </a:t>
            </a:r>
            <a:r>
              <a:rPr lang="fr-FR" dirty="0"/>
              <a:t>de vos valeurs au spiromètre, une </a:t>
            </a:r>
            <a:r>
              <a:rPr lang="fr-FR" dirty="0" smtClean="0"/>
              <a:t>infection </a:t>
            </a:r>
            <a:r>
              <a:rPr lang="fr-FR" dirty="0"/>
              <a:t>avec présence de fièvre, d’encombrement bronchique, …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3084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242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 smtClean="0"/>
              <a:t>Que faire en cas d’oubli de prise ?</a:t>
            </a:r>
          </a:p>
          <a:p>
            <a:pPr marL="0" indent="0">
              <a:buNone/>
            </a:pPr>
            <a:r>
              <a:rPr lang="fr-FR" dirty="0" smtClean="0"/>
              <a:t>Prenez-la dès que possible, mais ne doublez jamais la dose suivante.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 smtClean="0"/>
              <a:t>Que faire en cas de vomissements dans les 30 minutes suivant la prise ?</a:t>
            </a:r>
          </a:p>
          <a:p>
            <a:pPr marL="0" indent="0">
              <a:buNone/>
            </a:pPr>
            <a:r>
              <a:rPr lang="fr-FR" dirty="0" smtClean="0"/>
              <a:t>Reprenez une prise. </a:t>
            </a:r>
          </a:p>
          <a:p>
            <a:pPr marL="0" indent="0">
              <a:buNone/>
            </a:pPr>
            <a:r>
              <a:rPr lang="fr-FR" dirty="0" smtClean="0"/>
              <a:t>Au-delà, ne rien faire, le médicament a été suffisamment absorbé.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Pour éviter les nausées et vomissements : </a:t>
            </a:r>
            <a:r>
              <a:rPr lang="fr-FR" dirty="0" smtClean="0"/>
              <a:t>privilégiez une alimentation peu grasse et sans odeur.</a:t>
            </a:r>
          </a:p>
          <a:p>
            <a:pPr marL="0" indent="0">
              <a:buNone/>
            </a:pPr>
            <a:r>
              <a:rPr lang="fr-FR" b="1" dirty="0" smtClean="0"/>
              <a:t>Pour réduire les diarrhées : </a:t>
            </a:r>
            <a:r>
              <a:rPr lang="fr-FR" dirty="0" smtClean="0"/>
              <a:t>privilégiez un régime sans fibre (pommes, carottes, riz et pain blanc) et sans laitage.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70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93107" y="2587495"/>
            <a:ext cx="325240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67417" y="2587495"/>
            <a:ext cx="1133341" cy="25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837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la dose du traitement </a:t>
            </a: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</a:t>
            </a:r>
          </a:p>
          <a:p>
            <a:pPr marL="0" indent="0">
              <a:buNone/>
            </a:pPr>
            <a:r>
              <a:rPr lang="fr-FR" dirty="0" smtClean="0"/>
              <a:t>0,5 mg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 mg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smtClean="0"/>
              <a:t>5 mg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193109" y="2614184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193110" y="4262335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3111" y="3438620"/>
            <a:ext cx="1623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 comprimé(s)</a:t>
            </a:r>
          </a:p>
          <a:p>
            <a:r>
              <a:rPr lang="fr-FR" dirty="0" smtClean="0"/>
              <a:t>2</a:t>
            </a:r>
          </a:p>
          <a:p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7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8186" y="1873751"/>
            <a:ext cx="96556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Conseils généraux avec les anti-rejets :</a:t>
            </a:r>
          </a:p>
          <a:p>
            <a:pPr>
              <a:buFontTx/>
              <a:buChar char="-"/>
            </a:pPr>
            <a:r>
              <a:rPr lang="fr-FR" b="1" dirty="0" smtClean="0"/>
              <a:t> </a:t>
            </a:r>
            <a:r>
              <a:rPr lang="fr-FR" dirty="0" smtClean="0"/>
              <a:t>Bonne hydratation</a:t>
            </a:r>
          </a:p>
          <a:p>
            <a:pPr>
              <a:buFontTx/>
              <a:buChar char="-"/>
            </a:pPr>
            <a:r>
              <a:rPr lang="fr-FR" dirty="0"/>
              <a:t> </a:t>
            </a:r>
            <a:r>
              <a:rPr lang="fr-FR" dirty="0" smtClean="0"/>
              <a:t>Hygiène rigoureuse</a:t>
            </a:r>
          </a:p>
          <a:p>
            <a:pPr>
              <a:buFontTx/>
              <a:buChar char="-"/>
            </a:pPr>
            <a:r>
              <a:rPr lang="fr-FR" dirty="0" smtClean="0"/>
              <a:t> Protection solaire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2870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856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Les anticorps du système immunitaire :</a:t>
            </a:r>
            <a:r>
              <a:rPr lang="fr-FR" dirty="0" smtClean="0">
                <a:solidFill>
                  <a:srgbClr val="FF0000"/>
                </a:solidFill>
              </a:rPr>
              <a:t>		 </a:t>
            </a:r>
            <a:r>
              <a:rPr lang="fr-FR" dirty="0" smtClean="0"/>
              <a:t>ont pour rôle de protéger le corps des agressions extérieures, dont les micro-organismes responsables d’infections </a:t>
            </a:r>
            <a:r>
              <a:rPr lang="fr-FR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Le nombre d’anticorps étant diminué par les médicaments anti-rejets : 	      , les infections peuvent plus facilement se développer.</a:t>
            </a:r>
          </a:p>
          <a:p>
            <a:pPr marL="0" indent="0">
              <a:buNone/>
            </a:pPr>
            <a:r>
              <a:rPr lang="fr-FR" dirty="0" smtClean="0"/>
              <a:t>On dit que l’on est immunodéprimé.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13974">
            <a:off x="4789117" y="1561392"/>
            <a:ext cx="559484" cy="9203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791" y="2251564"/>
            <a:ext cx="890295" cy="83254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9539">
            <a:off x="8182458" y="2836252"/>
            <a:ext cx="557966" cy="9609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36" y="4729894"/>
            <a:ext cx="2274834" cy="19048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73" y="4425162"/>
            <a:ext cx="2224285" cy="18858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76" y="4319288"/>
            <a:ext cx="2399629" cy="19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apporte d’autres médicaments pour protéger le corps des infections : des médicaments anti-infectieux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1804">
            <a:off x="2061909" y="1818043"/>
            <a:ext cx="809226" cy="139123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43" y="3760334"/>
            <a:ext cx="2911558" cy="24166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82" y="3346677"/>
            <a:ext cx="3501142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264" y="1924857"/>
            <a:ext cx="111131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On apporte d’autres médicaments pour protéger le corps des infections : des médicaments anti-infectieux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9920"/>
            <a:ext cx="4679326" cy="14920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20" y="3874721"/>
            <a:ext cx="4324092" cy="143154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04" y="2594116"/>
            <a:ext cx="4550228" cy="150641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997"/>
            <a:ext cx="5138442" cy="17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0114" y="1825624"/>
            <a:ext cx="10983686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Il existe plusieurs sortes de micro-organismes donc plusieurs types de médicaments anti-infectieux.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Virus : </a:t>
            </a:r>
          </a:p>
          <a:p>
            <a:pPr marL="0" indent="0">
              <a:buNone/>
            </a:pPr>
            <a:r>
              <a:rPr lang="fr-FR" dirty="0" smtClean="0"/>
              <a:t>CMV (Cytomégalovirus) -&gt; ROVALCYTE®</a:t>
            </a:r>
          </a:p>
          <a:p>
            <a:pPr marL="0" indent="0">
              <a:buNone/>
            </a:pPr>
            <a:r>
              <a:rPr lang="fr-FR" dirty="0" smtClean="0"/>
              <a:t>Herpès</a:t>
            </a:r>
            <a:r>
              <a:rPr lang="fr-FR" dirty="0"/>
              <a:t>, V</a:t>
            </a:r>
            <a:r>
              <a:rPr lang="fr-FR" dirty="0" smtClean="0"/>
              <a:t>aricelle -&gt; ZELITREX®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Champignons 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Aspergillus, Candida -&gt; NOXAFIL®, VFEND®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Parasite :</a:t>
            </a:r>
            <a:endParaRPr lang="fr-FR" b="1" dirty="0"/>
          </a:p>
          <a:p>
            <a:pPr marL="0" indent="0">
              <a:buNone/>
            </a:pPr>
            <a:r>
              <a:rPr lang="fr-FR" dirty="0" err="1" smtClean="0"/>
              <a:t>Pneumocystis</a:t>
            </a:r>
            <a:r>
              <a:rPr lang="fr-FR" dirty="0" smtClean="0"/>
              <a:t> -&gt; PENTACARINAT®, FANSIDAR®, BACTRIM®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0371" y="6169572"/>
            <a:ext cx="3909848" cy="5360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les médicaments anti-infectieux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8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ROVALCYTE® Valganciclovir</a:t>
            </a:r>
          </a:p>
          <a:p>
            <a:r>
              <a:rPr lang="fr-FR" dirty="0" smtClean="0"/>
              <a:t>Antiviral : CMV (Cytomégalovirus)</a:t>
            </a:r>
          </a:p>
          <a:p>
            <a:r>
              <a:rPr lang="fr-FR" dirty="0"/>
              <a:t>1</a:t>
            </a:r>
            <a:r>
              <a:rPr lang="fr-FR" dirty="0" smtClean="0"/>
              <a:t> prise par jour</a:t>
            </a:r>
          </a:p>
          <a:p>
            <a:r>
              <a:rPr lang="fr-FR" dirty="0" smtClean="0"/>
              <a:t>Pendant les repas</a:t>
            </a:r>
          </a:p>
          <a:p>
            <a:endParaRPr lang="fr-FR" dirty="0"/>
          </a:p>
          <a:p>
            <a:r>
              <a:rPr lang="fr-FR" dirty="0" smtClean="0"/>
              <a:t>Surveillance :</a:t>
            </a:r>
          </a:p>
          <a:p>
            <a:r>
              <a:rPr lang="fr-FR" dirty="0" smtClean="0"/>
              <a:t>- Candidose buccale</a:t>
            </a:r>
          </a:p>
          <a:p>
            <a:r>
              <a:rPr lang="fr-FR" dirty="0" smtClean="0"/>
              <a:t>- Maux de tête</a:t>
            </a:r>
            <a:endParaRPr lang="fr-FR" dirty="0"/>
          </a:p>
          <a:p>
            <a:r>
              <a:rPr lang="fr-FR" dirty="0" smtClean="0"/>
              <a:t>- Fatigue importante</a:t>
            </a:r>
          </a:p>
          <a:p>
            <a:r>
              <a:rPr lang="fr-FR" dirty="0" smtClean="0"/>
              <a:t>- Fonction </a:t>
            </a:r>
            <a:r>
              <a:rPr lang="fr-FR" dirty="0"/>
              <a:t>hépatique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1935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ZELITREX® Valaciclovir</a:t>
            </a:r>
          </a:p>
          <a:p>
            <a:r>
              <a:rPr lang="fr-FR" dirty="0" smtClean="0"/>
              <a:t>Antiviral : Herpès, Varicelle</a:t>
            </a:r>
          </a:p>
          <a:p>
            <a:r>
              <a:rPr lang="fr-FR" dirty="0"/>
              <a:t>2 prises par jour</a:t>
            </a:r>
          </a:p>
          <a:p>
            <a:pPr marL="0" indent="0">
              <a:buNone/>
            </a:pPr>
            <a:r>
              <a:rPr lang="fr-FR" dirty="0" smtClean="0"/>
              <a:t> Pendant </a:t>
            </a:r>
            <a:r>
              <a:rPr lang="fr-FR" dirty="0"/>
              <a:t>ou en dehors des repas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 smtClean="0"/>
              <a:t>- </a:t>
            </a:r>
            <a:r>
              <a:rPr lang="fr-FR" dirty="0"/>
              <a:t>Maux de tête</a:t>
            </a:r>
          </a:p>
          <a:p>
            <a:r>
              <a:rPr lang="fr-FR" dirty="0"/>
              <a:t>- Fatigue </a:t>
            </a:r>
            <a:r>
              <a:rPr lang="fr-FR" dirty="0" smtClean="0"/>
              <a:t>importante</a:t>
            </a:r>
          </a:p>
          <a:p>
            <a:r>
              <a:rPr lang="fr-FR" dirty="0" smtClean="0"/>
              <a:t>- Photosensibilité, prurit</a:t>
            </a:r>
            <a:endParaRPr lang="fr-FR" dirty="0"/>
          </a:p>
          <a:p>
            <a:r>
              <a:rPr lang="fr-FR" dirty="0"/>
              <a:t>- Fonction </a:t>
            </a:r>
            <a:r>
              <a:rPr lang="fr-FR" dirty="0" smtClean="0"/>
              <a:t>rénale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6285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NOXAFIL® Posaconazole </a:t>
            </a:r>
            <a:r>
              <a:rPr lang="fr-FR" dirty="0" smtClean="0"/>
              <a:t>– Disponible uniquement en pharmacie hospitalière</a:t>
            </a:r>
            <a:endParaRPr lang="fr-FR" dirty="0"/>
          </a:p>
          <a:p>
            <a:r>
              <a:rPr lang="fr-FR" dirty="0" smtClean="0"/>
              <a:t>Antifongique : Aspergillus, Candida</a:t>
            </a:r>
          </a:p>
          <a:p>
            <a:r>
              <a:rPr lang="fr-FR" dirty="0" smtClean="0"/>
              <a:t>Posologie variable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Pendant </a:t>
            </a:r>
            <a:r>
              <a:rPr lang="fr-FR" dirty="0"/>
              <a:t>ou en dehors des repas</a:t>
            </a:r>
          </a:p>
          <a:p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/>
              <a:t>- </a:t>
            </a:r>
            <a:r>
              <a:rPr lang="fr-FR" dirty="0" smtClean="0"/>
              <a:t>Tension artérielle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smtClean="0"/>
              <a:t>Troubles visuels</a:t>
            </a:r>
            <a:endParaRPr lang="fr-FR" dirty="0"/>
          </a:p>
          <a:p>
            <a:r>
              <a:rPr lang="fr-FR" dirty="0"/>
              <a:t>- Fatigue importante</a:t>
            </a:r>
          </a:p>
          <a:p>
            <a:r>
              <a:rPr lang="fr-FR" dirty="0"/>
              <a:t>- Fonction hépatique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6315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VFEND® Voriconazole – Disponible uniquement en pharmacie hospitalière</a:t>
            </a:r>
          </a:p>
          <a:p>
            <a:r>
              <a:rPr lang="fr-FR" dirty="0" smtClean="0"/>
              <a:t>Antifongique : Aspergillus, Candida</a:t>
            </a:r>
          </a:p>
          <a:p>
            <a:r>
              <a:rPr lang="fr-FR" dirty="0" smtClean="0"/>
              <a:t>Posologie variable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Pendant </a:t>
            </a:r>
            <a:r>
              <a:rPr lang="fr-FR" dirty="0"/>
              <a:t>ou en dehors des repas</a:t>
            </a:r>
          </a:p>
          <a:p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/>
              <a:t>- </a:t>
            </a:r>
            <a:r>
              <a:rPr lang="fr-FR" dirty="0" smtClean="0"/>
              <a:t>Tension artérielle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smtClean="0"/>
              <a:t>Troubles visuels</a:t>
            </a:r>
            <a:endParaRPr lang="fr-FR" dirty="0"/>
          </a:p>
          <a:p>
            <a:r>
              <a:rPr lang="fr-FR" dirty="0"/>
              <a:t>- Fatigue importante</a:t>
            </a:r>
          </a:p>
          <a:p>
            <a:r>
              <a:rPr lang="fr-FR" dirty="0"/>
              <a:t>- Fonction hépatique</a:t>
            </a:r>
          </a:p>
          <a:p>
            <a:endParaRPr lang="fr-FR" b="1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734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BACTRIM</a:t>
            </a:r>
            <a:r>
              <a:rPr lang="fr-FR" dirty="0" smtClean="0"/>
              <a:t>® </a:t>
            </a:r>
            <a:r>
              <a:rPr lang="fr-FR" dirty="0"/>
              <a:t>Sulfaméthoxazole + </a:t>
            </a:r>
            <a:r>
              <a:rPr lang="fr-FR" dirty="0" smtClean="0"/>
              <a:t>Triméthoprime</a:t>
            </a:r>
          </a:p>
          <a:p>
            <a:r>
              <a:rPr lang="fr-FR" dirty="0" smtClean="0"/>
              <a:t>Antibiotique - Antiparasitaire : </a:t>
            </a:r>
            <a:r>
              <a:rPr lang="fr-FR" dirty="0" err="1" smtClean="0"/>
              <a:t>Pneumocystis</a:t>
            </a:r>
            <a:endParaRPr lang="fr-FR" dirty="0" smtClean="0"/>
          </a:p>
          <a:p>
            <a:r>
              <a:rPr lang="fr-FR" dirty="0" smtClean="0"/>
              <a:t>Posologie variable</a:t>
            </a:r>
            <a:endParaRPr lang="fr-FR" dirty="0"/>
          </a:p>
          <a:p>
            <a:r>
              <a:rPr lang="fr-FR" dirty="0" smtClean="0"/>
              <a:t>Pendant les repas</a:t>
            </a:r>
          </a:p>
          <a:p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/>
              <a:t>- </a:t>
            </a:r>
            <a:r>
              <a:rPr lang="fr-FR" dirty="0" smtClean="0"/>
              <a:t>Eruption cutanée, prurit</a:t>
            </a:r>
            <a:endParaRPr lang="fr-FR" dirty="0"/>
          </a:p>
          <a:p>
            <a:r>
              <a:rPr lang="fr-FR" dirty="0" smtClean="0"/>
              <a:t>- </a:t>
            </a:r>
            <a:r>
              <a:rPr lang="fr-FR" dirty="0"/>
              <a:t>Fatigue importante</a:t>
            </a:r>
          </a:p>
          <a:p>
            <a:r>
              <a:rPr lang="fr-FR" dirty="0"/>
              <a:t>- </a:t>
            </a:r>
            <a:r>
              <a:rPr lang="fr-FR" dirty="0" smtClean="0"/>
              <a:t>Neuropathie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14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3936" y="2542632"/>
            <a:ext cx="1133341" cy="2913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392684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b="1" dirty="0" smtClean="0"/>
              <a:t>Sélectionner les horaires de prises du traitement :</a:t>
            </a:r>
          </a:p>
          <a:p>
            <a:pPr marL="0" indent="0">
              <a:buNone/>
            </a:pPr>
            <a:r>
              <a:rPr lang="fr-FR" dirty="0" smtClean="0"/>
              <a:t>00h</a:t>
            </a:r>
          </a:p>
          <a:p>
            <a:pPr marL="0" indent="0">
              <a:buNone/>
            </a:pPr>
            <a:r>
              <a:rPr lang="fr-FR" dirty="0" smtClean="0"/>
              <a:t>01h</a:t>
            </a:r>
          </a:p>
          <a:p>
            <a:pPr marL="0" indent="0">
              <a:buNone/>
            </a:pPr>
            <a:r>
              <a:rPr lang="fr-FR" dirty="0" smtClean="0"/>
              <a:t>02h</a:t>
            </a:r>
          </a:p>
          <a:p>
            <a:pPr marL="0" indent="0">
              <a:buNone/>
            </a:pPr>
            <a:r>
              <a:rPr lang="fr-FR" dirty="0" smtClean="0"/>
              <a:t>…</a:t>
            </a:r>
          </a:p>
          <a:p>
            <a:pPr marL="0" indent="0">
              <a:buNone/>
            </a:pPr>
            <a:r>
              <a:rPr lang="fr-FR" dirty="0" smtClean="0"/>
              <a:t>22h</a:t>
            </a:r>
          </a:p>
          <a:p>
            <a:pPr marL="0" indent="0">
              <a:buNone/>
            </a:pPr>
            <a:r>
              <a:rPr lang="fr-FR" dirty="0" smtClean="0"/>
              <a:t>23h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2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FANSIDAR</a:t>
            </a:r>
            <a:r>
              <a:rPr lang="fr-FR" dirty="0"/>
              <a:t>® </a:t>
            </a:r>
            <a:r>
              <a:rPr lang="fr-FR" dirty="0" smtClean="0"/>
              <a:t>Sulfadoxine </a:t>
            </a:r>
            <a:r>
              <a:rPr lang="fr-FR" dirty="0"/>
              <a:t>+ Pyriméthamine  </a:t>
            </a:r>
            <a:endParaRPr lang="fr-FR" dirty="0" smtClean="0"/>
          </a:p>
          <a:p>
            <a:r>
              <a:rPr lang="fr-FR" dirty="0" smtClean="0"/>
              <a:t>Antibiotique - Antiparasitaire : </a:t>
            </a:r>
            <a:r>
              <a:rPr lang="fr-FR" dirty="0" err="1" smtClean="0"/>
              <a:t>Pneumocystis</a:t>
            </a:r>
            <a:endParaRPr lang="fr-FR" dirty="0" smtClean="0"/>
          </a:p>
          <a:p>
            <a:r>
              <a:rPr lang="fr-FR" dirty="0" smtClean="0"/>
              <a:t>Prise unique, renouvelable</a:t>
            </a:r>
          </a:p>
          <a:p>
            <a:r>
              <a:rPr lang="fr-FR" dirty="0"/>
              <a:t>Pendant ou en dehors des repas</a:t>
            </a:r>
          </a:p>
          <a:p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/>
              <a:t>- </a:t>
            </a:r>
            <a:r>
              <a:rPr lang="fr-FR" dirty="0" smtClean="0"/>
              <a:t>Eruption cutanée, prurit</a:t>
            </a:r>
            <a:endParaRPr lang="fr-FR" dirty="0"/>
          </a:p>
          <a:p>
            <a:r>
              <a:rPr lang="fr-FR" dirty="0" smtClean="0"/>
              <a:t>- </a:t>
            </a:r>
            <a:r>
              <a:rPr lang="fr-FR" dirty="0"/>
              <a:t>Fatigue importante</a:t>
            </a:r>
          </a:p>
          <a:p>
            <a:r>
              <a:rPr lang="fr-FR" dirty="0"/>
              <a:t>- </a:t>
            </a:r>
            <a:r>
              <a:rPr lang="fr-FR" dirty="0" smtClean="0"/>
              <a:t>Fonctions rénale et hépatique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633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PENTACARINAT® </a:t>
            </a:r>
            <a:r>
              <a:rPr lang="fr-FR" dirty="0"/>
              <a:t>Pentamidine </a:t>
            </a:r>
            <a:endParaRPr lang="fr-FR" dirty="0" smtClean="0"/>
          </a:p>
          <a:p>
            <a:r>
              <a:rPr lang="fr-FR" dirty="0" smtClean="0"/>
              <a:t>Antiparasitaire : </a:t>
            </a:r>
            <a:r>
              <a:rPr lang="fr-FR" dirty="0" err="1" smtClean="0"/>
              <a:t>Pneumocystis</a:t>
            </a:r>
            <a:endParaRPr lang="fr-FR" dirty="0" smtClean="0"/>
          </a:p>
          <a:p>
            <a:r>
              <a:rPr lang="fr-FR" dirty="0" smtClean="0"/>
              <a:t>1 aérosol par mois</a:t>
            </a:r>
            <a:endParaRPr lang="fr-FR" dirty="0"/>
          </a:p>
          <a:p>
            <a:endParaRPr lang="fr-FR" dirty="0"/>
          </a:p>
          <a:p>
            <a:r>
              <a:rPr lang="fr-FR" dirty="0"/>
              <a:t>Surveillance :</a:t>
            </a:r>
          </a:p>
          <a:p>
            <a:r>
              <a:rPr lang="fr-FR" dirty="0"/>
              <a:t>- </a:t>
            </a:r>
            <a:r>
              <a:rPr lang="fr-FR" dirty="0" smtClean="0"/>
              <a:t>Toux et essoufflement</a:t>
            </a:r>
            <a:endParaRPr lang="fr-FR" dirty="0"/>
          </a:p>
          <a:p>
            <a:r>
              <a:rPr lang="fr-FR" dirty="0" smtClean="0"/>
              <a:t>- Eruption cutanée, prurit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smtClean="0"/>
              <a:t>Troubles du goût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210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La durée du traitement dépend notamment du médicament.</a:t>
            </a:r>
          </a:p>
          <a:p>
            <a:r>
              <a:rPr lang="fr-FR" dirty="0" smtClean="0"/>
              <a:t>Certains </a:t>
            </a:r>
            <a:r>
              <a:rPr lang="fr-FR" dirty="0"/>
              <a:t>sont donnés systématiquement, d’autres uniquement en cas de besoin. Ils vont donc également être régulièrement réévalués.</a:t>
            </a:r>
          </a:p>
          <a:p>
            <a:endParaRPr lang="fr-FR" dirty="0"/>
          </a:p>
          <a:p>
            <a:r>
              <a:rPr lang="fr-FR" dirty="0" smtClean="0"/>
              <a:t>Si ces traitements ne sont pas pris correctement, il y a un risque d’infection, pouvant abimer le greffon.</a:t>
            </a:r>
          </a:p>
          <a:p>
            <a:endParaRPr lang="fr-FR" dirty="0"/>
          </a:p>
          <a:p>
            <a:r>
              <a:rPr lang="fr-FR" dirty="0" smtClean="0"/>
              <a:t>Les signes d’infection sont les mêmes que les </a:t>
            </a:r>
            <a:r>
              <a:rPr lang="fr-FR" dirty="0"/>
              <a:t>signes d’appel du rejet </a:t>
            </a:r>
            <a:r>
              <a:rPr lang="fr-FR" dirty="0" smtClean="0"/>
              <a:t>: une </a:t>
            </a:r>
            <a:r>
              <a:rPr lang="fr-FR" dirty="0"/>
              <a:t>baisse de votre capacité respiratoire avec essoufflement, diminution de vos valeurs au spiromètre, une infection avec présence de fièvre, d’encombrement bronchique, …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298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914" y="1825625"/>
            <a:ext cx="10678886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Afin d’éviter de développer une infection, des précautions simples sont à prendre au quotidien :</a:t>
            </a:r>
          </a:p>
          <a:p>
            <a:r>
              <a:rPr lang="fr-FR" dirty="0" smtClean="0"/>
              <a:t>- Se laver les mains régulièrement</a:t>
            </a:r>
          </a:p>
          <a:p>
            <a:r>
              <a:rPr lang="fr-FR" dirty="0" smtClean="0"/>
              <a:t>- Eviter le contact avec des personnes malades</a:t>
            </a:r>
          </a:p>
          <a:p>
            <a:r>
              <a:rPr lang="fr-FR" dirty="0" smtClean="0"/>
              <a:t>- Porter un masque et des gants</a:t>
            </a:r>
            <a:endParaRPr lang="fr-FR" dirty="0"/>
          </a:p>
          <a:p>
            <a:endParaRPr lang="fr-FR" b="1" dirty="0" smtClean="0"/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36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15885"/>
            <a:ext cx="9720073" cy="4441371"/>
          </a:xfrm>
        </p:spPr>
        <p:txBody>
          <a:bodyPr>
            <a:normAutofit lnSpcReduction="10000"/>
          </a:bodyPr>
          <a:lstStyle/>
          <a:p>
            <a:r>
              <a:rPr lang="fr-FR" sz="2600" dirty="0" smtClean="0"/>
              <a:t>=&gt; Mise en place d’une surveillance rapprochée avec des </a:t>
            </a:r>
            <a:r>
              <a:rPr lang="fr-FR" sz="2600" b="1" dirty="0" smtClean="0"/>
              <a:t>consultations au centre de référence</a:t>
            </a:r>
            <a:r>
              <a:rPr lang="fr-FR" sz="2600" dirty="0" smtClean="0"/>
              <a:t> : Tous les mois</a:t>
            </a:r>
            <a:endParaRPr lang="fr-FR" sz="2600" strike="sngStrike" dirty="0" smtClean="0"/>
          </a:p>
          <a:p>
            <a:endParaRPr lang="fr-FR" b="1" dirty="0" smtClean="0"/>
          </a:p>
          <a:p>
            <a:r>
              <a:rPr lang="fr-FR" u="sng" dirty="0" smtClean="0"/>
              <a:t>Examens généralement réalisés :</a:t>
            </a:r>
          </a:p>
          <a:p>
            <a:r>
              <a:rPr lang="fr-FR" dirty="0" smtClean="0"/>
              <a:t>- Clinique +/- radiographie</a:t>
            </a:r>
          </a:p>
          <a:p>
            <a:r>
              <a:rPr lang="fr-FR" dirty="0" smtClean="0"/>
              <a:t>- EFR +/- entrainement à l’effort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de micro-organismes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495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4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		Suivi clinique 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- Fièvre</a:t>
            </a:r>
          </a:p>
          <a:p>
            <a:r>
              <a:rPr lang="fr-FR" dirty="0" smtClean="0"/>
              <a:t>- Douleurs</a:t>
            </a:r>
          </a:p>
          <a:p>
            <a:r>
              <a:rPr lang="fr-FR" dirty="0" smtClean="0"/>
              <a:t>- Difficultés respiratoires, essoufflement</a:t>
            </a:r>
          </a:p>
          <a:p>
            <a:r>
              <a:rPr lang="fr-FR" dirty="0" smtClean="0"/>
              <a:t>- Toux</a:t>
            </a:r>
          </a:p>
          <a:p>
            <a:r>
              <a:rPr lang="fr-FR" dirty="0" smtClean="0"/>
              <a:t>- Diminution du souffle : </a:t>
            </a:r>
          </a:p>
          <a:p>
            <a:pPr marL="0" indent="0">
              <a:buNone/>
            </a:pPr>
            <a:r>
              <a:rPr lang="fr-FR" dirty="0" smtClean="0"/>
              <a:t>	La mesure du souffle se fait tous les jours, avec un </a:t>
            </a:r>
            <a:r>
              <a:rPr lang="fr-FR" dirty="0" err="1" smtClean="0"/>
              <a:t>Spirotel</a:t>
            </a:r>
            <a:r>
              <a:rPr lang="fr-FR" dirty="0" smtClean="0"/>
              <a:t>®</a:t>
            </a:r>
          </a:p>
          <a:p>
            <a:pPr marL="0" indent="0">
              <a:buNone/>
            </a:pPr>
            <a:r>
              <a:rPr lang="fr-FR" dirty="0" smtClean="0"/>
              <a:t>	Un VEMS diminué peut être le </a:t>
            </a:r>
            <a:r>
              <a:rPr lang="fr-FR" dirty="0"/>
              <a:t>signe d’une infection ou d’un début de </a:t>
            </a:r>
            <a:r>
              <a:rPr lang="fr-FR" dirty="0" smtClean="0"/>
              <a:t>rejet.</a:t>
            </a: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59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		EFR : Exploration Fonctionnelle Respiratoire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-&gt; Suivi </a:t>
            </a:r>
            <a:r>
              <a:rPr lang="fr-FR" dirty="0"/>
              <a:t>des capacités respiratoires : </a:t>
            </a:r>
            <a:r>
              <a:rPr lang="fr-FR" dirty="0" smtClean="0"/>
              <a:t>mesure du volume </a:t>
            </a:r>
            <a:r>
              <a:rPr lang="fr-FR" dirty="0"/>
              <a:t>d’air inspiré et </a:t>
            </a:r>
            <a:r>
              <a:rPr lang="fr-FR" dirty="0" smtClean="0"/>
              <a:t>de la vitesse expiratoire</a:t>
            </a:r>
            <a:endParaRPr lang="fr-FR" dirty="0"/>
          </a:p>
          <a:p>
            <a:r>
              <a:rPr lang="fr-FR" dirty="0" smtClean="0"/>
              <a:t>Une diminution de ces mesures peut être le signe </a:t>
            </a:r>
            <a:r>
              <a:rPr lang="fr-FR" dirty="0"/>
              <a:t>d’alerte d’une infection ou d’un </a:t>
            </a:r>
            <a:r>
              <a:rPr lang="fr-FR" dirty="0" smtClean="0"/>
              <a:t>rejet.</a:t>
            </a:r>
          </a:p>
          <a:p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	-&gt; Multiplication </a:t>
            </a:r>
            <a:r>
              <a:rPr lang="fr-FR" sz="2000" dirty="0"/>
              <a:t>d’examens : radio, fibroscopie, </a:t>
            </a:r>
            <a:r>
              <a:rPr lang="fr-FR" sz="2000" dirty="0" smtClean="0"/>
              <a:t>LBA (lavage broncho-alvéolaire), </a:t>
            </a:r>
            <a:r>
              <a:rPr lang="fr-FR" sz="2000" dirty="0"/>
              <a:t>biopsie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256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15886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smtClean="0"/>
              <a:t>	Suivi biologique</a:t>
            </a:r>
          </a:p>
          <a:p>
            <a:endParaRPr lang="fr-FR" dirty="0" smtClean="0"/>
          </a:p>
          <a:p>
            <a:r>
              <a:rPr lang="fr-FR" dirty="0" smtClean="0"/>
              <a:t>-&gt; Dosages sanguins programmés :</a:t>
            </a:r>
          </a:p>
          <a:p>
            <a:r>
              <a:rPr lang="fr-FR" dirty="0" smtClean="0"/>
              <a:t>- Immunosuppresseurs : adaptation de la posologie des médicaments selon les taux sanguins</a:t>
            </a:r>
          </a:p>
          <a:p>
            <a:r>
              <a:rPr lang="fr-FR" dirty="0" smtClean="0"/>
              <a:t>- </a:t>
            </a:r>
            <a:r>
              <a:rPr lang="fr-FR" dirty="0"/>
              <a:t>Taux de cellules sanguines (globules blancs, rouges,…)</a:t>
            </a:r>
          </a:p>
          <a:p>
            <a:r>
              <a:rPr lang="fr-FR" dirty="0" smtClean="0"/>
              <a:t>- Dosage du cholestérol</a:t>
            </a:r>
          </a:p>
          <a:p>
            <a:r>
              <a:rPr lang="fr-FR" dirty="0" smtClean="0"/>
              <a:t>- Dosage du sucre</a:t>
            </a:r>
          </a:p>
          <a:p>
            <a:r>
              <a:rPr lang="fr-FR" dirty="0" smtClean="0"/>
              <a:t>- …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0269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915886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	Suivi rénal et hépatique</a:t>
            </a:r>
          </a:p>
          <a:p>
            <a:endParaRPr lang="fr-FR" dirty="0" smtClean="0"/>
          </a:p>
          <a:p>
            <a:r>
              <a:rPr lang="fr-FR" dirty="0" smtClean="0"/>
              <a:t>- Mesure de marqueurs sanguins</a:t>
            </a:r>
          </a:p>
          <a:p>
            <a:r>
              <a:rPr lang="fr-FR" dirty="0" smtClean="0"/>
              <a:t>- Dosages urinaires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b="1" dirty="0" smtClean="0"/>
              <a:t>Suivi infectieux</a:t>
            </a:r>
            <a:endParaRPr lang="fr-FR" b="1" dirty="0"/>
          </a:p>
          <a:p>
            <a:r>
              <a:rPr lang="fr-FR" dirty="0" smtClean="0"/>
              <a:t>Recherche de bactéries, virus, champignons, parasites </a:t>
            </a:r>
            <a:r>
              <a:rPr lang="fr-FR" dirty="0"/>
              <a:t>: prélèvements pour culture</a:t>
            </a:r>
          </a:p>
          <a:p>
            <a:endParaRPr lang="fr-FR" dirty="0" smtClean="0"/>
          </a:p>
        </p:txBody>
      </p:sp>
      <p:sp>
        <p:nvSpPr>
          <p:cNvPr id="5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0878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1850571"/>
            <a:ext cx="9720073" cy="4458789"/>
          </a:xfrm>
        </p:spPr>
        <p:txBody>
          <a:bodyPr>
            <a:normAutofit fontScale="92500"/>
          </a:bodyPr>
          <a:lstStyle/>
          <a:p>
            <a:r>
              <a:rPr lang="fr-FR" sz="2600" b="1" dirty="0" smtClean="0"/>
              <a:t>=&gt; </a:t>
            </a:r>
            <a:r>
              <a:rPr lang="fr-FR" sz="2600" dirty="0" smtClean="0"/>
              <a:t>Entre deux consultations au centre de référence : </a:t>
            </a:r>
          </a:p>
          <a:p>
            <a:r>
              <a:rPr lang="fr-FR" sz="2600" dirty="0" smtClean="0"/>
              <a:t>Suivi dans un </a:t>
            </a:r>
            <a:r>
              <a:rPr lang="fr-FR" sz="2600" b="1" dirty="0" smtClean="0"/>
              <a:t>laboratoire en ville </a:t>
            </a:r>
            <a:r>
              <a:rPr lang="fr-FR" sz="2600" dirty="0" smtClean="0"/>
              <a:t>:</a:t>
            </a:r>
          </a:p>
          <a:p>
            <a:r>
              <a:rPr lang="fr-FR" dirty="0" smtClean="0"/>
              <a:t>- Bilan biologique avec dosages sanguins : immunosuppresseurs, cholestérol, sucre, cellules du sang,…</a:t>
            </a:r>
          </a:p>
          <a:p>
            <a:r>
              <a:rPr lang="fr-FR" dirty="0" smtClean="0"/>
              <a:t>- Surveillance de la fonction rénale et hépatique</a:t>
            </a:r>
          </a:p>
          <a:p>
            <a:r>
              <a:rPr lang="fr-FR" dirty="0" smtClean="0"/>
              <a:t>- Recherche de micro-organismes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600" dirty="0" smtClean="0"/>
              <a:t>Suivi au</a:t>
            </a:r>
            <a:r>
              <a:rPr lang="fr-FR" sz="2600" b="1" dirty="0" smtClean="0"/>
              <a:t> domicile </a:t>
            </a:r>
            <a:r>
              <a:rPr lang="fr-FR" sz="2600" dirty="0" smtClean="0"/>
              <a:t>:</a:t>
            </a:r>
          </a:p>
          <a:p>
            <a:pPr marL="0" indent="0">
              <a:buNone/>
            </a:pPr>
            <a:r>
              <a:rPr lang="fr-FR" dirty="0" smtClean="0"/>
              <a:t>- Clinique (</a:t>
            </a:r>
            <a:r>
              <a:rPr lang="fr-FR" dirty="0" err="1" smtClean="0"/>
              <a:t>Spirotel</a:t>
            </a:r>
            <a:r>
              <a:rPr lang="fr-FR" dirty="0" smtClean="0"/>
              <a:t>®)</a:t>
            </a:r>
          </a:p>
          <a:p>
            <a:pPr marL="0" indent="0">
              <a:buNone/>
            </a:pPr>
            <a:r>
              <a:rPr lang="fr-FR" dirty="0" smtClean="0"/>
              <a:t>Tout résultat d’examen/contrôle effectué en dehors du centre doit être apporté lors des rdv.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4919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BASE DE DONNEES anti-rejets</a:t>
            </a:r>
          </a:p>
          <a:p>
            <a:pPr marL="0" indent="0">
              <a:buNone/>
            </a:pPr>
            <a:r>
              <a:rPr lang="fr-FR" dirty="0" smtClean="0"/>
              <a:t>PROGRAF® </a:t>
            </a:r>
            <a:r>
              <a:rPr lang="fr-FR" dirty="0" err="1" smtClean="0"/>
              <a:t>Tacrolimus</a:t>
            </a:r>
            <a:r>
              <a:rPr lang="fr-FR" dirty="0" smtClean="0"/>
              <a:t> 0,5 mg - 1 mg</a:t>
            </a:r>
            <a:r>
              <a:rPr lang="fr-FR" dirty="0"/>
              <a:t> </a:t>
            </a:r>
            <a:r>
              <a:rPr lang="fr-FR" dirty="0" smtClean="0"/>
              <a:t>- 5 mg</a:t>
            </a:r>
          </a:p>
          <a:p>
            <a:pPr marL="0" indent="0">
              <a:buNone/>
            </a:pPr>
            <a:r>
              <a:rPr lang="fr-FR" dirty="0" smtClean="0"/>
              <a:t>ADVAGRAF® </a:t>
            </a:r>
            <a:r>
              <a:rPr lang="fr-FR" dirty="0" err="1" smtClean="0"/>
              <a:t>Tacrolimus</a:t>
            </a:r>
            <a:r>
              <a:rPr lang="fr-FR" dirty="0" smtClean="0"/>
              <a:t> 0,5 mg LP - 1 mg LP - 3 mg LP - 5 mg LP</a:t>
            </a:r>
          </a:p>
          <a:p>
            <a:pPr marL="0" indent="0">
              <a:buNone/>
            </a:pPr>
            <a:r>
              <a:rPr lang="fr-FR" dirty="0" smtClean="0"/>
              <a:t>MODIGRAF® </a:t>
            </a:r>
            <a:r>
              <a:rPr lang="fr-FR" dirty="0" err="1" smtClean="0"/>
              <a:t>Tacrolimus</a:t>
            </a:r>
            <a:r>
              <a:rPr lang="fr-FR" dirty="0" smtClean="0"/>
              <a:t> 0,2 mg – 1 mg</a:t>
            </a:r>
          </a:p>
          <a:p>
            <a:pPr marL="0" indent="0">
              <a:buNone/>
            </a:pPr>
            <a:r>
              <a:rPr lang="fr-FR" dirty="0" smtClean="0"/>
              <a:t>NEORAL® Ciclosporine 10 mg – 25 mg – 50 mg – 100 mg – 100 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CELLCEPT® </a:t>
            </a:r>
            <a:r>
              <a:rPr lang="fr-FR" dirty="0" err="1" smtClean="0"/>
              <a:t>Mycophénolate</a:t>
            </a:r>
            <a:r>
              <a:rPr lang="fr-FR" dirty="0" smtClean="0"/>
              <a:t> </a:t>
            </a:r>
            <a:r>
              <a:rPr lang="fr-FR" dirty="0" err="1"/>
              <a:t>mofétil</a:t>
            </a:r>
            <a:r>
              <a:rPr lang="fr-FR" dirty="0"/>
              <a:t> </a:t>
            </a:r>
            <a:r>
              <a:rPr lang="fr-FR" dirty="0" smtClean="0"/>
              <a:t>250 mg - 500 mg – 1g/5mL</a:t>
            </a:r>
          </a:p>
          <a:p>
            <a:pPr marL="0" indent="0">
              <a:buNone/>
            </a:pPr>
            <a:r>
              <a:rPr lang="fr-FR" dirty="0" err="1" smtClean="0"/>
              <a:t>Myfortic</a:t>
            </a:r>
            <a:r>
              <a:rPr lang="fr-FR" dirty="0" smtClean="0"/>
              <a:t>® </a:t>
            </a:r>
            <a:r>
              <a:rPr lang="fr-FR" dirty="0" err="1" smtClean="0"/>
              <a:t>Mycophénolate</a:t>
            </a:r>
            <a:r>
              <a:rPr lang="fr-FR" dirty="0" smtClean="0"/>
              <a:t> sodique 180 mg – 360 mg</a:t>
            </a:r>
          </a:p>
          <a:p>
            <a:pPr marL="0" indent="0">
              <a:buNone/>
            </a:pPr>
            <a:r>
              <a:rPr lang="fr-FR" dirty="0" smtClean="0"/>
              <a:t>CERTICAN® </a:t>
            </a:r>
            <a:r>
              <a:rPr lang="fr-FR" dirty="0" err="1" smtClean="0"/>
              <a:t>Everolimus</a:t>
            </a:r>
            <a:r>
              <a:rPr lang="fr-FR" dirty="0" smtClean="0"/>
              <a:t> 0,1 mg </a:t>
            </a:r>
            <a:r>
              <a:rPr lang="fr-FR" dirty="0" err="1" smtClean="0"/>
              <a:t>disp</a:t>
            </a:r>
            <a:r>
              <a:rPr lang="fr-FR" dirty="0" smtClean="0"/>
              <a:t> – 0,1 mg – 0,25 mg </a:t>
            </a:r>
            <a:r>
              <a:rPr lang="fr-FR" dirty="0" err="1" smtClean="0"/>
              <a:t>disp</a:t>
            </a:r>
            <a:r>
              <a:rPr lang="fr-FR" dirty="0" smtClean="0"/>
              <a:t> – 0,25 mg – 0,5 mg – 0,75 mg </a:t>
            </a:r>
          </a:p>
          <a:p>
            <a:pPr marL="0" indent="0">
              <a:buNone/>
            </a:pPr>
            <a:r>
              <a:rPr lang="fr-FR" dirty="0" smtClean="0"/>
              <a:t>IMUREL® </a:t>
            </a:r>
            <a:r>
              <a:rPr lang="fr-FR" dirty="0" err="1" smtClean="0"/>
              <a:t>Azathioprine</a:t>
            </a:r>
            <a:r>
              <a:rPr lang="fr-FR" dirty="0" smtClean="0"/>
              <a:t> 25 mg – 50 mg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CORTANCYL® </a:t>
            </a:r>
            <a:r>
              <a:rPr lang="fr-FR" dirty="0" err="1" smtClean="0"/>
              <a:t>Prednisone</a:t>
            </a:r>
            <a:r>
              <a:rPr lang="fr-FR" dirty="0"/>
              <a:t> </a:t>
            </a:r>
            <a:r>
              <a:rPr lang="fr-FR" dirty="0" smtClean="0"/>
              <a:t>1 mg		5 mg		20 mg</a:t>
            </a:r>
          </a:p>
          <a:p>
            <a:pPr marL="0" indent="0">
              <a:buNone/>
            </a:pPr>
            <a:r>
              <a:rPr lang="fr-FR" dirty="0" smtClean="0"/>
              <a:t>SOLUPRED® </a:t>
            </a:r>
            <a:r>
              <a:rPr lang="fr-FR" dirty="0" err="1" smtClean="0"/>
              <a:t>Prednisolone</a:t>
            </a:r>
            <a:r>
              <a:rPr lang="fr-FR" dirty="0" smtClean="0"/>
              <a:t> 5 mg </a:t>
            </a:r>
            <a:r>
              <a:rPr lang="fr-FR" dirty="0" err="1" smtClean="0"/>
              <a:t>eff</a:t>
            </a:r>
            <a:r>
              <a:rPr lang="fr-FR" dirty="0" smtClean="0"/>
              <a:t> – 5 mg </a:t>
            </a:r>
            <a:r>
              <a:rPr lang="fr-FR" dirty="0" err="1" smtClean="0"/>
              <a:t>oro</a:t>
            </a:r>
            <a:r>
              <a:rPr lang="fr-FR" dirty="0" smtClean="0"/>
              <a:t> – 20 mg </a:t>
            </a:r>
            <a:r>
              <a:rPr lang="fr-FR" dirty="0" err="1" smtClean="0"/>
              <a:t>eff</a:t>
            </a:r>
            <a:r>
              <a:rPr lang="fr-FR" dirty="0" smtClean="0"/>
              <a:t> – 20 mg </a:t>
            </a:r>
            <a:r>
              <a:rPr lang="fr-FR" dirty="0" err="1" smtClean="0"/>
              <a:t>oro</a:t>
            </a:r>
            <a:r>
              <a:rPr lang="fr-FR" dirty="0" smtClean="0"/>
              <a:t> – 1mg/</a:t>
            </a:r>
            <a:r>
              <a:rPr lang="fr-FR" dirty="0" err="1" smtClean="0"/>
              <a:t>mL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628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057" y="1398555"/>
            <a:ext cx="10406743" cy="3449717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La transplantation pulmonaire et ses traitements peuvent entrainer des complications dont :</a:t>
            </a:r>
          </a:p>
          <a:p>
            <a:r>
              <a:rPr lang="fr-FR" dirty="0" smtClean="0"/>
              <a:t>- Rejet chronique</a:t>
            </a:r>
          </a:p>
          <a:p>
            <a:pPr marL="0" indent="0">
              <a:buNone/>
            </a:pPr>
            <a:r>
              <a:rPr lang="fr-FR" dirty="0" smtClean="0"/>
              <a:t> - Hypertension artérielle</a:t>
            </a:r>
          </a:p>
          <a:p>
            <a:r>
              <a:rPr lang="fr-FR" dirty="0" smtClean="0"/>
              <a:t>- Diabète</a:t>
            </a:r>
          </a:p>
          <a:p>
            <a:r>
              <a:rPr lang="fr-FR" dirty="0" smtClean="0"/>
              <a:t>- Insuffisance rénale</a:t>
            </a:r>
          </a:p>
          <a:p>
            <a:r>
              <a:rPr lang="fr-FR" dirty="0" smtClean="0"/>
              <a:t>- Ostéoporose</a:t>
            </a:r>
          </a:p>
          <a:p>
            <a:pPr marL="0" indent="0">
              <a:buNone/>
            </a:pPr>
            <a:r>
              <a:rPr lang="fr-FR" dirty="0" smtClean="0"/>
              <a:t> - Troubles dermatologiques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-&gt; D’autres médicaments peuvent alors être ajoutés en cas de nécessité.			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91347" y="4704195"/>
            <a:ext cx="3909848" cy="5360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Voir vos médicaments associés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38199" y="5114098"/>
            <a:ext cx="94161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-&gt; D’autres </a:t>
            </a:r>
            <a:r>
              <a:rPr lang="fr-FR" dirty="0"/>
              <a:t>surveillances </a:t>
            </a:r>
            <a:r>
              <a:rPr lang="fr-FR" dirty="0" smtClean="0"/>
              <a:t>peuvent être effectuées :</a:t>
            </a:r>
            <a:endParaRPr lang="fr-FR" dirty="0"/>
          </a:p>
          <a:p>
            <a:r>
              <a:rPr lang="fr-FR" dirty="0" smtClean="0"/>
              <a:t>- </a:t>
            </a:r>
            <a:r>
              <a:rPr lang="fr-FR" dirty="0" err="1" smtClean="0"/>
              <a:t>Ostéodensitométrie</a:t>
            </a:r>
            <a:r>
              <a:rPr lang="fr-FR" dirty="0" smtClean="0"/>
              <a:t>				- Diététique</a:t>
            </a:r>
            <a:endParaRPr lang="fr-FR" dirty="0"/>
          </a:p>
          <a:p>
            <a:r>
              <a:rPr lang="fr-FR" dirty="0" smtClean="0"/>
              <a:t>- Dermatologique					- Cardiologique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Neurologique					- Psychologique</a:t>
            </a:r>
          </a:p>
          <a:p>
            <a:r>
              <a:rPr lang="fr-FR" dirty="0" smtClean="0"/>
              <a:t>Au quotidien : privilégier une alimentation saine et équilibre</a:t>
            </a:r>
          </a:p>
          <a:p>
            <a:r>
              <a:rPr lang="fr-FR" dirty="0"/>
              <a:t>	 </a:t>
            </a:r>
            <a:r>
              <a:rPr lang="fr-FR" dirty="0" smtClean="0"/>
              <a:t>      pratiquer une activité physique régulière </a:t>
            </a:r>
          </a:p>
        </p:txBody>
      </p:sp>
    </p:spTree>
    <p:extLst>
      <p:ext uri="{BB962C8B-B14F-4D97-AF65-F5344CB8AC3E}">
        <p14:creationId xmlns:p14="http://schemas.microsoft.com/office/powerpoint/2010/main" val="30603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572" y="1825625"/>
            <a:ext cx="102652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Parmi les médicaments que vous avez, vous devez éviter de prendre : </a:t>
            </a:r>
          </a:p>
          <a:p>
            <a:pPr>
              <a:buFontTx/>
              <a:buChar char="-"/>
            </a:pPr>
            <a:r>
              <a:rPr lang="fr-FR" dirty="0"/>
              <a:t>D</a:t>
            </a:r>
            <a:r>
              <a:rPr lang="fr-FR" dirty="0" smtClean="0"/>
              <a:t>’autres médicaments, sans l’avis de votre pharmacien ou médecin</a:t>
            </a:r>
          </a:p>
          <a:p>
            <a:pPr>
              <a:buFontTx/>
              <a:buChar char="-"/>
            </a:pPr>
            <a:r>
              <a:rPr lang="fr-FR" dirty="0" smtClean="0"/>
              <a:t>Des produits à base de plante, dont le Millepertuis</a:t>
            </a:r>
          </a:p>
          <a:p>
            <a:pPr>
              <a:buFontTx/>
              <a:buChar char="-"/>
            </a:pPr>
            <a:r>
              <a:rPr lang="fr-FR" dirty="0" smtClean="0"/>
              <a:t>Des produits diététiques</a:t>
            </a:r>
          </a:p>
          <a:p>
            <a:pPr>
              <a:buFontTx/>
              <a:buChar char="-"/>
            </a:pPr>
            <a:r>
              <a:rPr lang="fr-FR" dirty="0" smtClean="0"/>
              <a:t>Certains aliments dont le pamplemousse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Tous ces produits </a:t>
            </a:r>
            <a:r>
              <a:rPr lang="fr-FR" dirty="0"/>
              <a:t>peuvent interagir avec </a:t>
            </a:r>
            <a:r>
              <a:rPr lang="fr-FR" dirty="0" smtClean="0"/>
              <a:t>vos médicaments et le rendre inactifs </a:t>
            </a:r>
            <a:r>
              <a:rPr lang="fr-FR" smtClean="0"/>
              <a:t>ou toxiques.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736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6166" y="2049517"/>
            <a:ext cx="8137633" cy="4127445"/>
          </a:xfrm>
        </p:spPr>
        <p:txBody>
          <a:bodyPr>
            <a:normAutofit/>
          </a:bodyPr>
          <a:lstStyle/>
          <a:p>
            <a:r>
              <a:rPr lang="fr-FR" b="1" dirty="0" smtClean="0"/>
              <a:t>Tableau</a:t>
            </a: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2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72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2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Séance 3</a:t>
            </a:r>
          </a:p>
          <a:p>
            <a:pPr marL="0" indent="0">
              <a:buNone/>
            </a:pPr>
            <a:r>
              <a:rPr lang="fr-FR" dirty="0" smtClean="0"/>
              <a:t>Séance 4</a:t>
            </a:r>
          </a:p>
          <a:p>
            <a:pPr marL="0" indent="0">
              <a:buNone/>
            </a:pPr>
            <a:r>
              <a:rPr lang="fr-FR" dirty="0" smtClean="0"/>
              <a:t>Séance 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Séances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767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58373"/>
              </p:ext>
            </p:extLst>
          </p:nvPr>
        </p:nvGraphicFramePr>
        <p:xfrm>
          <a:off x="276465" y="2769309"/>
          <a:ext cx="11346966" cy="3571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64412"/>
                <a:gridCol w="1354863"/>
                <a:gridCol w="2126891"/>
                <a:gridCol w="509953"/>
                <a:gridCol w="509954"/>
                <a:gridCol w="562708"/>
                <a:gridCol w="562707"/>
                <a:gridCol w="633046"/>
                <a:gridCol w="650631"/>
                <a:gridCol w="2971801"/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Médicaments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Photos</a:t>
                      </a:r>
                      <a:endParaRPr lang="fr-F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Indications</a:t>
                      </a:r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dirty="0" smtClean="0"/>
                        <a:t>Horaires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18542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21h</a:t>
                      </a: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PROGRAF® </a:t>
                      </a:r>
                      <a:r>
                        <a:rPr lang="fr-FR" dirty="0" err="1" smtClean="0"/>
                        <a:t>Tacrolimus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</a:t>
                      </a:r>
                      <a:r>
                        <a:rPr lang="fr-FR" sz="1600" baseline="0" dirty="0" smtClean="0"/>
                        <a:t> glisser la ou les photos du PROGRAF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IMUREL®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Azathioprine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 la ou les photos de</a:t>
                      </a:r>
                      <a:r>
                        <a:rPr lang="fr-FR" sz="1600" baseline="0" dirty="0" smtClean="0"/>
                        <a:t> l’IMUREL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ZELITREX® </a:t>
                      </a:r>
                      <a:r>
                        <a:rPr lang="fr-FR" dirty="0" err="1" smtClean="0"/>
                        <a:t>Valaciclovir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Y glisser</a:t>
                      </a:r>
                      <a:r>
                        <a:rPr lang="fr-FR" sz="1600" baseline="0" dirty="0" smtClean="0"/>
                        <a:t> la photo du ZELITREX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327371"/>
            <a:ext cx="9144000" cy="1389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Pool des photos des médicaments du patient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1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pratique au quotidien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Séance 1  </a:t>
            </a:r>
          </a:p>
          <a:p>
            <a:pPr marL="0" indent="0">
              <a:buNone/>
            </a:pPr>
            <a:r>
              <a:rPr lang="fr-FR" dirty="0" smtClean="0"/>
              <a:t>Séance 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Séance 3</a:t>
            </a:r>
          </a:p>
          <a:p>
            <a:r>
              <a:rPr lang="fr-FR" dirty="0" smtClean="0"/>
              <a:t>Séance 4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Séance 5 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smtClean="0"/>
              <a:t>ETP Greffe Pulmonaire</a:t>
            </a:r>
            <a:br>
              <a:rPr lang="fr-FR" sz="3200" smtClean="0"/>
            </a:br>
            <a:r>
              <a:rPr lang="fr-FR" sz="3200" smtClean="0"/>
              <a:t>Prescription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661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623301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Au quotidien, ça donne quoi ?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</a:t>
            </a:r>
            <a:endParaRPr lang="fr-FR" dirty="0" smtClean="0"/>
          </a:p>
          <a:p>
            <a:r>
              <a:rPr lang="fr-FR" dirty="0" smtClean="0"/>
              <a:t>Avec le </a:t>
            </a:r>
            <a:r>
              <a:rPr lang="fr-FR" dirty="0" err="1" smtClean="0"/>
              <a:t>Spirotel</a:t>
            </a:r>
            <a:r>
              <a:rPr lang="fr-FR" dirty="0" smtClean="0"/>
              <a:t>® vous mesurer une diminution de votre souffle de 10 %. Que faites-vous ?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Vous appeler immédiatement le centre de référence.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reprenez une mesure le lendemain.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attendez d’être à – 20 % pour appeler le centre de référence.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1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7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Que faire en cas d’oubli de prise des immunosuppresseurs ?</a:t>
            </a:r>
          </a:p>
          <a:p>
            <a:r>
              <a:rPr lang="fr-FR" dirty="0" smtClean="0"/>
              <a:t>Sauter la prise</a:t>
            </a:r>
          </a:p>
          <a:p>
            <a:r>
              <a:rPr lang="fr-FR" dirty="0" smtClean="0"/>
              <a:t>Prendre la prise dès que possible, même si 2 comprimés doivent être pris en même temps</a:t>
            </a:r>
          </a:p>
          <a:p>
            <a:r>
              <a:rPr lang="fr-FR" dirty="0" smtClean="0"/>
              <a:t>Prendre la prise dès que possible, sauf si 2 comprimés doivent être pris en même temps.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3 </a:t>
            </a:r>
            <a:r>
              <a:rPr lang="fr-FR" sz="3200" dirty="0"/>
              <a:t>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0988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015279"/>
              </p:ext>
            </p:extLst>
          </p:nvPr>
        </p:nvGraphicFramePr>
        <p:xfrm>
          <a:off x="509314" y="1524000"/>
          <a:ext cx="11112504" cy="66362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868229"/>
                <a:gridCol w="1110343"/>
                <a:gridCol w="1066800"/>
                <a:gridCol w="674914"/>
                <a:gridCol w="718457"/>
                <a:gridCol w="1197429"/>
                <a:gridCol w="696685"/>
                <a:gridCol w="779647"/>
              </a:tblGrid>
              <a:tr h="522514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Proposition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Sélectionner la case</a:t>
                      </a:r>
                      <a:r>
                        <a:rPr lang="fr-FR" baseline="0" dirty="0" smtClean="0"/>
                        <a:t>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smtClean="0"/>
                        <a:t>Sélectionner </a:t>
                      </a:r>
                      <a:r>
                        <a:rPr lang="fr-FR" baseline="0" dirty="0" smtClean="0"/>
                        <a:t>la case de votre choix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588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Vrai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Faux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Moyennement</a:t>
                      </a:r>
                      <a:r>
                        <a:rPr lang="fr-FR" baseline="0" dirty="0" smtClean="0"/>
                        <a:t> sûr(e)</a:t>
                      </a:r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Assez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Très </a:t>
                      </a:r>
                      <a:r>
                        <a:rPr lang="fr-FR" baseline="0" dirty="0" smtClean="0"/>
                        <a:t>sûr(e)</a:t>
                      </a:r>
                      <a:endParaRPr lang="fr-FR" dirty="0" smtClean="0"/>
                    </a:p>
                  </a:txBody>
                  <a:tcPr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Une baisse du VEMS indique un bon état</a:t>
                      </a:r>
                      <a:r>
                        <a:rPr lang="fr-FR" baseline="0" dirty="0" smtClean="0"/>
                        <a:t> respiratoire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Le risque d’aspergillose est peu important chez un patient transplanté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r>
                        <a:rPr lang="fr-FR" dirty="0" smtClean="0"/>
                        <a:t>Après la transplantation il est conseillé de pratique un réentrainement à l’effort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034208">
                <a:tc>
                  <a:txBody>
                    <a:bodyPr/>
                    <a:lstStyle/>
                    <a:p>
                      <a:r>
                        <a:rPr lang="fr-FR" dirty="0" smtClean="0"/>
                        <a:t>En cas de modification de l’état respiratoire, un transplanté peut se permettre</a:t>
                      </a:r>
                      <a:r>
                        <a:rPr lang="fr-FR" baseline="0" dirty="0" smtClean="0"/>
                        <a:t> d’attendre avant de consulter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723946">
                <a:tc>
                  <a:txBody>
                    <a:bodyPr/>
                    <a:lstStyle/>
                    <a:p>
                      <a:r>
                        <a:rPr lang="fr-FR" dirty="0" smtClean="0"/>
                        <a:t>Le reflux</a:t>
                      </a:r>
                      <a:r>
                        <a:rPr lang="fr-FR" baseline="0" dirty="0" smtClean="0"/>
                        <a:t> gastro </a:t>
                      </a:r>
                      <a:r>
                        <a:rPr lang="fr-FR" baseline="0" dirty="0" err="1" smtClean="0"/>
                        <a:t>oesophagien</a:t>
                      </a:r>
                      <a:r>
                        <a:rPr lang="fr-FR" baseline="0" dirty="0" smtClean="0"/>
                        <a:t> peut abîmer le greffon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19429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Séance 5 – Rémi PRIVET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454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1</a:t>
            </a:r>
          </a:p>
          <a:p>
            <a:endParaRPr lang="fr-FR" dirty="0" smtClean="0"/>
          </a:p>
          <a:p>
            <a:r>
              <a:rPr lang="fr-FR" dirty="0" smtClean="0"/>
              <a:t>Pour fêter votre transplantation et votre sortie d’hôpital, on vous organise une petite fête, avec une trentaine de personne. Que faites-vous ?</a:t>
            </a:r>
          </a:p>
          <a:p>
            <a:pPr lvl="1"/>
            <a:r>
              <a:rPr lang="fr-FR" dirty="0" smtClean="0"/>
              <a:t>Vous restreignez les invités.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y allez sans précaution particulière.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reportez la fête de 6 mois.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Vous prenez un masque et une solution hydro-alcoolique pour les mains.</a:t>
            </a:r>
          </a:p>
          <a:p>
            <a:endParaRPr lang="fr-FR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6561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776536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38200" y="3697705"/>
            <a:ext cx="6717632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38200" y="2630905"/>
            <a:ext cx="6059905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 smtClean="0"/>
              <a:t>Prescription</a:t>
            </a:r>
            <a:endParaRPr lang="fr-FR" sz="3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599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endParaRPr lang="fr-FR" sz="4000" dirty="0" smtClean="0">
              <a:solidFill>
                <a:srgbClr val="CC0099"/>
              </a:solidFill>
            </a:endParaRPr>
          </a:p>
          <a:p>
            <a:pPr marL="0" indent="0">
              <a:buNone/>
            </a:pPr>
            <a:r>
              <a:rPr lang="fr-FR" b="1" dirty="0" smtClean="0"/>
              <a:t>Ajouter/modifier les traitements anti-rejets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anti-infectieux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Ajouter/modifier les traitements associés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Liste des médicaments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7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4"/>
            <a:ext cx="11113168" cy="4863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2</a:t>
            </a:r>
          </a:p>
          <a:p>
            <a:endParaRPr lang="fr-FR" dirty="0" smtClean="0"/>
          </a:p>
          <a:p>
            <a:r>
              <a:rPr lang="fr-FR" dirty="0" smtClean="0"/>
              <a:t>Un de vos amis veut vous rendre visite, mais il vous  dit qu’il est un peu enrhumé. Que lui répondez-vous ?</a:t>
            </a:r>
          </a:p>
          <a:p>
            <a:pPr lvl="1"/>
            <a:r>
              <a:rPr lang="fr-FR" dirty="0" smtClean="0"/>
              <a:t>De venir passer l’après-midi quand même ensemble.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ne pas venir, car c’est un risque pour vous.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plutôt la semaine prochaine.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De venir passer l’après-midi, en prenant des précautions d’hygiène (port du masque, pas de contact physique et utilisation de solution hydro-alcoolique).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42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3596607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2</a:t>
            </a:r>
          </a:p>
          <a:p>
            <a:r>
              <a:rPr lang="fr-FR" dirty="0" smtClean="0"/>
              <a:t>Etre en contact avec une personne malade = risque très important pour vous</a:t>
            </a:r>
          </a:p>
          <a:p>
            <a:r>
              <a:rPr lang="fr-FR" dirty="0" smtClean="0"/>
              <a:t>Il vaut mieux attendre que la personne aille mieux</a:t>
            </a:r>
          </a:p>
          <a:p>
            <a:r>
              <a:rPr lang="fr-FR" dirty="0"/>
              <a:t> </a:t>
            </a:r>
            <a:r>
              <a:rPr lang="fr-FR" dirty="0" smtClean="0"/>
              <a:t>Autres maladies contagieuses ?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031" y="5315512"/>
            <a:ext cx="9015663" cy="1315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</a:p>
          <a:p>
            <a:r>
              <a:rPr lang="fr-FR" dirty="0"/>
              <a:t>Varicelle, grippe, gastro, CMV, coqueluche</a:t>
            </a:r>
          </a:p>
          <a:p>
            <a:r>
              <a:rPr lang="fr-FR" dirty="0"/>
              <a:t>Topo sur la grippe : vaccination de l’entourage + </a:t>
            </a:r>
            <a:r>
              <a:rPr lang="fr-FR" dirty="0" err="1"/>
              <a:t>tamiflu</a:t>
            </a:r>
            <a:r>
              <a:rPr lang="fr-FR" dirty="0"/>
              <a:t> ?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714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i="1" dirty="0" smtClean="0"/>
              <a:t>	Situation 3</a:t>
            </a:r>
          </a:p>
          <a:p>
            <a:r>
              <a:rPr lang="fr-FR" dirty="0" smtClean="0"/>
              <a:t>C’est samedi soir, il est 20h. Vous avez de la fièvre à 38,8°C et des frissons. Que faites-vous ?</a:t>
            </a:r>
          </a:p>
          <a:p>
            <a:pPr lvl="1"/>
            <a:r>
              <a:rPr lang="fr-FR" dirty="0" smtClean="0"/>
              <a:t>Vous attendez lundi pour appeler le centre de référence</a:t>
            </a:r>
          </a:p>
          <a:p>
            <a:pPr lvl="1"/>
            <a:r>
              <a:rPr lang="fr-FR" dirty="0" smtClean="0"/>
              <a:t>Vous appelez de suite le centre de référence ou vous allez aux urgences les plus proches</a:t>
            </a:r>
          </a:p>
          <a:p>
            <a:pPr lvl="1"/>
            <a:r>
              <a:rPr lang="fr-FR" dirty="0" smtClean="0"/>
              <a:t>Vous prenez du paracétamol</a:t>
            </a:r>
          </a:p>
          <a:p>
            <a:pPr lvl="1"/>
            <a:r>
              <a:rPr lang="fr-FR" dirty="0" smtClean="0"/>
              <a:t>Vous prenez les antibiotiques de votre pharmacie</a:t>
            </a:r>
          </a:p>
          <a:p>
            <a:pPr lvl="1"/>
            <a:r>
              <a:rPr lang="fr-FR" dirty="0" smtClean="0"/>
              <a:t>Vous appelez le 15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5536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i="1" dirty="0" smtClean="0"/>
              <a:t>Situation 4</a:t>
            </a:r>
          </a:p>
          <a:p>
            <a:r>
              <a:rPr lang="fr-FR" dirty="0" smtClean="0"/>
              <a:t>Vous pouvez consommer sans risque pour votre santé :</a:t>
            </a:r>
          </a:p>
          <a:p>
            <a:pPr lvl="1"/>
            <a:r>
              <a:rPr lang="fr-FR" dirty="0" smtClean="0"/>
              <a:t>Du pamplemousse</a:t>
            </a:r>
          </a:p>
          <a:p>
            <a:pPr lvl="1"/>
            <a:r>
              <a:rPr lang="fr-FR" dirty="0" smtClean="0"/>
              <a:t>Des tomates bien lavées</a:t>
            </a:r>
          </a:p>
          <a:p>
            <a:pPr lvl="1"/>
            <a:r>
              <a:rPr lang="fr-FR" dirty="0" smtClean="0"/>
              <a:t>Du saumon fumé</a:t>
            </a:r>
          </a:p>
          <a:p>
            <a:pPr lvl="1"/>
            <a:r>
              <a:rPr lang="fr-FR" dirty="0" smtClean="0"/>
              <a:t>Un carpaccio de bœuf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9567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L’alimentation : porteuse de germe : laver + bien cuire des aliments, d’autres à éviter.</a:t>
            </a:r>
          </a:p>
          <a:p>
            <a:r>
              <a:rPr lang="fr-FR" dirty="0" smtClean="0"/>
              <a:t>Le pamplemousse a éviter : interagit avec les immunosuppresseurs.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851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i="1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Une de vos amies vous propose d’aller à la piscine, un mois après votre greffe. Que faites-vous ?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aller, mais vous ne mettez pas la tête sous l’eau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attendez 1 an après la greffe avant d’y aller.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Vous y aller et faites toutes les nages que vous connaissez.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375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1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vaut mieux éviter la piscine la première année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Se laver au savon à la sortie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5903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Un de vos amis vous propose une journée au ski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n’y allez pas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y aller mais vous ne tentez pas des figures trop compliquées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6460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2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Ok si pas « casse-cou »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8869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3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Les plantes de votre jardin ont fané pendant votre hospitalisation. Vous décidez de les remplacer. Quelles précautions prenez-vous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Aucune, ce ne sont pas les mêmes microbes dans le jardin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mettez des gants et un masque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appelez un ami pour qu’il le fasse à votre place.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1808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8898" y="3087974"/>
            <a:ext cx="5381469" cy="337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Prescription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52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 smtClean="0">
                <a:solidFill>
                  <a:srgbClr val="CC0099"/>
                </a:solidFill>
              </a:rPr>
              <a:t>PRIVET Rémi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/>
          </a:p>
          <a:p>
            <a:pPr marL="0" indent="0">
              <a:buNone/>
            </a:pPr>
            <a:r>
              <a:rPr lang="fr-FR" b="1" dirty="0" smtClean="0"/>
              <a:t>Sélectionner les traitements anti-infectieux :</a:t>
            </a:r>
          </a:p>
          <a:p>
            <a:pPr marL="0" indent="0">
              <a:buNone/>
            </a:pPr>
            <a:r>
              <a:rPr lang="fr-FR" dirty="0" smtClean="0"/>
              <a:t>	NOXAFIL® </a:t>
            </a:r>
            <a:r>
              <a:rPr lang="fr-FR" dirty="0" err="1" smtClean="0"/>
              <a:t>Posaconazole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VFEND® </a:t>
            </a:r>
            <a:r>
              <a:rPr lang="fr-FR" dirty="0" err="1"/>
              <a:t>Voriconazole</a:t>
            </a:r>
            <a:r>
              <a:rPr lang="fr-FR" dirty="0"/>
              <a:t> </a:t>
            </a:r>
          </a:p>
          <a:p>
            <a:pPr marL="0" indent="0">
              <a:buNone/>
            </a:pPr>
            <a:r>
              <a:rPr lang="fr-FR" dirty="0" smtClean="0"/>
              <a:t>	BACTRIM® </a:t>
            </a:r>
            <a:r>
              <a:rPr lang="fr-FR" dirty="0" err="1" smtClean="0"/>
              <a:t>Sulfaméthoxazole</a:t>
            </a:r>
            <a:r>
              <a:rPr lang="fr-FR" dirty="0" smtClean="0"/>
              <a:t> + </a:t>
            </a:r>
            <a:r>
              <a:rPr lang="fr-FR" dirty="0" err="1" smtClean="0"/>
              <a:t>Triméthoprime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FANSIDAR® </a:t>
            </a:r>
            <a:r>
              <a:rPr lang="fr-FR" dirty="0" err="1" smtClean="0"/>
              <a:t>Sulfadoxine</a:t>
            </a:r>
            <a:r>
              <a:rPr lang="fr-FR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Pyriméthamine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PENTACARINAT® </a:t>
            </a:r>
            <a:r>
              <a:rPr lang="fr-FR" dirty="0" err="1" smtClean="0"/>
              <a:t>Pentamidine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ROVALCYTE® </a:t>
            </a:r>
            <a:r>
              <a:rPr lang="fr-FR" dirty="0" err="1" smtClean="0"/>
              <a:t>Valganciclovir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ZELITREX® </a:t>
            </a:r>
            <a:r>
              <a:rPr lang="fr-FR" dirty="0" err="1" smtClean="0"/>
              <a:t>Valaciclovir</a:t>
            </a: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Un ami vous demande un coup de main, il repeint son appartement. Que faites-vous ?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il n’y a pas de risque pour vous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l’aidez, mais vous portez un masque.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refusez, votre santé de vous le permet pas.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41750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4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 smtClean="0">
                <a:sym typeface="Wingdings" panose="05000000000000000000" pitchFamily="2" charset="2"/>
              </a:rPr>
              <a:t>explaination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245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Vous souhaitez reprendre une activité sexuelle.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Il est préférable d’éviter.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Vous pouvez dès que votre état de santé vous le permet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394118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Situation 5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Aucune contre-indication sous condition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d’avoir une contraception efficace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de se protéger des infections sexuelles transmissibles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15788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Désir d’enfant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Tout à fait envisageable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 pour adapter vos traitements et votre suivi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5405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Envie de voyages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Informer l’équipe médicale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Vaccination préalable selon la destination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Quelle quantité de médicament prendre avec soi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4060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Il est impératif d’informer sur votre état de santé et vos médicaments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tout professionnel de santé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 ne pas prendre d’autres médicaments / compléments alimentaires et autres sans avis de votre médecin ou pharmacien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-de </a:t>
            </a:r>
            <a:r>
              <a:rPr lang="fr-FR" dirty="0" err="1" smtClean="0">
                <a:sym typeface="Wingdings" panose="05000000000000000000" pitchFamily="2" charset="2"/>
              </a:rPr>
              <a:t>prevenir</a:t>
            </a:r>
            <a:r>
              <a:rPr lang="fr-FR" dirty="0" smtClean="0">
                <a:sym typeface="Wingdings" panose="05000000000000000000" pitchFamily="2" charset="2"/>
              </a:rPr>
              <a:t> lorsque votre traitement est modifié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Signaler tout événement : diminution fonction </a:t>
            </a:r>
            <a:r>
              <a:rPr lang="fr-FR" dirty="0" err="1" smtClean="0">
                <a:sym typeface="Wingdings" panose="05000000000000000000" pitchFamily="2" charset="2"/>
              </a:rPr>
              <a:t>ventilatoire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</p:spTree>
    <p:extLst>
      <p:ext uri="{BB962C8B-B14F-4D97-AF65-F5344CB8AC3E}">
        <p14:creationId xmlns:p14="http://schemas.microsoft.com/office/powerpoint/2010/main" val="20447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0632" y="1825625"/>
            <a:ext cx="1111316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smtClean="0"/>
              <a:t>Bravo, la séance est finie !</a:t>
            </a:r>
          </a:p>
          <a:p>
            <a:pPr marL="0" indent="0">
              <a:buNone/>
            </a:pPr>
            <a:r>
              <a:rPr lang="fr-FR" sz="2800" dirty="0" smtClean="0"/>
              <a:t>Etes-vous satisfait du déroulement des séances ? Curseur + texte</a:t>
            </a:r>
          </a:p>
          <a:p>
            <a:pPr marL="0" indent="0">
              <a:buNone/>
            </a:pPr>
            <a:r>
              <a:rPr lang="fr-FR" sz="2800" dirty="0" smtClean="0"/>
              <a:t>Que pensez-vous avoir appris ?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/>
              <a:t>Avez-vous des points que vous auriez aimé aborder ?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</a:t>
            </a:r>
            <a:r>
              <a:rPr lang="fr-FR" sz="3200" dirty="0" smtClean="0"/>
              <a:t>5 </a:t>
            </a:r>
            <a:r>
              <a:rPr lang="fr-FR" sz="3200" dirty="0"/>
              <a:t>– Rémi PRIVET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265" y="3521814"/>
            <a:ext cx="9015663" cy="521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440264" y="4891722"/>
            <a:ext cx="9015663" cy="437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773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 txBox="1">
            <a:spLocks/>
          </p:cNvSpPr>
          <p:nvPr/>
        </p:nvSpPr>
        <p:spPr>
          <a:xfrm>
            <a:off x="838200" y="365125"/>
            <a:ext cx="10515600" cy="909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/>
              <a:t>ETP Greffe Pulmonaire</a:t>
            </a:r>
            <a:br>
              <a:rPr lang="fr-FR" sz="3200" dirty="0" smtClean="0"/>
            </a:br>
            <a:r>
              <a:rPr lang="fr-FR" sz="3200" dirty="0"/>
              <a:t>Séance 5 – Rémi PRIVET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4855"/>
              </p:ext>
            </p:extLst>
          </p:nvPr>
        </p:nvGraphicFramePr>
        <p:xfrm>
          <a:off x="838200" y="1861598"/>
          <a:ext cx="10515600" cy="380314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979036"/>
                <a:gridCol w="5183764"/>
                <a:gridCol w="914400"/>
                <a:gridCol w="1542471"/>
                <a:gridCol w="895929"/>
              </a:tblGrid>
              <a:tr h="560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</a:rPr>
                        <a:t>Thème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Compétences du patient ou entourage proche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En cours d’acquisition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000">
                          <a:effectLst/>
                        </a:rPr>
                        <a:t>Non acquis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100" dirty="0">
                          <a:effectLst/>
                        </a:rPr>
                        <a:t>Gestion pratique de la maladie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578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>
                          <a:effectLst/>
                        </a:rPr>
                        <a:t>Hygiène et alimentation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Reconnaître les situations à risque infectieux et savoir les gérer (port de masque, alimentation protégée …).</a:t>
                      </a:r>
                      <a:endParaRPr lang="fr-FR" sz="14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>
                          <a:effectLst/>
                        </a:rPr>
                        <a:t>Connaître l’alimentation à privilégier ou à éviter. 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Activité physique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d’une activité physique régulière.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Connaître les sports à privilégier ou à éviter.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Grossesse / désir d’enfant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 d’une contraception « efficace ».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désir de grossesse.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2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Voyages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l’équipe soignante de tout projet de voyage.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fr-FR" sz="1100" dirty="0">
                          <a:effectLst/>
                        </a:rPr>
                        <a:t>Communication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d’informer tout professionnel de santé des traitements en cours.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toute modification de traitement.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ne pas avoir recours à l’automédication, sans avis médical ou pharmaceutique.</a:t>
                      </a:r>
                      <a:endParaRPr lang="fr-FR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100" dirty="0">
                          <a:effectLst/>
                        </a:rPr>
                        <a:t>Comprendre l’intérêt de signaler tout événement (ex : diminution de la fonction </a:t>
                      </a:r>
                      <a:r>
                        <a:rPr lang="fr-FR" sz="1100" dirty="0" err="1">
                          <a:effectLst/>
                        </a:rPr>
                        <a:t>ventilatoire</a:t>
                      </a:r>
                      <a:r>
                        <a:rPr lang="fr-FR" sz="1100" dirty="0">
                          <a:effectLst/>
                        </a:rPr>
                        <a:t>, infection …).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9916" y="5987466"/>
            <a:ext cx="9903884" cy="4895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i="1" dirty="0" smtClean="0"/>
              <a:t>Ajouter du texte…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701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Personnalisé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2683C6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11784</TotalTime>
  <Words>3968</Words>
  <Application>Microsoft Office PowerPoint</Application>
  <PresentationFormat>Grand écran</PresentationFormat>
  <Paragraphs>1192</Paragraphs>
  <Slides>102</Slides>
  <Notes>100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102</vt:i4>
      </vt:variant>
    </vt:vector>
  </HeadingPairs>
  <TitlesOfParts>
    <vt:vector size="110" baseType="lpstr"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Intégral</vt:lpstr>
      <vt:lpstr>ETP Greffe pulmonaire</vt:lpstr>
      <vt:lpstr>ETP Greffe pulmonaire Fiche patient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Prescription</vt:lpstr>
      <vt:lpstr>ETP Greffe Pulmonaire </vt:lpstr>
      <vt:lpstr>ETP Greffe Pulmonaire Prescription</vt:lpstr>
      <vt:lpstr>ETP Greffe Pulmonaire Prescription</vt:lpstr>
      <vt:lpstr>ETP Greffe pulmonaire Fiche patient</vt:lpstr>
      <vt:lpstr>ETP Greffe pulmonaire Fiche patient</vt:lpstr>
      <vt:lpstr>Diagnostic Educatif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La transplantation et son traitement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 de prise</vt:lpstr>
      <vt:lpstr>Présentation PowerPoint</vt:lpstr>
      <vt:lpstr>Gestion pratique au quotidien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OLD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ETP Greffe pulmonaire Fiche patient</dc:title>
  <dc:creator>Laura Angleviel</dc:creator>
  <cp:lastModifiedBy>Rémi Privet</cp:lastModifiedBy>
  <cp:revision>289</cp:revision>
  <dcterms:created xsi:type="dcterms:W3CDTF">2015-08-26T07:37:16Z</dcterms:created>
  <dcterms:modified xsi:type="dcterms:W3CDTF">2015-12-08T20:48:59Z</dcterms:modified>
</cp:coreProperties>
</file>