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72" r:id="rId6"/>
    <p:sldId id="271" r:id="rId7"/>
    <p:sldId id="260" r:id="rId8"/>
    <p:sldId id="273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22" autoAdjust="0"/>
  </p:normalViewPr>
  <p:slideViewPr>
    <p:cSldViewPr snapToGrid="0">
      <p:cViewPr varScale="1">
        <p:scale>
          <a:sx n="34" d="100"/>
          <a:sy n="34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D1837-0084-4EA5-8A5E-F1CB464F3E9E}" type="datetimeFigureOut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998CE-14E3-4FD4-B06A-890084C559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3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cliquant sur</a:t>
            </a:r>
            <a:r>
              <a:rPr lang="fr-FR" baseline="0" dirty="0" smtClean="0"/>
              <a:t> le logo, on passe la page suivante.</a:t>
            </a:r>
          </a:p>
          <a:p>
            <a:r>
              <a:rPr lang="fr-FR" baseline="0" dirty="0" smtClean="0"/>
              <a:t>(Ajout du logo CHU + noms ? + date de création ?)</a:t>
            </a:r>
          </a:p>
          <a:p>
            <a:r>
              <a:rPr lang="fr-FR" baseline="0" dirty="0" smtClean="0"/>
              <a:t>Idée logo appli : 2 poumons sur une croix… en flat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01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 lorsqu’on clique sur</a:t>
            </a:r>
            <a:r>
              <a:rPr lang="fr-FR" baseline="0" dirty="0" smtClean="0"/>
              <a:t> la séance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1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 lorsqu’on clique sur</a:t>
            </a:r>
            <a:r>
              <a:rPr lang="fr-FR" baseline="0" dirty="0" smtClean="0"/>
              <a:t> la séance 3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1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 lorsqu’on clique sur</a:t>
            </a:r>
            <a:r>
              <a:rPr lang="fr-FR" baseline="0" dirty="0" smtClean="0"/>
              <a:t> la séance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0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 lorsqu’on clique sur</a:t>
            </a:r>
            <a:r>
              <a:rPr lang="fr-FR" baseline="0" dirty="0" smtClean="0"/>
              <a:t> la séance 5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6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 lorsqu’on clique sur</a:t>
            </a:r>
            <a:r>
              <a:rPr lang="fr-FR" baseline="0" dirty="0" smtClean="0"/>
              <a:t> la séance 6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0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Possibilité</a:t>
            </a:r>
            <a:r>
              <a:rPr lang="fr-FR" baseline="0" dirty="0" smtClean="0"/>
              <a:t> de taper directement le nom du patient, ou de le chercher dans le listing.</a:t>
            </a:r>
          </a:p>
          <a:p>
            <a:r>
              <a:rPr lang="fr-FR" baseline="0" dirty="0" smtClean="0"/>
              <a:t>Associer la date de naissance, au patient +++.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3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Possibilité</a:t>
            </a:r>
            <a:r>
              <a:rPr lang="fr-FR" baseline="0" dirty="0" smtClean="0"/>
              <a:t> de taper directement le nom du patient, ou de le chercher dans le listing.</a:t>
            </a:r>
          </a:p>
          <a:p>
            <a:r>
              <a:rPr lang="fr-FR" baseline="0" dirty="0" smtClean="0"/>
              <a:t>Associer la date de naissance, au patient +++.</a:t>
            </a:r>
          </a:p>
          <a:p>
            <a:endParaRPr lang="fr-FR" dirty="0" smtClean="0"/>
          </a:p>
          <a:p>
            <a:r>
              <a:rPr lang="fr-FR" dirty="0" smtClean="0"/>
              <a:t>Lorsqu’on commence</a:t>
            </a:r>
            <a:r>
              <a:rPr lang="fr-FR" baseline="0" dirty="0" smtClean="0"/>
              <a:t> à taper le nom d’un patient, le menu déroulant nous propose soit un patient déjà inscrit, soit d’en ajouter un nouveau.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1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</a:t>
            </a:r>
            <a:r>
              <a:rPr lang="fr-FR" baseline="0" dirty="0" smtClean="0"/>
              <a:t> lo</a:t>
            </a:r>
            <a:r>
              <a:rPr lang="fr-FR" dirty="0" smtClean="0"/>
              <a:t>rsqu’on a cliqué sur « ajouter un</a:t>
            </a:r>
            <a:r>
              <a:rPr lang="fr-FR" baseline="0" dirty="0" smtClean="0"/>
              <a:t> patient »</a:t>
            </a:r>
          </a:p>
          <a:p>
            <a:r>
              <a:rPr lang="fr-FR" baseline="0" dirty="0" smtClean="0"/>
              <a:t>Possibilité de modifier le nom du patient si mal écrit précédemment ou incomplet</a:t>
            </a:r>
          </a:p>
          <a:p>
            <a:r>
              <a:rPr lang="fr-FR" baseline="0" dirty="0" smtClean="0"/>
              <a:t>+ Ajout de données confidentielles pour identification. Pour les dates « présentation d’un calendrier actualisé à la date du jour » ? Si non, pas de calendrier.</a:t>
            </a:r>
          </a:p>
          <a:p>
            <a:r>
              <a:rPr lang="fr-FR" baseline="0" dirty="0" smtClean="0"/>
              <a:t>+ Possibilité d’ajouter des commentaires.</a:t>
            </a:r>
          </a:p>
          <a:p>
            <a:r>
              <a:rPr lang="fr-FR" baseline="0" dirty="0" smtClean="0"/>
              <a:t>+ Lien vers la page précédente, avec une alerte « voulez-vous enregistrer les données ? OUI – NON »</a:t>
            </a:r>
          </a:p>
          <a:p>
            <a:r>
              <a:rPr lang="fr-FR" baseline="0" dirty="0" smtClean="0"/>
              <a:t>+ Lien pour débuter l’ETP.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</a:t>
            </a:r>
            <a:r>
              <a:rPr lang="fr-FR" baseline="0" dirty="0" smtClean="0"/>
              <a:t> lo</a:t>
            </a:r>
            <a:r>
              <a:rPr lang="fr-FR" dirty="0" smtClean="0"/>
              <a:t>rsqu’on a cliqué sur « Retour au menu »</a:t>
            </a:r>
          </a:p>
          <a:p>
            <a:r>
              <a:rPr lang="fr-FR" dirty="0" smtClean="0"/>
              <a:t>Si on clique sur oui, alors retour au</a:t>
            </a:r>
            <a:r>
              <a:rPr lang="fr-FR" baseline="0" dirty="0" smtClean="0"/>
              <a:t> menu (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la diapo 2) avec le dossier du patient nouvellement ajouté dans le listing.</a:t>
            </a:r>
          </a:p>
          <a:p>
            <a:r>
              <a:rPr lang="fr-FR" baseline="0" dirty="0" smtClean="0"/>
              <a:t>Si on clique sur non, alors retour au menu (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la diapo 2) sans de nouveau dossier.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78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 lorsqu’on a cliqué</a:t>
            </a:r>
            <a:r>
              <a:rPr lang="fr-FR" baseline="0" dirty="0" smtClean="0"/>
              <a:t> sur la croix « accéder aux séances ! » et lorsqu’aucune séance n’a encore été effectuée.</a:t>
            </a:r>
          </a:p>
          <a:p>
            <a:r>
              <a:rPr lang="fr-FR" baseline="0" dirty="0" smtClean="0"/>
              <a:t>Ajout DDN et DDG ?</a:t>
            </a:r>
          </a:p>
          <a:p>
            <a:r>
              <a:rPr lang="fr-FR" dirty="0" smtClean="0"/>
              <a:t>Bloquer</a:t>
            </a:r>
            <a:r>
              <a:rPr lang="fr-FR" baseline="0" dirty="0" smtClean="0"/>
              <a:t> l’accès aux séances lorsque la séance précédente n’a pas été finie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45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 lorsqu’on a cliqué</a:t>
            </a:r>
            <a:r>
              <a:rPr lang="fr-FR" baseline="0" dirty="0" smtClean="0"/>
              <a:t> sur la croix « accéder aux séances ! » et lorsque les séances 1 et 2 ont été effectuées.</a:t>
            </a:r>
          </a:p>
          <a:p>
            <a:r>
              <a:rPr lang="fr-FR" baseline="0" dirty="0" smtClean="0"/>
              <a:t>Ajout DDN et DDG ?</a:t>
            </a:r>
          </a:p>
          <a:p>
            <a:r>
              <a:rPr lang="fr-FR" dirty="0" smtClean="0"/>
              <a:t>Bloquer</a:t>
            </a:r>
            <a:r>
              <a:rPr lang="fr-FR" baseline="0" dirty="0" smtClean="0"/>
              <a:t> l’accès aux séances lorsque la séance précédente n’a pas été finie ?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 lorsqu’on a cliqué</a:t>
            </a:r>
            <a:r>
              <a:rPr lang="fr-FR" baseline="0" dirty="0" smtClean="0"/>
              <a:t> sur la croix « accéder aux séances ! » et lorsque toutes les séances ont été effectuées.</a:t>
            </a:r>
          </a:p>
          <a:p>
            <a:r>
              <a:rPr lang="fr-FR" baseline="0" dirty="0" smtClean="0"/>
              <a:t>Ajout DDN et DDG ?</a:t>
            </a:r>
          </a:p>
          <a:p>
            <a:r>
              <a:rPr lang="fr-FR" dirty="0" smtClean="0"/>
              <a:t>Lien vers le questionnaire ? Ou enlever</a:t>
            </a:r>
            <a:r>
              <a:rPr lang="fr-FR" baseline="0" dirty="0" smtClean="0"/>
              <a:t> ce questionnaire.  A voir à la fin….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9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Ecran lorsqu’on clique sur</a:t>
            </a:r>
            <a:r>
              <a:rPr lang="fr-FR" baseline="0" dirty="0" smtClean="0"/>
              <a:t> la séance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98CE-14E3-4FD4-B06A-890084C559D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4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9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1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0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6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7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FA9A-21B0-4E2C-BB8A-BE88FC854A4F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C63-E7B6-4BAE-8CA8-0EF0C963D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2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68968" y="2907868"/>
            <a:ext cx="3212881" cy="96371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63068" y="4490113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0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Connaître leur rôle.</a:t>
            </a:r>
          </a:p>
          <a:p>
            <a:pPr lvl="0"/>
            <a:r>
              <a:rPr lang="fr-FR" dirty="0"/>
              <a:t>Comprendre l’intérêt d’une prise au long cours et d’une bonne observance.</a:t>
            </a:r>
          </a:p>
          <a:p>
            <a:pPr lvl="0"/>
            <a:r>
              <a:rPr lang="fr-FR" dirty="0"/>
              <a:t>Comprendre l’évolution de la stratégie thérapeutique.</a:t>
            </a:r>
          </a:p>
          <a:p>
            <a:pPr lvl="0"/>
            <a:r>
              <a:rPr lang="fr-FR" dirty="0"/>
              <a:t>Connaître les précautions à suivre au cours du traitement (risque infectieux, hydratation, protection solaire …).</a:t>
            </a:r>
          </a:p>
          <a:p>
            <a:pPr lvl="0"/>
            <a:r>
              <a:rPr lang="fr-FR" dirty="0"/>
              <a:t>Connaître les surveillances cliniques et biologiques.</a:t>
            </a:r>
          </a:p>
          <a:p>
            <a:pPr lvl="0"/>
            <a:r>
              <a:rPr lang="fr-FR" dirty="0"/>
              <a:t>Savoir détecter et gérer les principaux effets indésirables. </a:t>
            </a:r>
          </a:p>
          <a:p>
            <a:r>
              <a:rPr lang="fr-FR" dirty="0"/>
              <a:t>Comprendre et connaître les principales interactions médicamenteuses et alimentaires associées.</a:t>
            </a:r>
          </a:p>
        </p:txBody>
      </p:sp>
    </p:spTree>
    <p:extLst>
      <p:ext uri="{BB962C8B-B14F-4D97-AF65-F5344CB8AC3E}">
        <p14:creationId xmlns:p14="http://schemas.microsoft.com/office/powerpoint/2010/main" val="26261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Connaître leur rôle et leur intérêt dans la prise en charge thérapeutique.</a:t>
            </a:r>
          </a:p>
          <a:p>
            <a:pPr lvl="0"/>
            <a:r>
              <a:rPr lang="fr-FR" dirty="0"/>
              <a:t>Connaître les principaux germes ou pathologies sur lesquels ces médicaments sont actifs.</a:t>
            </a:r>
          </a:p>
          <a:p>
            <a:pPr lvl="0"/>
            <a:r>
              <a:rPr lang="fr-FR" dirty="0"/>
              <a:t>Comprendre l’évolution de la stratégie thérapeutique concernant la prise en charge prophylactique, préemptive et curative.</a:t>
            </a:r>
          </a:p>
          <a:p>
            <a:pPr lvl="0"/>
            <a:r>
              <a:rPr lang="fr-FR" dirty="0"/>
              <a:t>Connaître les surveillances cliniques et biologiques.</a:t>
            </a:r>
          </a:p>
          <a:p>
            <a:pPr lvl="0"/>
            <a:r>
              <a:rPr lang="fr-FR" dirty="0"/>
              <a:t>Savoir détecter et gérer les principaux effets indésirables. </a:t>
            </a:r>
          </a:p>
          <a:p>
            <a:r>
              <a:rPr lang="fr-FR" dirty="0"/>
              <a:t>Comprendre et connaître les principales interactions médicamenteuses et alimentaires associées.</a:t>
            </a:r>
          </a:p>
        </p:txBody>
      </p:sp>
    </p:spTree>
    <p:extLst>
      <p:ext uri="{BB962C8B-B14F-4D97-AF65-F5344CB8AC3E}">
        <p14:creationId xmlns:p14="http://schemas.microsoft.com/office/powerpoint/2010/main" val="31560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fr-FR" dirty="0"/>
              <a:t>Connaître leur rôle et leur intérêt dans la prise en charge thérapeutique.</a:t>
            </a:r>
          </a:p>
          <a:p>
            <a:pPr lvl="0"/>
            <a:r>
              <a:rPr lang="fr-FR" dirty="0"/>
              <a:t>Connaître les surveillances cliniques et biologiques liées à chaque médicament.</a:t>
            </a:r>
          </a:p>
          <a:p>
            <a:pPr lvl="0"/>
            <a:r>
              <a:rPr lang="fr-FR" dirty="0"/>
              <a:t>Savoir détecter et gérer les principaux effets indésirables.</a:t>
            </a:r>
          </a:p>
          <a:p>
            <a:r>
              <a:rPr lang="fr-FR" dirty="0"/>
              <a:t>Comprendre et connaître les principales interactions médicamenteuses et alimentaires </a:t>
            </a:r>
            <a:r>
              <a:rPr lang="fr-FR" dirty="0" smtClean="0"/>
              <a:t>associées</a:t>
            </a:r>
          </a:p>
          <a:p>
            <a:pPr lvl="0"/>
            <a:r>
              <a:rPr lang="fr-FR" dirty="0"/>
              <a:t>Connaître les modalités de délivrance des médicaments (pharmacie hospitalière ou d’officine).</a:t>
            </a:r>
          </a:p>
          <a:p>
            <a:r>
              <a:rPr lang="fr-FR" dirty="0"/>
              <a:t>Savoir gérer les modalités d’approvisionnement : qui, quand, quoi, où, comment.</a:t>
            </a:r>
          </a:p>
        </p:txBody>
      </p:sp>
    </p:spTree>
    <p:extLst>
      <p:ext uri="{BB962C8B-B14F-4D97-AF65-F5344CB8AC3E}">
        <p14:creationId xmlns:p14="http://schemas.microsoft.com/office/powerpoint/2010/main" val="15436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4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513991"/>
              </p:ext>
            </p:extLst>
          </p:nvPr>
        </p:nvGraphicFramePr>
        <p:xfrm>
          <a:off x="1138237" y="1690686"/>
          <a:ext cx="9915525" cy="437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25"/>
              </a:tblGrid>
              <a:tr h="252971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les modalités de prise (respect des horaires, alimentation …).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la conduite à tenir en cas d’oubli.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la conduite à tenir en cas de vomissements.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les règles hygiéno-diététiques associées.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602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les modalités de prise.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>
                          <a:effectLst/>
                        </a:rPr>
                        <a:t>Connaître la durée de prise de chaque médicament.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17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400" dirty="0">
                          <a:effectLst/>
                        </a:rPr>
                        <a:t>Connaître les mesures hygiéno-diététiques associées.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Comprendre l’intérêt d’un suivi médical régulier et connaître son rythme.</a:t>
            </a:r>
          </a:p>
          <a:p>
            <a:pPr lvl="0"/>
            <a:r>
              <a:rPr lang="fr-FR" dirty="0"/>
              <a:t>Connaître et comprendre les examens réalisés.</a:t>
            </a:r>
          </a:p>
          <a:p>
            <a:pPr lvl="0"/>
            <a:r>
              <a:rPr lang="fr-FR" dirty="0"/>
              <a:t>Savoir anticiper les venues programmées en apportant le traitement et les résultats des examens réalisés en ville.</a:t>
            </a:r>
          </a:p>
          <a:p>
            <a:pPr lvl="0"/>
            <a:r>
              <a:rPr lang="fr-FR" dirty="0"/>
              <a:t>Connaître les modalités de la surveillance biologique ambulatoire (rythme, paramètres biologiques, horaires de prise des immunosuppresseurs …).</a:t>
            </a:r>
          </a:p>
          <a:p>
            <a:r>
              <a:rPr lang="fr-FR" dirty="0"/>
              <a:t>Comprendre l’intérêt du contrôle quotidien de la fonction </a:t>
            </a:r>
            <a:r>
              <a:rPr lang="fr-FR" dirty="0" err="1"/>
              <a:t>ventilatoire</a:t>
            </a:r>
            <a:r>
              <a:rPr lang="fr-FR" dirty="0"/>
              <a:t> (</a:t>
            </a:r>
            <a:r>
              <a:rPr lang="fr-FR" dirty="0" err="1"/>
              <a:t>Spirotel</a:t>
            </a:r>
            <a:r>
              <a:rPr lang="fr-FR" dirty="0"/>
              <a:t>®) et connaître ses modalités de réalisation.</a:t>
            </a:r>
          </a:p>
        </p:txBody>
      </p:sp>
    </p:spTree>
    <p:extLst>
      <p:ext uri="{BB962C8B-B14F-4D97-AF65-F5344CB8AC3E}">
        <p14:creationId xmlns:p14="http://schemas.microsoft.com/office/powerpoint/2010/main" val="25072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6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02022"/>
              </p:ext>
            </p:extLst>
          </p:nvPr>
        </p:nvGraphicFramePr>
        <p:xfrm>
          <a:off x="838200" y="1459992"/>
          <a:ext cx="10718800" cy="5284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8800"/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>
                          <a:effectLst/>
                        </a:rPr>
                        <a:t>Connaître l’alimentation à privilégier ou à éviter. </a:t>
                      </a:r>
                      <a:endParaRPr lang="fr-F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Comprendre l’intérêt d’une activité physique régulière.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Connaître les sports à privilégier ou à éviter.</a:t>
                      </a:r>
                      <a:endParaRPr lang="fr-F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>
                          <a:effectLst/>
                        </a:rPr>
                        <a:t>Comprendre l’intérêt  d’une contraception « efficace ».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Comprendre l’intérêt d’informer tout professionnel de santé des traitements en cours.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Comprendre l’intérêt de signaler toute modification de traitement.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22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2200" dirty="0" err="1">
                          <a:effectLst/>
                        </a:rPr>
                        <a:t>ventilatoire</a:t>
                      </a:r>
                      <a:r>
                        <a:rPr lang="fr-FR" sz="2200" dirty="0">
                          <a:effectLst/>
                        </a:rPr>
                        <a:t>, infection …).</a:t>
                      </a:r>
                      <a:endParaRPr lang="fr-F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3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75515"/>
            <a:ext cx="6333393" cy="84662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i="1" dirty="0" smtClean="0">
                <a:solidFill>
                  <a:schemeClr val="bg2">
                    <a:lumMod val="90000"/>
                  </a:schemeClr>
                </a:solidFill>
              </a:rPr>
              <a:t>Rechercher un patient…</a:t>
            </a:r>
            <a:endParaRPr lang="fr-FR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AAA </a:t>
            </a:r>
            <a:r>
              <a:rPr lang="fr-FR" dirty="0" err="1" smtClean="0"/>
              <a:t>aa</a:t>
            </a:r>
            <a:r>
              <a:rPr lang="fr-FR" dirty="0" smtClean="0"/>
              <a:t> – 01/01/01</a:t>
            </a:r>
          </a:p>
          <a:p>
            <a:r>
              <a:rPr lang="fr-FR" dirty="0" smtClean="0"/>
              <a:t>BBB </a:t>
            </a:r>
            <a:r>
              <a:rPr lang="fr-FR" dirty="0" err="1" smtClean="0"/>
              <a:t>bb</a:t>
            </a:r>
            <a:r>
              <a:rPr lang="fr-FR" dirty="0" smtClean="0"/>
              <a:t> – 02/02/02</a:t>
            </a:r>
          </a:p>
          <a:p>
            <a:r>
              <a:rPr lang="fr-FR" dirty="0" smtClean="0"/>
              <a:t>CCC cc – 03/03/03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ZZZ </a:t>
            </a:r>
            <a:r>
              <a:rPr lang="fr-FR" dirty="0" err="1" smtClean="0"/>
              <a:t>zz</a:t>
            </a:r>
            <a:r>
              <a:rPr lang="fr-FR" dirty="0" smtClean="0"/>
              <a:t> – 12/12/12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1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75515"/>
            <a:ext cx="6341533" cy="8299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AAA </a:t>
            </a:r>
            <a:r>
              <a:rPr lang="fr-FR" dirty="0" err="1" smtClean="0"/>
              <a:t>aa</a:t>
            </a:r>
            <a:r>
              <a:rPr lang="fr-FR" dirty="0" smtClean="0"/>
              <a:t> – 01/01/01</a:t>
            </a:r>
          </a:p>
          <a:p>
            <a:r>
              <a:rPr lang="fr-FR" dirty="0" smtClean="0"/>
              <a:t>BBB </a:t>
            </a:r>
            <a:r>
              <a:rPr lang="fr-FR" dirty="0" err="1" smtClean="0"/>
              <a:t>bb</a:t>
            </a:r>
            <a:r>
              <a:rPr lang="fr-FR" dirty="0" smtClean="0"/>
              <a:t> – 02/02/02</a:t>
            </a:r>
          </a:p>
          <a:p>
            <a:r>
              <a:rPr lang="fr-FR" dirty="0" smtClean="0"/>
              <a:t>CCC cc – 03/03/03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ZZZ </a:t>
            </a:r>
            <a:r>
              <a:rPr lang="fr-FR" dirty="0" err="1" smtClean="0"/>
              <a:t>zz</a:t>
            </a:r>
            <a:r>
              <a:rPr lang="fr-FR" dirty="0" smtClean="0"/>
              <a:t> – 12/12/12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1405467"/>
            <a:ext cx="6341533" cy="11006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Ajouter un patient…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CCC CC – 03/03/03</a:t>
            </a:r>
            <a:endParaRPr lang="fr-FR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99733"/>
            <a:ext cx="10515600" cy="626534"/>
          </a:xfrm>
        </p:spPr>
        <p:txBody>
          <a:bodyPr>
            <a:normAutofit/>
          </a:bodyPr>
          <a:lstStyle/>
          <a:p>
            <a:r>
              <a:rPr lang="fr-FR" dirty="0" smtClean="0"/>
              <a:t>Entrez la date de naissance			Entrez la date de greffe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575515"/>
            <a:ext cx="6341533" cy="829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CCA 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2133" y="2997200"/>
            <a:ext cx="619760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Commentaires…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 flipH="1">
            <a:off x="575733" y="6316133"/>
            <a:ext cx="262467" cy="2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82133" y="6246548"/>
            <a:ext cx="55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Retour au menu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roix 9"/>
          <p:cNvSpPr/>
          <p:nvPr/>
        </p:nvSpPr>
        <p:spPr>
          <a:xfrm>
            <a:off x="8331200" y="3420533"/>
            <a:ext cx="2218266" cy="2043206"/>
          </a:xfrm>
          <a:prstGeom prst="plus">
            <a:avLst>
              <a:gd name="adj" fmla="val 29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ACCEDEZ AUX SEANCES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99733"/>
            <a:ext cx="10515600" cy="626534"/>
          </a:xfrm>
        </p:spPr>
        <p:txBody>
          <a:bodyPr>
            <a:normAutofit/>
          </a:bodyPr>
          <a:lstStyle/>
          <a:p>
            <a:r>
              <a:rPr lang="fr-FR" dirty="0" smtClean="0"/>
              <a:t>DDN : 02/03/04					DDG : 15/05/15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575515"/>
            <a:ext cx="6341533" cy="829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CCA 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2133" y="2997200"/>
            <a:ext cx="619760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Commentaires…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 flipH="1">
            <a:off x="575733" y="6316133"/>
            <a:ext cx="262467" cy="2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82133" y="6246548"/>
            <a:ext cx="55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Retour au menu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roix 9"/>
          <p:cNvSpPr/>
          <p:nvPr/>
        </p:nvSpPr>
        <p:spPr>
          <a:xfrm>
            <a:off x="8331200" y="3420533"/>
            <a:ext cx="2218266" cy="2043206"/>
          </a:xfrm>
          <a:prstGeom prst="plus">
            <a:avLst>
              <a:gd name="adj" fmla="val 29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ACCEDEZ AUX SEANCES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767666" y="1946239"/>
            <a:ext cx="465666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Vous avez cliqué sur Retour.</a:t>
            </a:r>
          </a:p>
          <a:p>
            <a:pPr algn="ctr"/>
            <a:endParaRPr lang="fr-FR" sz="28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Voulez-vous enregistrer les données ?</a:t>
            </a:r>
          </a:p>
          <a:p>
            <a:pPr algn="ctr"/>
            <a:endParaRPr lang="fr-FR" sz="2800" b="1" dirty="0">
              <a:solidFill>
                <a:srgbClr val="FF0000"/>
              </a:solidFill>
            </a:endParaRP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OUI		NON</a:t>
            </a:r>
          </a:p>
        </p:txBody>
      </p:sp>
    </p:spTree>
    <p:extLst>
      <p:ext uri="{BB962C8B-B14F-4D97-AF65-F5344CB8AC3E}">
        <p14:creationId xmlns:p14="http://schemas.microsoft.com/office/powerpoint/2010/main" val="26880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84399"/>
            <a:ext cx="9643533" cy="3992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Séance 1 – La maladie et les traitements immunosuppresseurs</a:t>
            </a:r>
          </a:p>
          <a:p>
            <a:r>
              <a:rPr lang="fr-FR" dirty="0" smtClean="0"/>
              <a:t>Séance 2 – Les anti-infectieux</a:t>
            </a:r>
          </a:p>
          <a:p>
            <a:r>
              <a:rPr lang="fr-FR" dirty="0" smtClean="0"/>
              <a:t>Séance 3 – Gestion pratique des médicaments et les médicaments associés</a:t>
            </a:r>
          </a:p>
          <a:p>
            <a:r>
              <a:rPr lang="fr-FR" dirty="0" smtClean="0"/>
              <a:t>Séance 4 – Modalité d’utilisation des médicaments</a:t>
            </a:r>
          </a:p>
          <a:p>
            <a:r>
              <a:rPr lang="fr-FR" dirty="0" smtClean="0"/>
              <a:t>Séance 5 - Surveillance</a:t>
            </a:r>
          </a:p>
          <a:p>
            <a:r>
              <a:rPr lang="fr-FR" dirty="0" smtClean="0"/>
              <a:t>Séance 6 – Gestion pratique du quotidien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575515"/>
            <a:ext cx="6341533" cy="829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CCA 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 flipH="1">
            <a:off x="575733" y="6316133"/>
            <a:ext cx="262467" cy="2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82133" y="6246548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Retour au menu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481732" y="2148679"/>
            <a:ext cx="16086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Ouverte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84399"/>
            <a:ext cx="9423400" cy="3992563"/>
          </a:xfrm>
        </p:spPr>
        <p:txBody>
          <a:bodyPr>
            <a:normAutofit/>
          </a:bodyPr>
          <a:lstStyle/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1 – La maladie et les traitements immunosuppresseurs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2 – Les anti-infectieux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Séance 3 – Gestion pratique des médicaments et les médicaments associés</a:t>
            </a:r>
          </a:p>
          <a:p>
            <a:r>
              <a:rPr lang="fr-FR" dirty="0" smtClean="0"/>
              <a:t>Séance 4 – Modalité d’utilisation des médicaments</a:t>
            </a:r>
          </a:p>
          <a:p>
            <a:r>
              <a:rPr lang="fr-FR" dirty="0" smtClean="0"/>
              <a:t>Séance 5 - Surveillance</a:t>
            </a:r>
          </a:p>
          <a:p>
            <a:r>
              <a:rPr lang="fr-FR" dirty="0" smtClean="0"/>
              <a:t>Séance 6 – Gestion pratique du quotidien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575515"/>
            <a:ext cx="6341533" cy="829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CCA 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 flipH="1">
            <a:off x="575733" y="6316133"/>
            <a:ext cx="262467" cy="2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82133" y="6246548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Retour au menu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583333" y="1981285"/>
            <a:ext cx="1608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accent1"/>
                </a:solidFill>
              </a:rPr>
              <a:t>Ouverte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3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84399"/>
            <a:ext cx="9423400" cy="3992563"/>
          </a:xfrm>
        </p:spPr>
        <p:txBody>
          <a:bodyPr>
            <a:normAutofit/>
          </a:bodyPr>
          <a:lstStyle/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1 – La maladie et les traitements immunosuppresseurs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2 – Les anti-infectieux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3 – Gestion pratique des médicaments et les médicaments associés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4 – Modalité d’utilisation des médicaments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5 - Surveillance</a:t>
            </a:r>
          </a:p>
          <a:p>
            <a:r>
              <a:rPr lang="fr-FR" i="1" dirty="0" smtClean="0">
                <a:solidFill>
                  <a:schemeClr val="bg2">
                    <a:lumMod val="75000"/>
                  </a:schemeClr>
                </a:solidFill>
              </a:rPr>
              <a:t>Séance 6 – Gestion pratique du quotidien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575515"/>
            <a:ext cx="6341533" cy="829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CCA 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 flipH="1">
            <a:off x="575733" y="6316133"/>
            <a:ext cx="262467" cy="2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82133" y="6246548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Retour au menu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583333" y="1981285"/>
            <a:ext cx="160866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Réalisée</a:t>
            </a:r>
            <a:endParaRPr lang="fr-FR" sz="2800" dirty="0" smtClean="0">
              <a:solidFill>
                <a:schemeClr val="accent1"/>
              </a:solidFill>
            </a:endParaRP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84599" y="2403439"/>
            <a:ext cx="465666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Bravo ! Vous avez réalisé toutes les séances.</a:t>
            </a:r>
          </a:p>
          <a:p>
            <a:pPr algn="ctr"/>
            <a:endParaRPr lang="fr-FR" sz="28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Il ne reste qu’un questionnaire à remplir.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Le faire maintenant ?</a:t>
            </a:r>
          </a:p>
          <a:p>
            <a:pPr algn="ctr"/>
            <a:endParaRPr lang="fr-FR" sz="2800" b="1" dirty="0">
              <a:solidFill>
                <a:srgbClr val="FF0000"/>
              </a:solidFill>
            </a:endParaRP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OUI 		NON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0607" y="534572"/>
            <a:ext cx="6570785" cy="846626"/>
          </a:xfrm>
        </p:spPr>
        <p:txBody>
          <a:bodyPr/>
          <a:lstStyle/>
          <a:p>
            <a:pPr algn="ctr"/>
            <a:r>
              <a:rPr lang="fr-FR" dirty="0" smtClean="0"/>
              <a:t>Séance 1 – CCC 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de la greffe </a:t>
            </a:r>
          </a:p>
          <a:p>
            <a:r>
              <a:rPr lang="fr-FR" dirty="0" smtClean="0"/>
              <a:t>Notion de rejet</a:t>
            </a:r>
          </a:p>
          <a:p>
            <a:r>
              <a:rPr lang="fr-FR" dirty="0" smtClean="0"/>
              <a:t>Signes d’appel</a:t>
            </a:r>
          </a:p>
          <a:p>
            <a:r>
              <a:rPr lang="fr-FR" dirty="0" smtClean="0"/>
              <a:t>Notion d’immunosuppression</a:t>
            </a:r>
          </a:p>
          <a:p>
            <a:r>
              <a:rPr lang="fr-FR" dirty="0" smtClean="0"/>
              <a:t>Risque infectieux</a:t>
            </a:r>
          </a:p>
          <a:p>
            <a:r>
              <a:rPr lang="fr-FR" dirty="0" smtClean="0"/>
              <a:t>Complications de la greffe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1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894</Words>
  <Application>Microsoft Office PowerPoint</Application>
  <PresentationFormat>Grand écran</PresentationFormat>
  <Paragraphs>204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LOGO</vt:lpstr>
      <vt:lpstr>Rechercher un patient…</vt:lpstr>
      <vt:lpstr>CC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Séance 1 – CCC cc</vt:lpstr>
      <vt:lpstr>Séance 1</vt:lpstr>
      <vt:lpstr>Séance 2</vt:lpstr>
      <vt:lpstr>Séance 3</vt:lpstr>
      <vt:lpstr>Séance 4</vt:lpstr>
      <vt:lpstr>Séance 5</vt:lpstr>
      <vt:lpstr>Séance 6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</dc:title>
  <dc:creator>Laura Angleviel</dc:creator>
  <cp:lastModifiedBy>Laura Angleviel</cp:lastModifiedBy>
  <cp:revision>14</cp:revision>
  <dcterms:created xsi:type="dcterms:W3CDTF">2015-07-01T13:51:00Z</dcterms:created>
  <dcterms:modified xsi:type="dcterms:W3CDTF">2015-07-02T18:16:56Z</dcterms:modified>
</cp:coreProperties>
</file>