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0" r:id="rId3"/>
    <p:sldId id="257" r:id="rId4"/>
    <p:sldId id="309" r:id="rId5"/>
    <p:sldId id="261" r:id="rId6"/>
    <p:sldId id="262" r:id="rId7"/>
    <p:sldId id="306" r:id="rId8"/>
    <p:sldId id="308" r:id="rId9"/>
    <p:sldId id="307" r:id="rId10"/>
    <p:sldId id="316" r:id="rId11"/>
    <p:sldId id="263" r:id="rId12"/>
    <p:sldId id="317" r:id="rId13"/>
    <p:sldId id="313" r:id="rId14"/>
    <p:sldId id="258" r:id="rId15"/>
    <p:sldId id="264" r:id="rId16"/>
    <p:sldId id="265" r:id="rId17"/>
    <p:sldId id="314" r:id="rId18"/>
    <p:sldId id="315" r:id="rId19"/>
    <p:sldId id="312" r:id="rId20"/>
    <p:sldId id="318" r:id="rId21"/>
    <p:sldId id="259" r:id="rId22"/>
    <p:sldId id="267" r:id="rId23"/>
    <p:sldId id="319" r:id="rId24"/>
    <p:sldId id="268" r:id="rId25"/>
    <p:sldId id="320" r:id="rId26"/>
    <p:sldId id="269" r:id="rId27"/>
    <p:sldId id="270" r:id="rId28"/>
    <p:sldId id="272" r:id="rId29"/>
    <p:sldId id="271" r:id="rId30"/>
    <p:sldId id="273" r:id="rId31"/>
    <p:sldId id="275" r:id="rId32"/>
    <p:sldId id="276" r:id="rId33"/>
    <p:sldId id="277" r:id="rId34"/>
    <p:sldId id="278" r:id="rId35"/>
    <p:sldId id="289" r:id="rId36"/>
    <p:sldId id="322" r:id="rId37"/>
    <p:sldId id="279" r:id="rId38"/>
    <p:sldId id="323" r:id="rId39"/>
    <p:sldId id="325" r:id="rId40"/>
    <p:sldId id="326" r:id="rId41"/>
    <p:sldId id="280" r:id="rId42"/>
    <p:sldId id="281" r:id="rId43"/>
    <p:sldId id="286" r:id="rId44"/>
    <p:sldId id="284" r:id="rId45"/>
    <p:sldId id="287" r:id="rId46"/>
    <p:sldId id="283" r:id="rId47"/>
    <p:sldId id="288" r:id="rId48"/>
    <p:sldId id="282" r:id="rId49"/>
    <p:sldId id="285" r:id="rId50"/>
    <p:sldId id="291" r:id="rId51"/>
    <p:sldId id="290" r:id="rId52"/>
    <p:sldId id="292" r:id="rId53"/>
    <p:sldId id="293" r:id="rId54"/>
    <p:sldId id="294" r:id="rId55"/>
    <p:sldId id="295" r:id="rId56"/>
    <p:sldId id="296" r:id="rId57"/>
    <p:sldId id="298" r:id="rId58"/>
    <p:sldId id="297" r:id="rId59"/>
    <p:sldId id="299" r:id="rId60"/>
    <p:sldId id="300" r:id="rId61"/>
    <p:sldId id="301" r:id="rId62"/>
    <p:sldId id="302" r:id="rId63"/>
    <p:sldId id="303" r:id="rId64"/>
    <p:sldId id="304" r:id="rId65"/>
    <p:sldId id="324" r:id="rId66"/>
    <p:sldId id="327"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79472" autoAdjust="0"/>
  </p:normalViewPr>
  <p:slideViewPr>
    <p:cSldViewPr snapToGrid="0">
      <p:cViewPr varScale="1">
        <p:scale>
          <a:sx n="59" d="100"/>
          <a:sy n="59" d="100"/>
        </p:scale>
        <p:origin x="8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47F9-6257-481F-9E21-3781022CACC3}" type="datetimeFigureOut">
              <a:rPr lang="fr-FR" smtClean="0"/>
              <a:t>13/09/2015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2DAD5-D854-4089-A4F7-365CCEB7CCCE}" type="slidenum">
              <a:rPr lang="fr-FR" smtClean="0"/>
              <a:t>‹N°›</a:t>
            </a:fld>
            <a:endParaRPr lang="fr-FR" dirty="0"/>
          </a:p>
        </p:txBody>
      </p:sp>
    </p:spTree>
    <p:extLst>
      <p:ext uri="{BB962C8B-B14F-4D97-AF65-F5344CB8AC3E}">
        <p14:creationId xmlns:p14="http://schemas.microsoft.com/office/powerpoint/2010/main" val="93138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type de greffe,</a:t>
            </a:r>
            <a:r>
              <a:rPr lang="fr-FR" baseline="0" dirty="0" smtClean="0"/>
              <a:t> faire un menu déroulant avec les 3 propositions et on clique sur la bonne (ou juste cocher si plus simple). Une seule réponse possible.</a:t>
            </a:r>
          </a:p>
          <a:p>
            <a:endParaRPr lang="fr-FR" baseline="0" dirty="0" smtClean="0"/>
          </a:p>
          <a:p>
            <a:r>
              <a:rPr lang="fr-FR" baseline="0" dirty="0" smtClean="0"/>
              <a:t>Pour l’indication de la greffe, cocher la ou les bonnes propositions (je ne sais pas si on peut avoir deux indications en même temps, alors  il faut que ca soit possible d’en cocher plusieurs).</a:t>
            </a:r>
          </a:p>
          <a:p>
            <a:endParaRPr lang="fr-FR" baseline="0" dirty="0" smtClean="0"/>
          </a:p>
          <a:p>
            <a:r>
              <a:rPr lang="fr-FR" baseline="0" dirty="0" smtClean="0"/>
              <a:t>Pour les statuts, soit c’est + soit c’est -, pour le donneur et le receveur. Soit faire un menu déroulant, et on clique sur le « + » ou sur le « - », soit on écrit soi même le + ou le -. Soit le + et – sont visibles et on clique sur le bon.</a:t>
            </a:r>
          </a:p>
          <a:p>
            <a:endParaRPr lang="fr-FR" baseline="0" dirty="0" smtClean="0"/>
          </a:p>
          <a:p>
            <a:r>
              <a:rPr lang="fr-FR" baseline="0" dirty="0" smtClean="0"/>
              <a:t>Lorsque les données sont enregistrées, pour alléger la page, il faudrait voir uniquement les données cochées/cliquées. Ex page suivante.</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a:t>
            </a:fld>
            <a:endParaRPr lang="fr-FR"/>
          </a:p>
        </p:txBody>
      </p:sp>
    </p:spTree>
    <p:extLst>
      <p:ext uri="{BB962C8B-B14F-4D97-AF65-F5344CB8AC3E}">
        <p14:creationId xmlns:p14="http://schemas.microsoft.com/office/powerpoint/2010/main" val="3718064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Suite et fin des</a:t>
            </a:r>
            <a:r>
              <a:rPr lang="fr-FR" baseline="0" dirty="0" smtClean="0"/>
              <a:t> médicaments anti-rejets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10</a:t>
            </a:fld>
            <a:endParaRPr lang="fr-FR"/>
          </a:p>
        </p:txBody>
      </p:sp>
    </p:spTree>
    <p:extLst>
      <p:ext uri="{BB962C8B-B14F-4D97-AF65-F5344CB8AC3E}">
        <p14:creationId xmlns:p14="http://schemas.microsoft.com/office/powerpoint/2010/main" val="182333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a:t>
            </a:r>
            <a:r>
              <a:rPr lang="fr-FR" baseline="0" dirty="0" smtClean="0"/>
              <a:t> a choisit notre premier médicament. On passe au suivant, en cliquant sur le cadre noir</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11</a:t>
            </a:fld>
            <a:endParaRPr lang="fr-FR"/>
          </a:p>
        </p:txBody>
      </p:sp>
    </p:spTree>
    <p:extLst>
      <p:ext uri="{BB962C8B-B14F-4D97-AF65-F5344CB8AC3E}">
        <p14:creationId xmlns:p14="http://schemas.microsoft.com/office/powerpoint/2010/main" val="7571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On a ajouté tous nos anti-rejets. Et Maintenant, on veut passer aux autres. On clique sur enregistrer.</a:t>
            </a:r>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12</a:t>
            </a:fld>
            <a:endParaRPr lang="fr-FR"/>
          </a:p>
        </p:txBody>
      </p:sp>
    </p:spTree>
    <p:extLst>
      <p:ext uri="{BB962C8B-B14F-4D97-AF65-F5344CB8AC3E}">
        <p14:creationId xmlns:p14="http://schemas.microsoft.com/office/powerpoint/2010/main" val="329618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accéder aux </a:t>
            </a:r>
            <a:r>
              <a:rPr lang="fr-FR" dirty="0" err="1" smtClean="0"/>
              <a:t>ttt</a:t>
            </a:r>
            <a:r>
              <a:rPr lang="fr-FR" dirty="0" smtClean="0"/>
              <a:t> anti-rejets qu’on a enregistré</a:t>
            </a:r>
            <a:r>
              <a:rPr lang="fr-FR" baseline="0" dirty="0" smtClean="0"/>
              <a:t>. Ou bien sélectionner les autres.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13</a:t>
            </a:fld>
            <a:endParaRPr lang="fr-FR"/>
          </a:p>
        </p:txBody>
      </p:sp>
    </p:spTree>
    <p:extLst>
      <p:ext uri="{BB962C8B-B14F-4D97-AF65-F5344CB8AC3E}">
        <p14:creationId xmlns:p14="http://schemas.microsoft.com/office/powerpoint/2010/main" val="144797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FANSIDAR, le PENTACARINAT</a:t>
            </a:r>
            <a:r>
              <a:rPr lang="fr-FR" baseline="0" dirty="0" smtClean="0"/>
              <a:t> et le ZELITREX il n’existe qu’un seul dosage, donc on switch cette étape pour eux.</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15</a:t>
            </a:fld>
            <a:endParaRPr lang="fr-FR" dirty="0"/>
          </a:p>
        </p:txBody>
      </p:sp>
    </p:spTree>
    <p:extLst>
      <p:ext uri="{BB962C8B-B14F-4D97-AF65-F5344CB8AC3E}">
        <p14:creationId xmlns:p14="http://schemas.microsoft.com/office/powerpoint/2010/main" val="124468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Date de prise : seulement</a:t>
            </a:r>
            <a:r>
              <a:rPr lang="fr-FR" baseline="0" dirty="0" smtClean="0"/>
              <a:t> une zone de texte.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17</a:t>
            </a:fld>
            <a:endParaRPr lang="fr-FR" dirty="0"/>
          </a:p>
        </p:txBody>
      </p:sp>
    </p:spTree>
    <p:extLst>
      <p:ext uri="{BB962C8B-B14F-4D97-AF65-F5344CB8AC3E}">
        <p14:creationId xmlns:p14="http://schemas.microsoft.com/office/powerpoint/2010/main" val="79803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On a ajouté tous nos anti-infectieux. Et Maintenant, on veut passer aux autres. On clique sur enregistrer.</a:t>
            </a:r>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19</a:t>
            </a:fld>
            <a:endParaRPr lang="fr-FR"/>
          </a:p>
        </p:txBody>
      </p:sp>
    </p:spTree>
    <p:extLst>
      <p:ext uri="{BB962C8B-B14F-4D97-AF65-F5344CB8AC3E}">
        <p14:creationId xmlns:p14="http://schemas.microsoft.com/office/powerpoint/2010/main" val="219288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20</a:t>
            </a:fld>
            <a:endParaRPr lang="fr-FR"/>
          </a:p>
        </p:txBody>
      </p:sp>
    </p:spTree>
    <p:extLst>
      <p:ext uri="{BB962C8B-B14F-4D97-AF65-F5344CB8AC3E}">
        <p14:creationId xmlns:p14="http://schemas.microsoft.com/office/powerpoint/2010/main" val="1601946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 des zones de textes.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21</a:t>
            </a:fld>
            <a:endParaRPr lang="fr-FR"/>
          </a:p>
        </p:txBody>
      </p:sp>
    </p:spTree>
    <p:extLst>
      <p:ext uri="{BB962C8B-B14F-4D97-AF65-F5344CB8AC3E}">
        <p14:creationId xmlns:p14="http://schemas.microsoft.com/office/powerpoint/2010/main" val="765693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 d’une prescription</a:t>
            </a:r>
            <a:r>
              <a:rPr lang="fr-FR" baseline="0" dirty="0" smtClean="0"/>
              <a:t> finale</a:t>
            </a:r>
          </a:p>
          <a:p>
            <a:r>
              <a:rPr lang="fr-FR" baseline="0" dirty="0" smtClean="0"/>
              <a:t>Ajouter une possibilité de modifier, type par type.</a:t>
            </a:r>
          </a:p>
          <a:p>
            <a:r>
              <a:rPr lang="fr-FR" baseline="0" dirty="0" smtClean="0"/>
              <a:t>Ajouter un retour sur la fiche patient</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22</a:t>
            </a:fld>
            <a:endParaRPr lang="fr-FR"/>
          </a:p>
        </p:txBody>
      </p:sp>
    </p:spTree>
    <p:extLst>
      <p:ext uri="{BB962C8B-B14F-4D97-AF65-F5344CB8AC3E}">
        <p14:creationId xmlns:p14="http://schemas.microsoft.com/office/powerpoint/2010/main" val="222197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Rajouter une possibilité de modifier les données patients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a:t>
            </a:fld>
            <a:endParaRPr lang="fr-FR"/>
          </a:p>
        </p:txBody>
      </p:sp>
    </p:spTree>
    <p:extLst>
      <p:ext uri="{BB962C8B-B14F-4D97-AF65-F5344CB8AC3E}">
        <p14:creationId xmlns:p14="http://schemas.microsoft.com/office/powerpoint/2010/main" val="205789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On clique sur les séances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23</a:t>
            </a:fld>
            <a:endParaRPr lang="fr-FR"/>
          </a:p>
        </p:txBody>
      </p:sp>
    </p:spTree>
    <p:extLst>
      <p:ext uri="{BB962C8B-B14F-4D97-AF65-F5344CB8AC3E}">
        <p14:creationId xmlns:p14="http://schemas.microsoft.com/office/powerpoint/2010/main" val="1852633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titres vont être modifiés,</a:t>
            </a:r>
            <a:r>
              <a:rPr lang="fr-FR" baseline="0" dirty="0" smtClean="0"/>
              <a:t> </a:t>
            </a:r>
            <a:r>
              <a:rPr lang="fr-FR" baseline="0" dirty="0" err="1" smtClean="0"/>
              <a:t>again</a:t>
            </a:r>
            <a:r>
              <a:rPr lang="fr-FR" baseline="0" dirty="0" smtClean="0"/>
              <a:t> n </a:t>
            </a:r>
            <a:r>
              <a:rPr lang="fr-FR" baseline="0" dirty="0" err="1" smtClean="0"/>
              <a:t>again</a:t>
            </a:r>
            <a:r>
              <a:rPr lang="fr-FR" baseline="0" dirty="0" smtClean="0"/>
              <a:t>.</a:t>
            </a:r>
          </a:p>
          <a:p>
            <a:r>
              <a:rPr lang="fr-FR" baseline="0" dirty="0" smtClean="0"/>
              <a:t>On clique que la séance 1.</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24</a:t>
            </a:fld>
            <a:endParaRPr lang="fr-FR" dirty="0"/>
          </a:p>
        </p:txBody>
      </p:sp>
    </p:spTree>
    <p:extLst>
      <p:ext uri="{BB962C8B-B14F-4D97-AF65-F5344CB8AC3E}">
        <p14:creationId xmlns:p14="http://schemas.microsoft.com/office/powerpoint/2010/main" val="930041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Afficher la deuxième question après la </a:t>
            </a:r>
            <a:r>
              <a:rPr lang="fr-FR" dirty="0" err="1" smtClean="0"/>
              <a:t>premiere</a:t>
            </a:r>
            <a:r>
              <a:rPr lang="fr-FR" dirty="0" smtClean="0"/>
              <a:t> (vu que</a:t>
            </a:r>
            <a:r>
              <a:rPr lang="fr-FR" baseline="0" dirty="0" smtClean="0"/>
              <a:t> c’est la réponse…), après un clic ou autre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27</a:t>
            </a:fld>
            <a:endParaRPr lang="fr-FR"/>
          </a:p>
        </p:txBody>
      </p:sp>
    </p:spTree>
    <p:extLst>
      <p:ext uri="{BB962C8B-B14F-4D97-AF65-F5344CB8AC3E}">
        <p14:creationId xmlns:p14="http://schemas.microsoft.com/office/powerpoint/2010/main" val="57142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Afficher la deuxième question après la </a:t>
            </a:r>
            <a:r>
              <a:rPr lang="fr-FR" dirty="0" err="1" smtClean="0"/>
              <a:t>premiere</a:t>
            </a:r>
            <a:r>
              <a:rPr lang="fr-FR" dirty="0" smtClean="0"/>
              <a:t> (vu que</a:t>
            </a:r>
            <a:r>
              <a:rPr lang="fr-FR" baseline="0" dirty="0" smtClean="0"/>
              <a:t> c’est la réponse…), après un clic ou autre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29</a:t>
            </a:fld>
            <a:endParaRPr lang="fr-FR"/>
          </a:p>
        </p:txBody>
      </p:sp>
    </p:spTree>
    <p:extLst>
      <p:ext uri="{BB962C8B-B14F-4D97-AF65-F5344CB8AC3E}">
        <p14:creationId xmlns:p14="http://schemas.microsoft.com/office/powerpoint/2010/main" val="3676578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une JOLIIIIEE</a:t>
            </a:r>
            <a:r>
              <a:rPr lang="fr-FR" baseline="0" dirty="0" smtClean="0"/>
              <a:t> image </a:t>
            </a:r>
            <a:r>
              <a:rPr lang="fr-FR" baseline="0" dirty="0" err="1" smtClean="0"/>
              <a:t>gif</a:t>
            </a:r>
            <a:r>
              <a:rPr lang="fr-FR" baseline="0" dirty="0" smtClean="0"/>
              <a:t> d’une balance  :D</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30</a:t>
            </a:fld>
            <a:endParaRPr lang="fr-FR" dirty="0"/>
          </a:p>
        </p:txBody>
      </p:sp>
    </p:spTree>
    <p:extLst>
      <p:ext uri="{BB962C8B-B14F-4D97-AF65-F5344CB8AC3E}">
        <p14:creationId xmlns:p14="http://schemas.microsoft.com/office/powerpoint/2010/main" val="3295785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32</a:t>
            </a:fld>
            <a:endParaRPr lang="fr-FR"/>
          </a:p>
        </p:txBody>
      </p:sp>
    </p:spTree>
    <p:extLst>
      <p:ext uri="{BB962C8B-B14F-4D97-AF65-F5344CB8AC3E}">
        <p14:creationId xmlns:p14="http://schemas.microsoft.com/office/powerpoint/2010/main" val="3378968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cliqué sur le</a:t>
            </a:r>
            <a:r>
              <a:rPr lang="fr-FR" baseline="0" dirty="0" smtClean="0"/>
              <a:t> cadre jaune </a:t>
            </a:r>
            <a:r>
              <a:rPr lang="fr-FR" baseline="0" dirty="0" err="1" smtClean="0"/>
              <a:t>spirotel</a:t>
            </a:r>
            <a:endParaRPr lang="fr-FR" baseline="0" dirty="0" smtClean="0"/>
          </a:p>
          <a:p>
            <a:r>
              <a:rPr lang="fr-FR" baseline="0" dirty="0" smtClean="0"/>
              <a:t>Ajouter un retour sur la diapo </a:t>
            </a:r>
            <a:r>
              <a:rPr lang="fr-FR" baseline="0" dirty="0" err="1" smtClean="0"/>
              <a:t>précedente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33</a:t>
            </a:fld>
            <a:endParaRPr lang="fr-FR" dirty="0"/>
          </a:p>
        </p:txBody>
      </p:sp>
    </p:spTree>
    <p:extLst>
      <p:ext uri="{BB962C8B-B14F-4D97-AF65-F5344CB8AC3E}">
        <p14:creationId xmlns:p14="http://schemas.microsoft.com/office/powerpoint/2010/main" val="3638752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cliqué</a:t>
            </a:r>
            <a:r>
              <a:rPr lang="fr-FR" baseline="0" dirty="0" smtClean="0"/>
              <a:t> sur le cadre jaune EFR</a:t>
            </a:r>
          </a:p>
          <a:p>
            <a:r>
              <a:rPr lang="fr-FR" baseline="0" dirty="0" smtClean="0"/>
              <a:t>Ajouter un retour.</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34</a:t>
            </a:fld>
            <a:endParaRPr lang="fr-FR" dirty="0"/>
          </a:p>
        </p:txBody>
      </p:sp>
    </p:spTree>
    <p:extLst>
      <p:ext uri="{BB962C8B-B14F-4D97-AF65-F5344CB8AC3E}">
        <p14:creationId xmlns:p14="http://schemas.microsoft.com/office/powerpoint/2010/main" val="307572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chaque situation, peu importe la réponse sélectionnée,</a:t>
            </a:r>
            <a:r>
              <a:rPr lang="fr-FR" baseline="0" dirty="0" smtClean="0"/>
              <a:t> on passe à la diapo suivante avec les explications. Ou faire apparaitre l’explication en dessous du QCM.</a:t>
            </a:r>
          </a:p>
          <a:p>
            <a:r>
              <a:rPr lang="fr-FR" baseline="0" dirty="0" smtClean="0"/>
              <a:t>Je ne sais pas encore, si je mettrai un code couleur, un message avec un « bravo » ou autre…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35</a:t>
            </a:fld>
            <a:endParaRPr lang="fr-FR" dirty="0"/>
          </a:p>
        </p:txBody>
      </p:sp>
    </p:spTree>
    <p:extLst>
      <p:ext uri="{BB962C8B-B14F-4D97-AF65-F5344CB8AC3E}">
        <p14:creationId xmlns:p14="http://schemas.microsoft.com/office/powerpoint/2010/main" val="4248198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36</a:t>
            </a:fld>
            <a:endParaRPr lang="fr-FR" dirty="0"/>
          </a:p>
        </p:txBody>
      </p:sp>
    </p:spTree>
    <p:extLst>
      <p:ext uri="{BB962C8B-B14F-4D97-AF65-F5344CB8AC3E}">
        <p14:creationId xmlns:p14="http://schemas.microsoft.com/office/powerpoint/2010/main" val="424783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Ordonnance</a:t>
            </a:r>
            <a:r>
              <a:rPr lang="fr-FR" baseline="0" dirty="0" smtClean="0"/>
              <a:t> séparée en 3 types de médicaments. On fait les uns après les autres : d’abord on sélectionne les anti-rejets et une fois qu’on les aura validés et enregistrés on retrouve cette diapo pour passer aux anti-infectieux, etc.</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a:t>
            </a:fld>
            <a:endParaRPr lang="fr-FR"/>
          </a:p>
        </p:txBody>
      </p:sp>
    </p:spTree>
    <p:extLst>
      <p:ext uri="{BB962C8B-B14F-4D97-AF65-F5344CB8AC3E}">
        <p14:creationId xmlns:p14="http://schemas.microsoft.com/office/powerpoint/2010/main" val="1626907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 </a:t>
            </a:r>
            <a:r>
              <a:rPr lang="fr-FR" dirty="0" err="1" smtClean="0"/>
              <a:t>be</a:t>
            </a:r>
            <a:r>
              <a:rPr lang="fr-FR" dirty="0" smtClean="0"/>
              <a:t> </a:t>
            </a:r>
            <a:r>
              <a:rPr lang="fr-FR" dirty="0" err="1" smtClean="0"/>
              <a:t>continued</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37</a:t>
            </a:fld>
            <a:endParaRPr lang="fr-FR"/>
          </a:p>
        </p:txBody>
      </p:sp>
    </p:spTree>
    <p:extLst>
      <p:ext uri="{BB962C8B-B14F-4D97-AF65-F5344CB8AC3E}">
        <p14:creationId xmlns:p14="http://schemas.microsoft.com/office/powerpoint/2010/main" val="2084238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38</a:t>
            </a:fld>
            <a:endParaRPr lang="fr-FR"/>
          </a:p>
        </p:txBody>
      </p:sp>
    </p:spTree>
    <p:extLst>
      <p:ext uri="{BB962C8B-B14F-4D97-AF65-F5344CB8AC3E}">
        <p14:creationId xmlns:p14="http://schemas.microsoft.com/office/powerpoint/2010/main" val="590695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tableau final de la séance</a:t>
            </a:r>
            <a:r>
              <a:rPr lang="fr-FR" baseline="0" dirty="0" smtClean="0"/>
              <a:t> 1, je ne suis pas sure du tout, que ce sera ce tableau là… Mais ce sera ce principe la. J’ai le tableau dans un fichier </a:t>
            </a:r>
            <a:r>
              <a:rPr lang="fr-FR" baseline="0" dirty="0" err="1" smtClean="0"/>
              <a:t>word</a:t>
            </a:r>
            <a:r>
              <a:rPr lang="fr-FR" baseline="0" dirty="0" smtClean="0"/>
              <a:t> si tu préfères.</a:t>
            </a:r>
          </a:p>
          <a:p>
            <a:r>
              <a:rPr lang="fr-FR" baseline="0" dirty="0" smtClean="0"/>
              <a:t>Le but est que le patient à la fin de la séance ait des croix « acquis » pour chaque point. Idéalement, au fur et à mesure des diapos, ca incrémente ce tableau. Donc quand on a fini la séance c’est déjà tout coché dans l’acquis, mais on peut manuellement cocher une autre case si on le souhaite.</a:t>
            </a:r>
          </a:p>
          <a:p>
            <a:r>
              <a:rPr lang="fr-FR" baseline="0" dirty="0" smtClean="0"/>
              <a:t>Il y a uniquement pour le dernier point qu’on peut être directement dans le non acquis, si le patient a cliqué sur « une mesure le lendemain » ou sur « attendre d’</a:t>
            </a:r>
            <a:r>
              <a:rPr lang="fr-FR" baseline="0" dirty="0" err="1" smtClean="0"/>
              <a:t>etre</a:t>
            </a:r>
            <a:r>
              <a:rPr lang="fr-FR" baseline="0" dirty="0" smtClean="0"/>
              <a:t> à -20% » dans le QCM.</a:t>
            </a:r>
          </a:p>
          <a:p>
            <a:r>
              <a:rPr lang="fr-FR" baseline="0" dirty="0" smtClean="0"/>
              <a:t>Il faut également ajouter un zone de texte sous le tableau, pour mettre des commentaires.</a:t>
            </a:r>
          </a:p>
          <a:p>
            <a:r>
              <a:rPr lang="fr-FR" baseline="0" dirty="0" smtClean="0"/>
              <a:t>Ensuite ce tableau avec les commentaires, on l’enregistre (en </a:t>
            </a:r>
            <a:r>
              <a:rPr lang="fr-FR" baseline="0" dirty="0" err="1" smtClean="0"/>
              <a:t>pdf</a:t>
            </a:r>
            <a:r>
              <a:rPr lang="fr-FR" baseline="0" dirty="0" smtClean="0"/>
              <a:t> ?!) et on peut l’exporter…. Pour le mettre sur l’ordi…</a:t>
            </a:r>
          </a:p>
          <a:p>
            <a:r>
              <a:rPr lang="fr-FR" baseline="0" dirty="0" smtClean="0"/>
              <a:t>Ajouter une case pour retour à la fiche patient ou quitter l’appli.</a:t>
            </a:r>
          </a:p>
          <a:p>
            <a:r>
              <a:rPr lang="fr-FR" baseline="0" dirty="0" smtClean="0"/>
              <a:t>Il faudrait que le tableau soit accessible directement de la fiche patient (on en reparlera de ca…)</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39</a:t>
            </a:fld>
            <a:endParaRPr lang="fr-FR"/>
          </a:p>
        </p:txBody>
      </p:sp>
    </p:spTree>
    <p:extLst>
      <p:ext uri="{BB962C8B-B14F-4D97-AF65-F5344CB8AC3E}">
        <p14:creationId xmlns:p14="http://schemas.microsoft.com/office/powerpoint/2010/main" val="753277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titres vont être modifiés,</a:t>
            </a:r>
            <a:r>
              <a:rPr lang="fr-FR" baseline="0" dirty="0" smtClean="0"/>
              <a:t> </a:t>
            </a:r>
            <a:r>
              <a:rPr lang="fr-FR" baseline="0" dirty="0" err="1" smtClean="0"/>
              <a:t>again</a:t>
            </a:r>
            <a:r>
              <a:rPr lang="fr-FR" baseline="0" dirty="0" smtClean="0"/>
              <a:t> n </a:t>
            </a:r>
            <a:r>
              <a:rPr lang="fr-FR" baseline="0" dirty="0" err="1" smtClean="0"/>
              <a:t>again</a:t>
            </a:r>
            <a:r>
              <a:rPr lang="fr-FR" baseline="0" dirty="0" smtClean="0"/>
              <a:t>.</a:t>
            </a:r>
          </a:p>
          <a:p>
            <a:r>
              <a:rPr lang="fr-FR" baseline="0" dirty="0" smtClean="0"/>
              <a:t>On clique que la séance 1.</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40</a:t>
            </a:fld>
            <a:endParaRPr lang="fr-FR" dirty="0"/>
          </a:p>
        </p:txBody>
      </p:sp>
    </p:spTree>
    <p:extLst>
      <p:ext uri="{BB962C8B-B14F-4D97-AF65-F5344CB8AC3E}">
        <p14:creationId xmlns:p14="http://schemas.microsoft.com/office/powerpoint/2010/main" val="3571914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41</a:t>
            </a:fld>
            <a:endParaRPr lang="fr-FR"/>
          </a:p>
        </p:txBody>
      </p:sp>
    </p:spTree>
    <p:extLst>
      <p:ext uri="{BB962C8B-B14F-4D97-AF65-F5344CB8AC3E}">
        <p14:creationId xmlns:p14="http://schemas.microsoft.com/office/powerpoint/2010/main" val="4045698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42</a:t>
            </a:fld>
            <a:endParaRPr lang="fr-FR"/>
          </a:p>
        </p:txBody>
      </p:sp>
    </p:spTree>
    <p:extLst>
      <p:ext uri="{BB962C8B-B14F-4D97-AF65-F5344CB8AC3E}">
        <p14:creationId xmlns:p14="http://schemas.microsoft.com/office/powerpoint/2010/main" val="3571547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43</a:t>
            </a:fld>
            <a:endParaRPr lang="fr-FR"/>
          </a:p>
        </p:txBody>
      </p:sp>
    </p:spTree>
    <p:extLst>
      <p:ext uri="{BB962C8B-B14F-4D97-AF65-F5344CB8AC3E}">
        <p14:creationId xmlns:p14="http://schemas.microsoft.com/office/powerpoint/2010/main" val="317960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44</a:t>
            </a:fld>
            <a:endParaRPr lang="fr-FR"/>
          </a:p>
        </p:txBody>
      </p:sp>
    </p:spTree>
    <p:extLst>
      <p:ext uri="{BB962C8B-B14F-4D97-AF65-F5344CB8AC3E}">
        <p14:creationId xmlns:p14="http://schemas.microsoft.com/office/powerpoint/2010/main" val="1823096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45</a:t>
            </a:fld>
            <a:endParaRPr lang="fr-FR"/>
          </a:p>
        </p:txBody>
      </p:sp>
    </p:spTree>
    <p:extLst>
      <p:ext uri="{BB962C8B-B14F-4D97-AF65-F5344CB8AC3E}">
        <p14:creationId xmlns:p14="http://schemas.microsoft.com/office/powerpoint/2010/main" val="3048346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46</a:t>
            </a:fld>
            <a:endParaRPr lang="fr-FR"/>
          </a:p>
        </p:txBody>
      </p:sp>
    </p:spTree>
    <p:extLst>
      <p:ext uri="{BB962C8B-B14F-4D97-AF65-F5344CB8AC3E}">
        <p14:creationId xmlns:p14="http://schemas.microsoft.com/office/powerpoint/2010/main" val="374249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coche ce que</a:t>
            </a:r>
            <a:r>
              <a:rPr lang="fr-FR" baseline="0" dirty="0" smtClean="0"/>
              <a:t> l’on veut, puis on choisit le dosage (diapo suivante)</a:t>
            </a:r>
          </a:p>
          <a:p>
            <a:r>
              <a:rPr lang="fr-FR" baseline="0" dirty="0" smtClean="0"/>
              <a:t>Nom de marque en majuscule et nom de molécule en minuscule.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a:t>
            </a:fld>
            <a:endParaRPr lang="fr-FR"/>
          </a:p>
        </p:txBody>
      </p:sp>
    </p:spTree>
    <p:extLst>
      <p:ext uri="{BB962C8B-B14F-4D97-AF65-F5344CB8AC3E}">
        <p14:creationId xmlns:p14="http://schemas.microsoft.com/office/powerpoint/2010/main" val="1623331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47</a:t>
            </a:fld>
            <a:endParaRPr lang="fr-FR" dirty="0"/>
          </a:p>
        </p:txBody>
      </p:sp>
    </p:spTree>
    <p:extLst>
      <p:ext uri="{BB962C8B-B14F-4D97-AF65-F5344CB8AC3E}">
        <p14:creationId xmlns:p14="http://schemas.microsoft.com/office/powerpoint/2010/main" val="2514975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48</a:t>
            </a:fld>
            <a:endParaRPr lang="fr-FR" dirty="0"/>
          </a:p>
        </p:txBody>
      </p:sp>
    </p:spTree>
    <p:extLst>
      <p:ext uri="{BB962C8B-B14F-4D97-AF65-F5344CB8AC3E}">
        <p14:creationId xmlns:p14="http://schemas.microsoft.com/office/powerpoint/2010/main" val="1009691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49</a:t>
            </a:fld>
            <a:endParaRPr lang="fr-FR" dirty="0"/>
          </a:p>
        </p:txBody>
      </p:sp>
    </p:spTree>
    <p:extLst>
      <p:ext uri="{BB962C8B-B14F-4D97-AF65-F5344CB8AC3E}">
        <p14:creationId xmlns:p14="http://schemas.microsoft.com/office/powerpoint/2010/main" val="1643981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50</a:t>
            </a:fld>
            <a:endParaRPr lang="fr-FR" dirty="0"/>
          </a:p>
        </p:txBody>
      </p:sp>
    </p:spTree>
    <p:extLst>
      <p:ext uri="{BB962C8B-B14F-4D97-AF65-F5344CB8AC3E}">
        <p14:creationId xmlns:p14="http://schemas.microsoft.com/office/powerpoint/2010/main" val="108773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51</a:t>
            </a:fld>
            <a:endParaRPr lang="fr-FR" dirty="0"/>
          </a:p>
        </p:txBody>
      </p:sp>
    </p:spTree>
    <p:extLst>
      <p:ext uri="{BB962C8B-B14F-4D97-AF65-F5344CB8AC3E}">
        <p14:creationId xmlns:p14="http://schemas.microsoft.com/office/powerpoint/2010/main" val="2262287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52</a:t>
            </a:fld>
            <a:endParaRPr lang="fr-FR" dirty="0"/>
          </a:p>
        </p:txBody>
      </p:sp>
    </p:spTree>
    <p:extLst>
      <p:ext uri="{BB962C8B-B14F-4D97-AF65-F5344CB8AC3E}">
        <p14:creationId xmlns:p14="http://schemas.microsoft.com/office/powerpoint/2010/main" val="13077109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53</a:t>
            </a:fld>
            <a:endParaRPr lang="fr-FR" dirty="0"/>
          </a:p>
        </p:txBody>
      </p:sp>
    </p:spTree>
    <p:extLst>
      <p:ext uri="{BB962C8B-B14F-4D97-AF65-F5344CB8AC3E}">
        <p14:creationId xmlns:p14="http://schemas.microsoft.com/office/powerpoint/2010/main" val="2572596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54</a:t>
            </a:fld>
            <a:endParaRPr lang="fr-FR" dirty="0"/>
          </a:p>
        </p:txBody>
      </p:sp>
    </p:spTree>
    <p:extLst>
      <p:ext uri="{BB962C8B-B14F-4D97-AF65-F5344CB8AC3E}">
        <p14:creationId xmlns:p14="http://schemas.microsoft.com/office/powerpoint/2010/main" val="4236749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55</a:t>
            </a:fld>
            <a:endParaRPr lang="fr-FR" dirty="0"/>
          </a:p>
        </p:txBody>
      </p:sp>
    </p:spTree>
    <p:extLst>
      <p:ext uri="{BB962C8B-B14F-4D97-AF65-F5344CB8AC3E}">
        <p14:creationId xmlns:p14="http://schemas.microsoft.com/office/powerpoint/2010/main" val="38165226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56</a:t>
            </a:fld>
            <a:endParaRPr lang="fr-FR" dirty="0"/>
          </a:p>
        </p:txBody>
      </p:sp>
    </p:spTree>
    <p:extLst>
      <p:ext uri="{BB962C8B-B14F-4D97-AF65-F5344CB8AC3E}">
        <p14:creationId xmlns:p14="http://schemas.microsoft.com/office/powerpoint/2010/main" val="4727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Seuls</a:t>
            </a:r>
            <a:r>
              <a:rPr lang="fr-FR" baseline="0" dirty="0" smtClean="0"/>
              <a:t> les médicaments sélectionnés sur la diapo d’avant apparaissent là.</a:t>
            </a:r>
          </a:p>
          <a:p>
            <a:endParaRPr lang="fr-FR" baseline="0" dirty="0" smtClean="0"/>
          </a:p>
          <a:p>
            <a:r>
              <a:rPr lang="fr-FR" baseline="0" dirty="0" smtClean="0"/>
              <a:t>On cherche à sélectionner le dosage uniquement, il faut qu’on puisse en sélectionner plusieurs, soit en même temps, soit on revient dessus après. Au plus simple.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a:t>
            </a:fld>
            <a:endParaRPr lang="fr-FR"/>
          </a:p>
        </p:txBody>
      </p:sp>
    </p:spTree>
    <p:extLst>
      <p:ext uri="{BB962C8B-B14F-4D97-AF65-F5344CB8AC3E}">
        <p14:creationId xmlns:p14="http://schemas.microsoft.com/office/powerpoint/2010/main" val="31833094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57</a:t>
            </a:fld>
            <a:endParaRPr lang="fr-FR" dirty="0"/>
          </a:p>
        </p:txBody>
      </p:sp>
    </p:spTree>
    <p:extLst>
      <p:ext uri="{BB962C8B-B14F-4D97-AF65-F5344CB8AC3E}">
        <p14:creationId xmlns:p14="http://schemas.microsoft.com/office/powerpoint/2010/main" val="30116492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58</a:t>
            </a:fld>
            <a:endParaRPr lang="fr-FR" dirty="0"/>
          </a:p>
        </p:txBody>
      </p:sp>
    </p:spTree>
    <p:extLst>
      <p:ext uri="{BB962C8B-B14F-4D97-AF65-F5344CB8AC3E}">
        <p14:creationId xmlns:p14="http://schemas.microsoft.com/office/powerpoint/2010/main" val="16359292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59</a:t>
            </a:fld>
            <a:endParaRPr lang="fr-FR" dirty="0"/>
          </a:p>
        </p:txBody>
      </p:sp>
    </p:spTree>
    <p:extLst>
      <p:ext uri="{BB962C8B-B14F-4D97-AF65-F5344CB8AC3E}">
        <p14:creationId xmlns:p14="http://schemas.microsoft.com/office/powerpoint/2010/main" val="6786653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60</a:t>
            </a:fld>
            <a:endParaRPr lang="fr-FR" dirty="0"/>
          </a:p>
        </p:txBody>
      </p:sp>
    </p:spTree>
    <p:extLst>
      <p:ext uri="{BB962C8B-B14F-4D97-AF65-F5344CB8AC3E}">
        <p14:creationId xmlns:p14="http://schemas.microsoft.com/office/powerpoint/2010/main" val="27556479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61</a:t>
            </a:fld>
            <a:endParaRPr lang="fr-FR" dirty="0"/>
          </a:p>
        </p:txBody>
      </p:sp>
    </p:spTree>
    <p:extLst>
      <p:ext uri="{BB962C8B-B14F-4D97-AF65-F5344CB8AC3E}">
        <p14:creationId xmlns:p14="http://schemas.microsoft.com/office/powerpoint/2010/main" val="2424456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62</a:t>
            </a:fld>
            <a:endParaRPr lang="fr-FR" dirty="0"/>
          </a:p>
        </p:txBody>
      </p:sp>
    </p:spTree>
    <p:extLst>
      <p:ext uri="{BB962C8B-B14F-4D97-AF65-F5344CB8AC3E}">
        <p14:creationId xmlns:p14="http://schemas.microsoft.com/office/powerpoint/2010/main" val="1084964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63</a:t>
            </a:fld>
            <a:endParaRPr lang="fr-FR" dirty="0"/>
          </a:p>
        </p:txBody>
      </p:sp>
    </p:spTree>
    <p:extLst>
      <p:ext uri="{BB962C8B-B14F-4D97-AF65-F5344CB8AC3E}">
        <p14:creationId xmlns:p14="http://schemas.microsoft.com/office/powerpoint/2010/main" val="29264201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64</a:t>
            </a:fld>
            <a:endParaRPr lang="fr-FR" dirty="0"/>
          </a:p>
        </p:txBody>
      </p:sp>
    </p:spTree>
    <p:extLst>
      <p:ext uri="{BB962C8B-B14F-4D97-AF65-F5344CB8AC3E}">
        <p14:creationId xmlns:p14="http://schemas.microsoft.com/office/powerpoint/2010/main" val="14421539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65</a:t>
            </a:fld>
            <a:endParaRPr lang="fr-FR" dirty="0"/>
          </a:p>
        </p:txBody>
      </p:sp>
    </p:spTree>
    <p:extLst>
      <p:ext uri="{BB962C8B-B14F-4D97-AF65-F5344CB8AC3E}">
        <p14:creationId xmlns:p14="http://schemas.microsoft.com/office/powerpoint/2010/main" val="36671825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Idem séance 1 : tableau + commentaires + retour/quitter</a:t>
            </a:r>
          </a:p>
          <a:p>
            <a:r>
              <a:rPr lang="fr-FR" dirty="0" smtClean="0"/>
              <a:t>Pour les</a:t>
            </a:r>
            <a:r>
              <a:rPr lang="fr-FR" baseline="0" dirty="0" smtClean="0"/>
              <a:t> qcm je te redirai.</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66</a:t>
            </a:fld>
            <a:endParaRPr lang="fr-FR" dirty="0"/>
          </a:p>
        </p:txBody>
      </p:sp>
    </p:spTree>
    <p:extLst>
      <p:ext uri="{BB962C8B-B14F-4D97-AF65-F5344CB8AC3E}">
        <p14:creationId xmlns:p14="http://schemas.microsoft.com/office/powerpoint/2010/main" val="219750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On choisit ou on complète avec la quantité et le moment de la journée.</a:t>
            </a:r>
          </a:p>
          <a:p>
            <a:r>
              <a:rPr lang="fr-FR" baseline="0" dirty="0" smtClean="0"/>
              <a:t>Le « autre » permet d’écrire soi-même le nombre de quantité et l’heure de prise, si différents des propositions.</a:t>
            </a:r>
          </a:p>
          <a:p>
            <a:endParaRPr lang="fr-FR" baseline="0" dirty="0" smtClean="0"/>
          </a:p>
          <a:p>
            <a:r>
              <a:rPr lang="fr-FR" baseline="0" dirty="0" smtClean="0"/>
              <a:t>Dans le titre de chaque médicament (ex : PROGRAF® </a:t>
            </a:r>
            <a:r>
              <a:rPr lang="fr-FR" baseline="0" dirty="0" err="1" smtClean="0"/>
              <a:t>Tacrolimus</a:t>
            </a:r>
            <a:r>
              <a:rPr lang="fr-FR" baseline="0" dirty="0" smtClean="0"/>
              <a:t>…), s’il y a le « ou » en italique, c’est que les propositions suivantes sont applicables à tous ces dosages la. Le PROGRAF 0,5mg peut se prendre 1 gel à 8h et 1 gel à 20h, le PROGRAF 1 mg aussi et le 5 mg aussi.</a:t>
            </a:r>
          </a:p>
          <a:p>
            <a:endParaRPr lang="fr-FR" baseline="0" dirty="0" smtClean="0"/>
          </a:p>
          <a:p>
            <a:r>
              <a:rPr lang="fr-FR" baseline="0" dirty="0" smtClean="0"/>
              <a:t>Si plusieurs médicaments sont écrits plusieurs fois, c’est qu’une posologie de dosage concerné ne s’écrit pas de la même façon. </a:t>
            </a:r>
            <a:r>
              <a:rPr lang="fr-FR" baseline="0" dirty="0" err="1" smtClean="0"/>
              <a:t>Cf</a:t>
            </a:r>
            <a:r>
              <a:rPr lang="fr-FR" baseline="0" dirty="0" smtClean="0"/>
              <a:t> diapo suivante : le NEORAL 10 mg est une capsule, de même que le 25 mg, le 50 mg et le 100 mg mais par contre le 100mg/</a:t>
            </a:r>
            <a:r>
              <a:rPr lang="fr-FR" baseline="0" dirty="0" err="1" smtClean="0"/>
              <a:t>mL</a:t>
            </a:r>
            <a:r>
              <a:rPr lang="fr-FR" baseline="0" dirty="0" smtClean="0"/>
              <a:t> est une solution, donc c’est écrit en dessous.</a:t>
            </a:r>
          </a:p>
          <a:p>
            <a:endParaRPr lang="fr-FR" baseline="0" dirty="0" smtClean="0"/>
          </a:p>
          <a:p>
            <a:r>
              <a:rPr lang="fr-FR" baseline="0" dirty="0" smtClean="0"/>
              <a:t>Autres médicaments sur les diapos suivantes.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a:t>
            </a:fld>
            <a:endParaRPr lang="fr-FR"/>
          </a:p>
        </p:txBody>
      </p:sp>
    </p:spTree>
    <p:extLst>
      <p:ext uri="{BB962C8B-B14F-4D97-AF65-F5344CB8AC3E}">
        <p14:creationId xmlns:p14="http://schemas.microsoft.com/office/powerpoint/2010/main" val="304208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Suite</a:t>
            </a:r>
            <a:r>
              <a:rPr lang="fr-FR" baseline="0" dirty="0" smtClean="0"/>
              <a:t> des médicaments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7</a:t>
            </a:fld>
            <a:endParaRPr lang="fr-FR"/>
          </a:p>
        </p:txBody>
      </p:sp>
    </p:spTree>
    <p:extLst>
      <p:ext uri="{BB962C8B-B14F-4D97-AF65-F5344CB8AC3E}">
        <p14:creationId xmlns:p14="http://schemas.microsoft.com/office/powerpoint/2010/main" val="245396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Suite des médicaments anti-rejets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8</a:t>
            </a:fld>
            <a:endParaRPr lang="fr-FR"/>
          </a:p>
        </p:txBody>
      </p:sp>
    </p:spTree>
    <p:extLst>
      <p:ext uri="{BB962C8B-B14F-4D97-AF65-F5344CB8AC3E}">
        <p14:creationId xmlns:p14="http://schemas.microsoft.com/office/powerpoint/2010/main" val="245396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Suite des</a:t>
            </a:r>
            <a:r>
              <a:rPr lang="fr-FR" baseline="0" dirty="0" smtClean="0"/>
              <a:t> médicaments anti-rejets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9</a:t>
            </a:fld>
            <a:endParaRPr lang="fr-FR"/>
          </a:p>
        </p:txBody>
      </p:sp>
    </p:spTree>
    <p:extLst>
      <p:ext uri="{BB962C8B-B14F-4D97-AF65-F5344CB8AC3E}">
        <p14:creationId xmlns:p14="http://schemas.microsoft.com/office/powerpoint/2010/main" val="182333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26365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199546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384582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14677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102455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35551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279909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221938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173155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301853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13/09/2015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dirty="0"/>
          </a:p>
        </p:txBody>
      </p:sp>
    </p:spTree>
    <p:extLst>
      <p:ext uri="{BB962C8B-B14F-4D97-AF65-F5344CB8AC3E}">
        <p14:creationId xmlns:p14="http://schemas.microsoft.com/office/powerpoint/2010/main" val="165744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8FFDE-EBC1-431E-91FF-E8EE30A7FF65}" type="datetimeFigureOut">
              <a:rPr lang="fr-FR" smtClean="0"/>
              <a:t>13/09/2015</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D15AC-5C1F-49CB-B863-A5561AD75277}" type="slidenum">
              <a:rPr lang="fr-FR" smtClean="0"/>
              <a:t>‹N°›</a:t>
            </a:fld>
            <a:endParaRPr lang="fr-FR" dirty="0"/>
          </a:p>
        </p:txBody>
      </p:sp>
    </p:spTree>
    <p:extLst>
      <p:ext uri="{BB962C8B-B14F-4D97-AF65-F5344CB8AC3E}">
        <p14:creationId xmlns:p14="http://schemas.microsoft.com/office/powerpoint/2010/main" val="344064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6"/>
            <a:ext cx="5183188" cy="5397603"/>
          </a:xfrm>
        </p:spPr>
        <p:txBody>
          <a:bodyPr>
            <a:normAutofit fontScale="700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r>
              <a:rPr lang="fr-FR" dirty="0" smtClean="0"/>
              <a:t>	Double </a:t>
            </a:r>
            <a:r>
              <a:rPr lang="fr-FR" dirty="0" err="1" smtClean="0"/>
              <a:t>monopulmonaire</a:t>
            </a:r>
            <a:endParaRPr lang="fr-FR" dirty="0" smtClean="0"/>
          </a:p>
          <a:p>
            <a:pPr marL="0" indent="0">
              <a:buNone/>
            </a:pPr>
            <a:r>
              <a:rPr lang="fr-FR" dirty="0" smtClean="0"/>
              <a:t>	Cardiopulmonaire</a:t>
            </a:r>
          </a:p>
          <a:p>
            <a:pPr marL="0" indent="0">
              <a:buNone/>
            </a:pPr>
            <a:r>
              <a:rPr lang="fr-FR" sz="3600" dirty="0" smtClean="0">
                <a:solidFill>
                  <a:srgbClr val="CC0099"/>
                </a:solidFill>
              </a:rPr>
              <a:t>Indication de la greffe</a:t>
            </a:r>
          </a:p>
          <a:p>
            <a:pPr marL="0" indent="0">
              <a:buNone/>
            </a:pPr>
            <a:r>
              <a:rPr lang="fr-FR" dirty="0" smtClean="0"/>
              <a:t>	</a:t>
            </a:r>
            <a:r>
              <a:rPr lang="fr-FR" dirty="0" err="1" smtClean="0"/>
              <a:t>Mucovisidose</a:t>
            </a:r>
            <a:endParaRPr lang="fr-FR" dirty="0" smtClean="0"/>
          </a:p>
          <a:p>
            <a:pPr marL="0" indent="0">
              <a:buNone/>
            </a:pPr>
            <a:r>
              <a:rPr lang="fr-FR" dirty="0" smtClean="0"/>
              <a:t>	BPCO</a:t>
            </a:r>
          </a:p>
          <a:p>
            <a:pPr marL="0" indent="0">
              <a:buNone/>
            </a:pPr>
            <a:r>
              <a:rPr lang="fr-FR" dirty="0" smtClean="0"/>
              <a:t>	Emphysème / DPP</a:t>
            </a:r>
          </a:p>
          <a:p>
            <a:pPr marL="0" indent="0">
              <a:buNone/>
            </a:pPr>
            <a:r>
              <a:rPr lang="fr-FR" dirty="0" smtClean="0"/>
              <a:t>	HTAP</a:t>
            </a:r>
          </a:p>
          <a:p>
            <a:pPr marL="0" indent="0">
              <a:buNone/>
            </a:pPr>
            <a:r>
              <a:rPr lang="fr-FR" dirty="0" smtClean="0"/>
              <a:t>	Fibrose pulmonaire</a:t>
            </a:r>
          </a:p>
          <a:p>
            <a:pPr marL="0" indent="0">
              <a:buNone/>
            </a:pPr>
            <a:r>
              <a:rPr lang="fr-FR" dirty="0" smtClean="0"/>
              <a:t>	Déficit en a anti trypsine</a:t>
            </a:r>
          </a:p>
          <a:p>
            <a:pPr marL="0" indent="0">
              <a:buNone/>
            </a:pPr>
            <a:r>
              <a:rPr lang="fr-FR" sz="3400" dirty="0" smtClean="0">
                <a:solidFill>
                  <a:srgbClr val="CC0099"/>
                </a:solidFill>
              </a:rPr>
              <a:t>Statut CMV </a:t>
            </a:r>
          </a:p>
          <a:p>
            <a:pPr marL="0" indent="0">
              <a:buNone/>
            </a:pPr>
            <a:r>
              <a:rPr lang="fr-FR" dirty="0" smtClean="0"/>
              <a:t>Receveur + -	Donneur + -</a:t>
            </a:r>
          </a:p>
          <a:p>
            <a:pPr marL="0" indent="0">
              <a:buNone/>
            </a:pPr>
            <a:r>
              <a:rPr lang="fr-FR" sz="3400" dirty="0" smtClean="0">
                <a:solidFill>
                  <a:srgbClr val="CC0099"/>
                </a:solidFill>
              </a:rPr>
              <a:t>Statut EBV </a:t>
            </a:r>
          </a:p>
          <a:p>
            <a:pPr marL="0" indent="0">
              <a:buNone/>
            </a:pPr>
            <a:r>
              <a:rPr lang="fr-FR" dirty="0" smtClean="0"/>
              <a:t>Receveur + -	Donneur +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11" name="ZoneTexte 10"/>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Enregistrer</a:t>
            </a:r>
            <a:endParaRPr lang="fr-FR" dirty="0">
              <a:solidFill>
                <a:schemeClr val="bg1"/>
              </a:solidFill>
            </a:endParaRPr>
          </a:p>
        </p:txBody>
      </p:sp>
    </p:spTree>
    <p:extLst>
      <p:ext uri="{BB962C8B-B14F-4D97-AF65-F5344CB8AC3E}">
        <p14:creationId xmlns:p14="http://schemas.microsoft.com/office/powerpoint/2010/main" val="196624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199" y="1411704"/>
            <a:ext cx="11193379" cy="5446295"/>
          </a:xfrm>
        </p:spPr>
        <p:txBody>
          <a:bodyPr>
            <a:normAutofit fontScale="92500" lnSpcReduction="10000"/>
          </a:bodyPr>
          <a:lstStyle/>
          <a:p>
            <a:pPr marL="0" indent="0">
              <a:buNone/>
            </a:pPr>
            <a:r>
              <a:rPr lang="fr-FR" dirty="0" smtClean="0"/>
              <a:t>	CORTANCYL</a:t>
            </a:r>
            <a:r>
              <a:rPr lang="fr-FR" dirty="0"/>
              <a:t>® </a:t>
            </a:r>
            <a:r>
              <a:rPr lang="fr-FR" dirty="0" err="1"/>
              <a:t>Prednisone</a:t>
            </a:r>
            <a:r>
              <a:rPr lang="fr-FR" dirty="0"/>
              <a:t> 1 mg </a:t>
            </a:r>
            <a:r>
              <a:rPr lang="fr-FR" i="1" dirty="0"/>
              <a:t>ou 5 mg ou 20 </a:t>
            </a:r>
            <a:r>
              <a:rPr lang="fr-FR" i="1" dirty="0" smtClean="0"/>
              <a:t>mg</a:t>
            </a:r>
            <a:endParaRPr lang="fr-FR" dirty="0" smtClean="0"/>
          </a:p>
          <a:p>
            <a:pPr marL="0" indent="0">
              <a:buNone/>
            </a:pPr>
            <a:r>
              <a:rPr lang="fr-FR" dirty="0" smtClean="0"/>
              <a:t>		1 </a:t>
            </a:r>
            <a:r>
              <a:rPr lang="fr-FR" dirty="0"/>
              <a:t>comprimé à 8h</a:t>
            </a:r>
          </a:p>
          <a:p>
            <a:pPr marL="0" indent="0">
              <a:buNone/>
            </a:pPr>
            <a:r>
              <a:rPr lang="fr-FR" dirty="0"/>
              <a:t>		2 comprimés à 8h </a:t>
            </a:r>
          </a:p>
          <a:p>
            <a:pPr marL="0" indent="0">
              <a:buNone/>
            </a:pPr>
            <a:r>
              <a:rPr lang="fr-FR" dirty="0"/>
              <a:t>		</a:t>
            </a:r>
            <a:r>
              <a:rPr lang="fr-FR" dirty="0" smtClean="0"/>
              <a:t>Autre</a:t>
            </a:r>
            <a:endParaRPr lang="fr-FR" dirty="0"/>
          </a:p>
          <a:p>
            <a:pPr marL="0" indent="0">
              <a:buNone/>
            </a:pPr>
            <a:r>
              <a:rPr lang="fr-FR" dirty="0" smtClean="0"/>
              <a:t>	SOLUPRED</a:t>
            </a:r>
            <a:r>
              <a:rPr lang="fr-FR" dirty="0"/>
              <a:t>® </a:t>
            </a:r>
            <a:r>
              <a:rPr lang="fr-FR" dirty="0" err="1"/>
              <a:t>Prednisolone</a:t>
            </a:r>
            <a:r>
              <a:rPr lang="fr-FR" dirty="0"/>
              <a:t> 5 mg </a:t>
            </a:r>
            <a:r>
              <a:rPr lang="fr-FR" dirty="0" err="1"/>
              <a:t>eff</a:t>
            </a:r>
            <a:r>
              <a:rPr lang="fr-FR" dirty="0"/>
              <a:t> </a:t>
            </a:r>
            <a:r>
              <a:rPr lang="fr-FR" i="1" dirty="0" smtClean="0"/>
              <a:t>ou </a:t>
            </a:r>
            <a:r>
              <a:rPr lang="fr-FR" i="1" dirty="0"/>
              <a:t>5 mg </a:t>
            </a:r>
            <a:r>
              <a:rPr lang="fr-FR" i="1" dirty="0" err="1"/>
              <a:t>oro</a:t>
            </a:r>
            <a:r>
              <a:rPr lang="fr-FR" i="1" dirty="0"/>
              <a:t> </a:t>
            </a:r>
            <a:r>
              <a:rPr lang="fr-FR" i="1" dirty="0" smtClean="0"/>
              <a:t>ou </a:t>
            </a:r>
            <a:r>
              <a:rPr lang="fr-FR" i="1" dirty="0"/>
              <a:t>20 mg </a:t>
            </a:r>
            <a:r>
              <a:rPr lang="fr-FR" i="1" dirty="0" err="1"/>
              <a:t>eff</a:t>
            </a:r>
            <a:r>
              <a:rPr lang="fr-FR" i="1" dirty="0"/>
              <a:t> </a:t>
            </a:r>
            <a:r>
              <a:rPr lang="fr-FR" i="1" dirty="0" smtClean="0"/>
              <a:t>ou </a:t>
            </a:r>
            <a:r>
              <a:rPr lang="fr-FR" i="1" dirty="0"/>
              <a:t>20 mg </a:t>
            </a:r>
            <a:r>
              <a:rPr lang="fr-FR" i="1" dirty="0" err="1"/>
              <a:t>oro</a:t>
            </a:r>
            <a:r>
              <a:rPr lang="fr-FR" i="1" dirty="0"/>
              <a:t> </a:t>
            </a:r>
            <a:endParaRPr lang="fr-FR" i="1" dirty="0" smtClean="0"/>
          </a:p>
          <a:p>
            <a:pPr marL="0" indent="0">
              <a:buNone/>
            </a:pPr>
            <a:r>
              <a:rPr lang="fr-FR" dirty="0"/>
              <a:t>		1 comprimé à 8h</a:t>
            </a:r>
          </a:p>
          <a:p>
            <a:pPr marL="0" indent="0">
              <a:buNone/>
            </a:pPr>
            <a:r>
              <a:rPr lang="fr-FR" dirty="0"/>
              <a:t>		2 comprimés à 8h</a:t>
            </a:r>
          </a:p>
          <a:p>
            <a:pPr marL="0" indent="0">
              <a:buNone/>
            </a:pPr>
            <a:r>
              <a:rPr lang="fr-FR" dirty="0"/>
              <a:t>		Autre</a:t>
            </a:r>
          </a:p>
          <a:p>
            <a:pPr marL="0" indent="0">
              <a:buNone/>
            </a:pPr>
            <a:r>
              <a:rPr lang="fr-FR" dirty="0" smtClean="0"/>
              <a:t>	SOLUPRED</a:t>
            </a:r>
            <a:r>
              <a:rPr lang="fr-FR" dirty="0"/>
              <a:t>® </a:t>
            </a:r>
            <a:r>
              <a:rPr lang="fr-FR" dirty="0" err="1"/>
              <a:t>Prednisolone</a:t>
            </a:r>
            <a:r>
              <a:rPr lang="fr-FR" dirty="0" smtClean="0"/>
              <a:t> 1mg/</a:t>
            </a:r>
            <a:r>
              <a:rPr lang="fr-FR" dirty="0" err="1" smtClean="0"/>
              <a:t>mL</a:t>
            </a:r>
            <a:endParaRPr lang="fr-FR" dirty="0" smtClean="0"/>
          </a:p>
          <a:p>
            <a:pPr marL="0" indent="0">
              <a:buNone/>
            </a:pPr>
            <a:r>
              <a:rPr lang="fr-FR" dirty="0"/>
              <a:t>	</a:t>
            </a:r>
            <a:r>
              <a:rPr lang="fr-FR" dirty="0" smtClean="0"/>
              <a:t>	5 </a:t>
            </a:r>
            <a:r>
              <a:rPr lang="fr-FR" dirty="0"/>
              <a:t>mg à </a:t>
            </a:r>
            <a:r>
              <a:rPr lang="fr-FR" dirty="0" smtClean="0"/>
              <a:t>8h, </a:t>
            </a:r>
            <a:r>
              <a:rPr lang="fr-FR" dirty="0"/>
              <a:t>soit </a:t>
            </a:r>
            <a:r>
              <a:rPr lang="fr-FR" dirty="0" smtClean="0"/>
              <a:t>5 </a:t>
            </a:r>
            <a:r>
              <a:rPr lang="fr-FR" dirty="0" err="1"/>
              <a:t>mL</a:t>
            </a:r>
            <a:r>
              <a:rPr lang="fr-FR" dirty="0"/>
              <a:t> à </a:t>
            </a:r>
            <a:r>
              <a:rPr lang="fr-FR" dirty="0" smtClean="0"/>
              <a:t>8h</a:t>
            </a:r>
            <a:endParaRPr lang="fr-FR" dirty="0"/>
          </a:p>
          <a:p>
            <a:pPr marL="0" indent="0">
              <a:buNone/>
            </a:pPr>
            <a:r>
              <a:rPr lang="fr-FR" dirty="0"/>
              <a:t>		</a:t>
            </a:r>
            <a:r>
              <a:rPr lang="fr-FR" dirty="0" smtClean="0"/>
              <a:t>10 </a:t>
            </a:r>
            <a:r>
              <a:rPr lang="fr-FR" dirty="0"/>
              <a:t>mg à </a:t>
            </a:r>
            <a:r>
              <a:rPr lang="fr-FR" dirty="0" smtClean="0"/>
              <a:t>8h</a:t>
            </a:r>
            <a:r>
              <a:rPr lang="fr-FR" dirty="0"/>
              <a:t>, soit </a:t>
            </a:r>
            <a:r>
              <a:rPr lang="fr-FR" dirty="0" smtClean="0"/>
              <a:t>10 </a:t>
            </a:r>
            <a:r>
              <a:rPr lang="fr-FR" dirty="0" err="1"/>
              <a:t>mL</a:t>
            </a:r>
            <a:r>
              <a:rPr lang="fr-FR" dirty="0"/>
              <a:t> à </a:t>
            </a:r>
            <a:r>
              <a:rPr lang="fr-FR" dirty="0" smtClean="0"/>
              <a:t>8h</a:t>
            </a:r>
            <a:r>
              <a:rPr lang="fr-FR" dirty="0"/>
              <a:t>		</a:t>
            </a:r>
            <a:endParaRPr lang="fr-FR" dirty="0" smtClean="0"/>
          </a:p>
          <a:p>
            <a:pPr marL="0" indent="0">
              <a:buNone/>
            </a:pPr>
            <a:r>
              <a:rPr lang="fr-FR" dirty="0"/>
              <a:t>	</a:t>
            </a:r>
            <a:r>
              <a:rPr lang="fr-FR" dirty="0" smtClean="0"/>
              <a:t>	Autre</a:t>
            </a:r>
          </a:p>
          <a:p>
            <a:pPr marL="0" indent="0">
              <a:buNone/>
            </a:pPr>
            <a:endParaRPr lang="fr-FR" dirty="0"/>
          </a:p>
        </p:txBody>
      </p:sp>
    </p:spTree>
    <p:extLst>
      <p:ext uri="{BB962C8B-B14F-4D97-AF65-F5344CB8AC3E}">
        <p14:creationId xmlns:p14="http://schemas.microsoft.com/office/powerpoint/2010/main" val="112591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5534526"/>
            <a:ext cx="7728284" cy="7058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3" name="Rectangle 2"/>
          <p:cNvSpPr/>
          <p:nvPr/>
        </p:nvSpPr>
        <p:spPr>
          <a:xfrm>
            <a:off x="838200" y="4604084"/>
            <a:ext cx="4888832" cy="513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endParaRPr lang="fr-FR" dirty="0"/>
          </a:p>
          <a:p>
            <a:pPr marL="0" indent="0">
              <a:buNone/>
            </a:pPr>
            <a:r>
              <a:rPr lang="fr-FR" dirty="0" smtClean="0"/>
              <a:t>	</a:t>
            </a:r>
          </a:p>
          <a:p>
            <a:pPr marL="0" indent="0">
              <a:buNone/>
            </a:pPr>
            <a:r>
              <a:rPr lang="fr-FR" dirty="0" smtClean="0"/>
              <a:t>Sélectionner un autre </a:t>
            </a:r>
            <a:r>
              <a:rPr lang="fr-FR" dirty="0" err="1" smtClean="0"/>
              <a:t>anti-rejet</a:t>
            </a:r>
            <a:endParaRPr lang="fr-FR" dirty="0" smtClean="0"/>
          </a:p>
          <a:p>
            <a:pPr marL="0" indent="0">
              <a:buNone/>
            </a:pPr>
            <a:endParaRPr lang="fr-FR" dirty="0"/>
          </a:p>
          <a:p>
            <a:pPr marL="0" indent="0">
              <a:buNone/>
            </a:pPr>
            <a:r>
              <a:rPr lang="fr-FR" dirty="0" smtClean="0"/>
              <a:t>Enregistrer et sélectionner les autres médicaments</a:t>
            </a:r>
            <a:endParaRPr lang="fr-FR" dirty="0"/>
          </a:p>
        </p:txBody>
      </p:sp>
      <p:sp>
        <p:nvSpPr>
          <p:cNvPr id="2" name="ZoneTexte 1"/>
          <p:cNvSpPr txBox="1"/>
          <p:nvPr/>
        </p:nvSpPr>
        <p:spPr>
          <a:xfrm>
            <a:off x="1283368" y="641684"/>
            <a:ext cx="2390274" cy="368969"/>
          </a:xfrm>
          <a:prstGeom prst="rect">
            <a:avLst/>
          </a:prstGeom>
          <a:noFill/>
        </p:spPr>
        <p:txBody>
          <a:bodyPr wrap="square" rtlCol="0">
            <a:spAutoFit/>
          </a:bodyPr>
          <a:lstStyle/>
          <a:p>
            <a:r>
              <a:rPr lang="fr-FR" dirty="0" smtClean="0">
                <a:solidFill>
                  <a:schemeClr val="bg1"/>
                </a:solidFill>
                <a:sym typeface="Wingdings" panose="05000000000000000000" pitchFamily="2" charset="2"/>
              </a:rPr>
              <a:t> </a:t>
            </a:r>
            <a:r>
              <a:rPr lang="fr-FR" dirty="0" smtClean="0">
                <a:solidFill>
                  <a:schemeClr val="bg1"/>
                </a:solidFill>
              </a:rPr>
              <a:t>Retour</a:t>
            </a:r>
            <a:endParaRPr lang="fr-FR" dirty="0">
              <a:solidFill>
                <a:schemeClr val="bg1"/>
              </a:solidFill>
            </a:endParaRPr>
          </a:p>
        </p:txBody>
      </p:sp>
    </p:spTree>
    <p:extLst>
      <p:ext uri="{BB962C8B-B14F-4D97-AF65-F5344CB8AC3E}">
        <p14:creationId xmlns:p14="http://schemas.microsoft.com/office/powerpoint/2010/main" val="9613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5859744"/>
            <a:ext cx="7728284" cy="7058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3" name="Rectangle 2"/>
          <p:cNvSpPr/>
          <p:nvPr/>
        </p:nvSpPr>
        <p:spPr>
          <a:xfrm>
            <a:off x="838200" y="5209309"/>
            <a:ext cx="4888832" cy="513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1058778" y="1411705"/>
            <a:ext cx="10295021" cy="5213684"/>
          </a:xfrm>
        </p:spPr>
        <p:txBody>
          <a:bodyPr>
            <a:normAutofit fontScale="85000" lnSpcReduction="20000"/>
          </a:bodyPr>
          <a:lstStyle/>
          <a:p>
            <a:pPr marL="0" indent="0">
              <a:buNone/>
            </a:pPr>
            <a:r>
              <a:rPr lang="fr-FR" sz="4000" dirty="0" smtClean="0">
                <a:solidFill>
                  <a:srgbClr val="CC0099"/>
                </a:solidFill>
              </a:rPr>
              <a:t>PRIVET Rémi</a:t>
            </a:r>
          </a:p>
          <a:p>
            <a:pPr marL="0" indent="0">
              <a:buNone/>
            </a:pPr>
            <a:r>
              <a:rPr lang="fr-FR" b="1" dirty="0" smtClean="0"/>
              <a:t>Traitements 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r>
              <a:rPr lang="fr-FR" dirty="0" smtClean="0"/>
              <a:t>	CELLCEPT</a:t>
            </a:r>
            <a:r>
              <a:rPr lang="fr-FR" dirty="0"/>
              <a:t>® </a:t>
            </a:r>
            <a:r>
              <a:rPr lang="fr-FR" dirty="0" err="1"/>
              <a:t>Mycophénolate</a:t>
            </a:r>
            <a:r>
              <a:rPr lang="fr-FR" dirty="0"/>
              <a:t> </a:t>
            </a:r>
            <a:r>
              <a:rPr lang="fr-FR" dirty="0" err="1"/>
              <a:t>mofétil</a:t>
            </a:r>
            <a:r>
              <a:rPr lang="fr-FR" dirty="0"/>
              <a:t> 500 mg </a:t>
            </a:r>
          </a:p>
          <a:p>
            <a:pPr marL="0" indent="0">
              <a:buNone/>
            </a:pPr>
            <a:r>
              <a:rPr lang="fr-FR" dirty="0"/>
              <a:t>		2 comprimés à 8h et 2 comprimés à 20h</a:t>
            </a:r>
          </a:p>
          <a:p>
            <a:pPr marL="0" indent="0">
              <a:buNone/>
            </a:pPr>
            <a:r>
              <a:rPr lang="fr-FR" dirty="0"/>
              <a:t>	CORTANCYL® </a:t>
            </a:r>
            <a:r>
              <a:rPr lang="fr-FR" dirty="0" err="1"/>
              <a:t>Prednisone</a:t>
            </a:r>
            <a:r>
              <a:rPr lang="fr-FR" dirty="0"/>
              <a:t> 20 mg </a:t>
            </a:r>
          </a:p>
          <a:p>
            <a:pPr marL="0" indent="0">
              <a:buNone/>
            </a:pPr>
            <a:r>
              <a:rPr lang="fr-FR" dirty="0"/>
              <a:t>		0,5 comprimé à 8h</a:t>
            </a:r>
          </a:p>
          <a:p>
            <a:pPr marL="0" indent="0">
              <a:buNone/>
            </a:pPr>
            <a:endParaRPr lang="fr-FR" dirty="0"/>
          </a:p>
          <a:p>
            <a:pPr marL="0" indent="0">
              <a:buNone/>
            </a:pPr>
            <a:r>
              <a:rPr lang="fr-FR" dirty="0" smtClean="0"/>
              <a:t>	</a:t>
            </a:r>
          </a:p>
          <a:p>
            <a:pPr marL="0" indent="0">
              <a:buNone/>
            </a:pPr>
            <a:r>
              <a:rPr lang="fr-FR" dirty="0" smtClean="0"/>
              <a:t>Sélectionner un autre </a:t>
            </a:r>
            <a:r>
              <a:rPr lang="fr-FR" dirty="0" err="1" smtClean="0"/>
              <a:t>anti-rejet</a:t>
            </a:r>
            <a:endParaRPr lang="fr-FR" dirty="0" smtClean="0"/>
          </a:p>
          <a:p>
            <a:pPr marL="0" indent="0">
              <a:buNone/>
            </a:pPr>
            <a:endParaRPr lang="fr-FR" dirty="0"/>
          </a:p>
          <a:p>
            <a:pPr marL="0" indent="0">
              <a:buNone/>
            </a:pPr>
            <a:r>
              <a:rPr lang="fr-FR" dirty="0" smtClean="0"/>
              <a:t>Enregistrer et sélectionner les autres médicaments</a:t>
            </a:r>
            <a:endParaRPr lang="fr-FR" dirty="0"/>
          </a:p>
        </p:txBody>
      </p:sp>
      <p:sp>
        <p:nvSpPr>
          <p:cNvPr id="2" name="ZoneTexte 1"/>
          <p:cNvSpPr txBox="1"/>
          <p:nvPr/>
        </p:nvSpPr>
        <p:spPr>
          <a:xfrm>
            <a:off x="1283368" y="641684"/>
            <a:ext cx="2390274" cy="368969"/>
          </a:xfrm>
          <a:prstGeom prst="rect">
            <a:avLst/>
          </a:prstGeom>
          <a:noFill/>
        </p:spPr>
        <p:txBody>
          <a:bodyPr wrap="square" rtlCol="0">
            <a:spAutoFit/>
          </a:bodyPr>
          <a:lstStyle/>
          <a:p>
            <a:r>
              <a:rPr lang="fr-FR" dirty="0" smtClean="0">
                <a:solidFill>
                  <a:schemeClr val="bg1"/>
                </a:solidFill>
                <a:sym typeface="Wingdings" panose="05000000000000000000" pitchFamily="2" charset="2"/>
              </a:rPr>
              <a:t> </a:t>
            </a:r>
            <a:r>
              <a:rPr lang="fr-FR" dirty="0" smtClean="0">
                <a:solidFill>
                  <a:schemeClr val="bg1"/>
                </a:solidFill>
              </a:rPr>
              <a:t>Retour</a:t>
            </a:r>
            <a:endParaRPr lang="fr-FR" dirty="0">
              <a:solidFill>
                <a:schemeClr val="bg1"/>
              </a:solidFill>
            </a:endParaRPr>
          </a:p>
        </p:txBody>
      </p:sp>
    </p:spTree>
    <p:extLst>
      <p:ext uri="{BB962C8B-B14F-4D97-AF65-F5344CB8AC3E}">
        <p14:creationId xmlns:p14="http://schemas.microsoft.com/office/powerpoint/2010/main" val="197895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776536"/>
            <a:ext cx="6059905"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a:off x="838200" y="3697705"/>
            <a:ext cx="6717632"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 name="Rectangle 1"/>
          <p:cNvSpPr/>
          <p:nvPr/>
        </p:nvSpPr>
        <p:spPr>
          <a:xfrm>
            <a:off x="838201" y="2630905"/>
            <a:ext cx="4936958" cy="6416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599" cy="5213684"/>
          </a:xfrm>
        </p:spPr>
        <p:txBody>
          <a:bodyPr>
            <a:normAutofit/>
          </a:bodyPr>
          <a:lstStyle/>
          <a:p>
            <a:pPr marL="0" indent="0">
              <a:buNone/>
            </a:pPr>
            <a:r>
              <a:rPr lang="fr-FR" sz="4000" dirty="0" smtClean="0">
                <a:solidFill>
                  <a:srgbClr val="CC0099"/>
                </a:solidFill>
              </a:rPr>
              <a:t>PRIVET Rémi</a:t>
            </a:r>
          </a:p>
          <a:p>
            <a:pPr marL="0" indent="0">
              <a:buNone/>
            </a:pPr>
            <a:endParaRPr lang="fr-FR" sz="4000" dirty="0" smtClean="0">
              <a:solidFill>
                <a:srgbClr val="CC0099"/>
              </a:solidFill>
            </a:endParaRPr>
          </a:p>
          <a:p>
            <a:pPr marL="0" indent="0">
              <a:buNone/>
            </a:pPr>
            <a:r>
              <a:rPr lang="fr-FR" b="1" dirty="0" smtClean="0"/>
              <a:t>Voir les traitements anti-rejets</a:t>
            </a:r>
          </a:p>
          <a:p>
            <a:pPr marL="0" indent="0">
              <a:buNone/>
            </a:pPr>
            <a:endParaRPr lang="fr-FR" b="1" dirty="0" smtClean="0"/>
          </a:p>
          <a:p>
            <a:pPr marL="0" indent="0">
              <a:buNone/>
            </a:pPr>
            <a:r>
              <a:rPr lang="fr-FR" b="1" dirty="0" smtClean="0"/>
              <a:t>Sélectionner les traitements anti-infectieux</a:t>
            </a:r>
          </a:p>
          <a:p>
            <a:pPr marL="0" indent="0">
              <a:buNone/>
            </a:pPr>
            <a:endParaRPr lang="fr-FR" b="1" dirty="0" smtClean="0"/>
          </a:p>
          <a:p>
            <a:pPr marL="0" indent="0">
              <a:buNone/>
            </a:pPr>
            <a:r>
              <a:rPr lang="fr-FR" b="1" dirty="0" smtClean="0"/>
              <a:t>Sélectionner les traitements associés</a:t>
            </a:r>
            <a:endParaRPr lang="fr-FR" b="1" dirty="0"/>
          </a:p>
          <a:p>
            <a:pPr marL="0" indent="0">
              <a:buNone/>
            </a:pPr>
            <a:endParaRPr lang="fr-FR" dirty="0"/>
          </a:p>
        </p:txBody>
      </p:sp>
    </p:spTree>
    <p:extLst>
      <p:ext uri="{BB962C8B-B14F-4D97-AF65-F5344CB8AC3E}">
        <p14:creationId xmlns:p14="http://schemas.microsoft.com/office/powerpoint/2010/main" val="412199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lnSpcReduction="1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traitements anti-infectieux :</a:t>
            </a:r>
          </a:p>
          <a:p>
            <a:pPr marL="0" indent="0">
              <a:buNone/>
            </a:pPr>
            <a:r>
              <a:rPr lang="fr-FR" dirty="0" smtClean="0"/>
              <a:t>	NOXAFIL® </a:t>
            </a:r>
            <a:r>
              <a:rPr lang="fr-FR" dirty="0" err="1" smtClean="0"/>
              <a:t>Posaconazole</a:t>
            </a:r>
            <a:endParaRPr lang="fr-FR" dirty="0" smtClean="0"/>
          </a:p>
          <a:p>
            <a:pPr marL="0" indent="0">
              <a:buNone/>
            </a:pPr>
            <a:r>
              <a:rPr lang="fr-FR" dirty="0" smtClean="0"/>
              <a:t>	VFEND® </a:t>
            </a:r>
            <a:r>
              <a:rPr lang="fr-FR" dirty="0" err="1"/>
              <a:t>Voriconazole</a:t>
            </a:r>
            <a:r>
              <a:rPr lang="fr-FR" dirty="0"/>
              <a:t> </a:t>
            </a:r>
          </a:p>
          <a:p>
            <a:pPr marL="0" indent="0">
              <a:buNone/>
            </a:pPr>
            <a:r>
              <a:rPr lang="fr-FR" dirty="0" smtClean="0"/>
              <a:t>	BACTRIM® </a:t>
            </a:r>
            <a:r>
              <a:rPr lang="fr-FR" dirty="0" err="1" smtClean="0"/>
              <a:t>Sulfaméthoxazole</a:t>
            </a:r>
            <a:r>
              <a:rPr lang="fr-FR" dirty="0" smtClean="0"/>
              <a:t> + </a:t>
            </a:r>
            <a:r>
              <a:rPr lang="fr-FR" dirty="0" err="1" smtClean="0"/>
              <a:t>Triméthoprime</a:t>
            </a:r>
            <a:endParaRPr lang="fr-FR" dirty="0" smtClean="0"/>
          </a:p>
          <a:p>
            <a:pPr marL="0" indent="0">
              <a:buNone/>
            </a:pPr>
            <a:r>
              <a:rPr lang="fr-FR" dirty="0" smtClean="0"/>
              <a:t>	FANSIDAR® </a:t>
            </a:r>
            <a:r>
              <a:rPr lang="fr-FR" dirty="0" err="1" smtClean="0"/>
              <a:t>Sulfadoxine</a:t>
            </a:r>
            <a:r>
              <a:rPr lang="fr-FR" dirty="0" smtClean="0"/>
              <a:t> </a:t>
            </a:r>
            <a:r>
              <a:rPr lang="fr-FR" dirty="0"/>
              <a:t>+ </a:t>
            </a:r>
            <a:r>
              <a:rPr lang="fr-FR" dirty="0" err="1" smtClean="0"/>
              <a:t>Pyriméthamine</a:t>
            </a:r>
            <a:endParaRPr lang="fr-FR" dirty="0" smtClean="0"/>
          </a:p>
          <a:p>
            <a:pPr marL="0" indent="0">
              <a:buNone/>
            </a:pPr>
            <a:r>
              <a:rPr lang="fr-FR" dirty="0" smtClean="0"/>
              <a:t>	PENTACARINAT® </a:t>
            </a:r>
            <a:r>
              <a:rPr lang="fr-FR" dirty="0" err="1" smtClean="0"/>
              <a:t>Pentamidine</a:t>
            </a:r>
            <a:endParaRPr lang="fr-FR" dirty="0" smtClean="0"/>
          </a:p>
          <a:p>
            <a:pPr marL="0" indent="0">
              <a:buNone/>
            </a:pPr>
            <a:r>
              <a:rPr lang="fr-FR" dirty="0"/>
              <a:t>	</a:t>
            </a:r>
            <a:r>
              <a:rPr lang="fr-FR" dirty="0" smtClean="0"/>
              <a:t>ROVALCYTE® </a:t>
            </a:r>
            <a:r>
              <a:rPr lang="fr-FR" dirty="0" err="1" smtClean="0"/>
              <a:t>Valganciclovir</a:t>
            </a:r>
            <a:r>
              <a:rPr lang="fr-FR" dirty="0"/>
              <a:t> </a:t>
            </a:r>
            <a:endParaRPr lang="fr-FR" dirty="0" smtClean="0"/>
          </a:p>
          <a:p>
            <a:pPr marL="0" indent="0">
              <a:buNone/>
            </a:pPr>
            <a:r>
              <a:rPr lang="fr-FR" dirty="0" smtClean="0"/>
              <a:t>	ZELITREX® </a:t>
            </a:r>
            <a:r>
              <a:rPr lang="fr-FR" dirty="0" err="1" smtClean="0"/>
              <a:t>Valaciclovir</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29499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fontScale="92500" lnSpcReduction="1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dosages des traitements anti-infectieux :</a:t>
            </a:r>
          </a:p>
          <a:p>
            <a:pPr marL="0" indent="0">
              <a:buNone/>
            </a:pPr>
            <a:r>
              <a:rPr lang="fr-FR" dirty="0"/>
              <a:t>	</a:t>
            </a:r>
            <a:r>
              <a:rPr lang="fr-FR" dirty="0" smtClean="0"/>
              <a:t>NOXAFIL® </a:t>
            </a:r>
            <a:r>
              <a:rPr lang="fr-FR" dirty="0" err="1" smtClean="0"/>
              <a:t>Posaconazole</a:t>
            </a:r>
            <a:endParaRPr lang="fr-FR" dirty="0" smtClean="0"/>
          </a:p>
          <a:p>
            <a:pPr marL="0" indent="0">
              <a:buNone/>
            </a:pPr>
            <a:r>
              <a:rPr lang="fr-FR" dirty="0"/>
              <a:t>	</a:t>
            </a:r>
            <a:r>
              <a:rPr lang="fr-FR" dirty="0" smtClean="0"/>
              <a:t>	100 mg 	40 mg/</a:t>
            </a:r>
            <a:r>
              <a:rPr lang="fr-FR" dirty="0" err="1" smtClean="0"/>
              <a:t>mL</a:t>
            </a:r>
            <a:endParaRPr lang="fr-FR" dirty="0" smtClean="0"/>
          </a:p>
          <a:p>
            <a:pPr marL="0" indent="0">
              <a:buNone/>
            </a:pPr>
            <a:r>
              <a:rPr lang="fr-FR" dirty="0" smtClean="0"/>
              <a:t>	VFEND® </a:t>
            </a:r>
            <a:r>
              <a:rPr lang="fr-FR" dirty="0" err="1"/>
              <a:t>Voriconazole</a:t>
            </a:r>
            <a:r>
              <a:rPr lang="fr-FR" dirty="0"/>
              <a:t> </a:t>
            </a:r>
          </a:p>
          <a:p>
            <a:pPr marL="0" indent="0">
              <a:buNone/>
            </a:pPr>
            <a:r>
              <a:rPr lang="fr-FR" dirty="0" smtClean="0"/>
              <a:t>		50 mg 	200 mg	40 mg/ml</a:t>
            </a:r>
          </a:p>
          <a:p>
            <a:pPr marL="0" indent="0">
              <a:buNone/>
            </a:pPr>
            <a:r>
              <a:rPr lang="fr-FR" dirty="0"/>
              <a:t>	BACTRIM® </a:t>
            </a:r>
            <a:r>
              <a:rPr lang="fr-FR" dirty="0" err="1"/>
              <a:t>Sulfaméthoxazole</a:t>
            </a:r>
            <a:r>
              <a:rPr lang="fr-FR" dirty="0"/>
              <a:t> + </a:t>
            </a:r>
            <a:r>
              <a:rPr lang="fr-FR" dirty="0" err="1" smtClean="0"/>
              <a:t>Triméthoprime</a:t>
            </a:r>
            <a:endParaRPr lang="fr-FR" dirty="0" smtClean="0"/>
          </a:p>
          <a:p>
            <a:pPr marL="0" indent="0">
              <a:buNone/>
            </a:pPr>
            <a:r>
              <a:rPr lang="fr-FR" dirty="0"/>
              <a:t>	</a:t>
            </a:r>
            <a:r>
              <a:rPr lang="fr-FR" dirty="0" smtClean="0"/>
              <a:t>	400mg-80mg		800mg-160 (FORTE)</a:t>
            </a:r>
          </a:p>
          <a:p>
            <a:pPr marL="0" indent="0">
              <a:buNone/>
            </a:pPr>
            <a:r>
              <a:rPr lang="fr-FR" dirty="0" smtClean="0"/>
              <a:t>	ROVALCYTE</a:t>
            </a:r>
            <a:r>
              <a:rPr lang="fr-FR" dirty="0"/>
              <a:t>® </a:t>
            </a:r>
            <a:r>
              <a:rPr lang="fr-FR" dirty="0" err="1"/>
              <a:t>Valganciclovir</a:t>
            </a:r>
            <a:r>
              <a:rPr lang="fr-FR" dirty="0"/>
              <a:t> </a:t>
            </a:r>
          </a:p>
          <a:p>
            <a:pPr marL="0" indent="0">
              <a:buNone/>
            </a:pPr>
            <a:r>
              <a:rPr lang="fr-FR" dirty="0"/>
              <a:t>	</a:t>
            </a:r>
            <a:r>
              <a:rPr lang="fr-FR" dirty="0" smtClean="0"/>
              <a:t>	450 </a:t>
            </a:r>
            <a:r>
              <a:rPr lang="fr-FR" dirty="0"/>
              <a:t>mg	50 mg/ml</a:t>
            </a:r>
          </a:p>
          <a:p>
            <a:pPr marL="0" indent="0">
              <a:buNone/>
            </a:pPr>
            <a:endParaRPr lang="fr-FR" dirty="0"/>
          </a:p>
        </p:txBody>
      </p:sp>
    </p:spTree>
    <p:extLst>
      <p:ext uri="{BB962C8B-B14F-4D97-AF65-F5344CB8AC3E}">
        <p14:creationId xmlns:p14="http://schemas.microsoft.com/office/powerpoint/2010/main" val="63013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4"/>
            <a:ext cx="10515600" cy="5149517"/>
          </a:xfrm>
        </p:spPr>
        <p:txBody>
          <a:bodyPr>
            <a:normAutofit fontScale="55000" lnSpcReduction="2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posologies des traitements anti-infectieux :</a:t>
            </a:r>
          </a:p>
          <a:p>
            <a:pPr marL="0" indent="0">
              <a:buNone/>
            </a:pPr>
            <a:r>
              <a:rPr lang="fr-FR" dirty="0"/>
              <a:t>	</a:t>
            </a:r>
            <a:r>
              <a:rPr lang="fr-FR" dirty="0" smtClean="0"/>
              <a:t>NOXAFIL® </a:t>
            </a:r>
            <a:r>
              <a:rPr lang="fr-FR" dirty="0" err="1" smtClean="0"/>
              <a:t>Posaconazole</a:t>
            </a:r>
            <a:r>
              <a:rPr lang="fr-FR" dirty="0" smtClean="0"/>
              <a:t> 100 </a:t>
            </a:r>
            <a:r>
              <a:rPr lang="fr-FR" dirty="0"/>
              <a:t>mg 	</a:t>
            </a:r>
            <a:endParaRPr lang="fr-FR" dirty="0" smtClean="0"/>
          </a:p>
          <a:p>
            <a:pPr marL="0" indent="0">
              <a:buNone/>
            </a:pPr>
            <a:r>
              <a:rPr lang="fr-FR" dirty="0"/>
              <a:t>	</a:t>
            </a:r>
            <a:r>
              <a:rPr lang="fr-FR" dirty="0" smtClean="0"/>
              <a:t>	3 comprimés à 8h</a:t>
            </a:r>
          </a:p>
          <a:p>
            <a:pPr marL="0" indent="0">
              <a:buNone/>
            </a:pPr>
            <a:r>
              <a:rPr lang="fr-FR" dirty="0"/>
              <a:t>	</a:t>
            </a:r>
            <a:r>
              <a:rPr lang="fr-FR" dirty="0" smtClean="0"/>
              <a:t>	Autre</a:t>
            </a:r>
          </a:p>
          <a:p>
            <a:pPr marL="0" indent="0">
              <a:buNone/>
            </a:pPr>
            <a:r>
              <a:rPr lang="fr-FR" dirty="0" smtClean="0"/>
              <a:t>	NOXAFIL</a:t>
            </a:r>
            <a:r>
              <a:rPr lang="fr-FR" dirty="0"/>
              <a:t>® </a:t>
            </a:r>
            <a:r>
              <a:rPr lang="fr-FR" dirty="0" err="1"/>
              <a:t>Posaconazole</a:t>
            </a:r>
            <a:r>
              <a:rPr lang="fr-FR" dirty="0"/>
              <a:t> </a:t>
            </a:r>
            <a:r>
              <a:rPr lang="fr-FR" dirty="0" smtClean="0"/>
              <a:t>40 mg/</a:t>
            </a:r>
            <a:r>
              <a:rPr lang="fr-FR" dirty="0" err="1" smtClean="0"/>
              <a:t>mL</a:t>
            </a:r>
            <a:endParaRPr lang="fr-FR" dirty="0" smtClean="0"/>
          </a:p>
          <a:p>
            <a:pPr marL="0" indent="0">
              <a:buNone/>
            </a:pPr>
            <a:r>
              <a:rPr lang="fr-FR" dirty="0"/>
              <a:t>	</a:t>
            </a:r>
            <a:r>
              <a:rPr lang="fr-FR" dirty="0" smtClean="0"/>
              <a:t>	200 mg quatre fois par jour soit 5 </a:t>
            </a:r>
            <a:r>
              <a:rPr lang="fr-FR" dirty="0" err="1" smtClean="0"/>
              <a:t>mL</a:t>
            </a:r>
            <a:r>
              <a:rPr lang="fr-FR" dirty="0" smtClean="0"/>
              <a:t> quatre fois par jour</a:t>
            </a:r>
          </a:p>
          <a:p>
            <a:pPr marL="0" indent="0">
              <a:buNone/>
            </a:pPr>
            <a:r>
              <a:rPr lang="fr-FR" dirty="0"/>
              <a:t>	</a:t>
            </a:r>
            <a:r>
              <a:rPr lang="fr-FR" dirty="0" smtClean="0"/>
              <a:t>	400 mg deux fois par jour soir 10 </a:t>
            </a:r>
            <a:r>
              <a:rPr lang="fr-FR" dirty="0" err="1" smtClean="0"/>
              <a:t>mL</a:t>
            </a:r>
            <a:r>
              <a:rPr lang="fr-FR" dirty="0" smtClean="0"/>
              <a:t> deux fois par jour</a:t>
            </a:r>
          </a:p>
          <a:p>
            <a:pPr marL="0" indent="0">
              <a:buNone/>
            </a:pPr>
            <a:r>
              <a:rPr lang="fr-FR" dirty="0"/>
              <a:t>	</a:t>
            </a:r>
            <a:r>
              <a:rPr lang="fr-FR" dirty="0" smtClean="0"/>
              <a:t>	Autre</a:t>
            </a:r>
            <a:endParaRPr lang="fr-FR" dirty="0"/>
          </a:p>
          <a:p>
            <a:pPr marL="0" indent="0">
              <a:buNone/>
            </a:pPr>
            <a:r>
              <a:rPr lang="fr-FR" dirty="0"/>
              <a:t>	VFEND® </a:t>
            </a:r>
            <a:r>
              <a:rPr lang="fr-FR" dirty="0" err="1"/>
              <a:t>Voriconazole</a:t>
            </a:r>
            <a:r>
              <a:rPr lang="fr-FR" dirty="0"/>
              <a:t> </a:t>
            </a:r>
            <a:r>
              <a:rPr lang="fr-FR" dirty="0" smtClean="0"/>
              <a:t>50 </a:t>
            </a:r>
            <a:r>
              <a:rPr lang="fr-FR" dirty="0"/>
              <a:t>mg </a:t>
            </a:r>
            <a:r>
              <a:rPr lang="fr-FR" i="1" dirty="0" smtClean="0"/>
              <a:t>ou 200 </a:t>
            </a:r>
            <a:r>
              <a:rPr lang="fr-FR" i="1" dirty="0"/>
              <a:t>mg</a:t>
            </a:r>
            <a:r>
              <a:rPr lang="fr-FR" dirty="0"/>
              <a:t>	</a:t>
            </a:r>
            <a:endParaRPr lang="fr-FR" dirty="0" smtClean="0"/>
          </a:p>
          <a:p>
            <a:pPr marL="0" indent="0">
              <a:buNone/>
            </a:pPr>
            <a:r>
              <a:rPr lang="fr-FR" dirty="0"/>
              <a:t>	</a:t>
            </a:r>
            <a:r>
              <a:rPr lang="fr-FR" dirty="0" smtClean="0"/>
              <a:t>	1 comprimé à 8h et 1 comprimé à 20h</a:t>
            </a:r>
          </a:p>
          <a:p>
            <a:pPr marL="0" indent="0">
              <a:buNone/>
            </a:pPr>
            <a:r>
              <a:rPr lang="fr-FR" dirty="0" smtClean="0"/>
              <a:t>		2 </a:t>
            </a:r>
            <a:r>
              <a:rPr lang="fr-FR" dirty="0"/>
              <a:t>comprimés à 8h et 2 comprimés à </a:t>
            </a:r>
            <a:r>
              <a:rPr lang="fr-FR" dirty="0" smtClean="0"/>
              <a:t>20h</a:t>
            </a:r>
          </a:p>
          <a:p>
            <a:pPr marL="0" indent="0">
              <a:buNone/>
            </a:pPr>
            <a:r>
              <a:rPr lang="fr-FR" dirty="0"/>
              <a:t>	</a:t>
            </a:r>
            <a:r>
              <a:rPr lang="fr-FR" dirty="0" smtClean="0"/>
              <a:t>	Autre</a:t>
            </a:r>
          </a:p>
          <a:p>
            <a:pPr marL="0" indent="0">
              <a:buNone/>
            </a:pPr>
            <a:r>
              <a:rPr lang="fr-FR" dirty="0" smtClean="0"/>
              <a:t>	VFEND</a:t>
            </a:r>
            <a:r>
              <a:rPr lang="fr-FR" dirty="0"/>
              <a:t>® </a:t>
            </a:r>
            <a:r>
              <a:rPr lang="fr-FR" dirty="0" err="1"/>
              <a:t>Voriconazole</a:t>
            </a:r>
            <a:r>
              <a:rPr lang="fr-FR" dirty="0"/>
              <a:t> </a:t>
            </a:r>
            <a:r>
              <a:rPr lang="fr-FR" dirty="0" smtClean="0"/>
              <a:t>40 mg/ml</a:t>
            </a:r>
          </a:p>
          <a:p>
            <a:pPr marL="0" indent="0">
              <a:buNone/>
            </a:pPr>
            <a:r>
              <a:rPr lang="fr-FR" dirty="0"/>
              <a:t>	</a:t>
            </a:r>
            <a:r>
              <a:rPr lang="fr-FR" dirty="0" smtClean="0"/>
              <a:t>	200 </a:t>
            </a:r>
            <a:r>
              <a:rPr lang="fr-FR" dirty="0"/>
              <a:t>mg </a:t>
            </a:r>
            <a:r>
              <a:rPr lang="fr-FR" dirty="0" smtClean="0"/>
              <a:t>à </a:t>
            </a:r>
            <a:r>
              <a:rPr lang="fr-FR" dirty="0"/>
              <a:t>8h </a:t>
            </a:r>
            <a:r>
              <a:rPr lang="fr-FR" dirty="0" smtClean="0"/>
              <a:t>et 200 mg à 20h </a:t>
            </a:r>
            <a:r>
              <a:rPr lang="fr-FR" dirty="0"/>
              <a:t>soit 5 </a:t>
            </a:r>
            <a:r>
              <a:rPr lang="fr-FR" dirty="0" err="1" smtClean="0"/>
              <a:t>mL</a:t>
            </a:r>
            <a:r>
              <a:rPr lang="fr-FR" dirty="0" smtClean="0"/>
              <a:t> à 8h et 5 </a:t>
            </a:r>
            <a:r>
              <a:rPr lang="fr-FR" dirty="0" err="1" smtClean="0"/>
              <a:t>mL</a:t>
            </a:r>
            <a:r>
              <a:rPr lang="fr-FR" dirty="0" smtClean="0"/>
              <a:t> à </a:t>
            </a:r>
            <a:r>
              <a:rPr lang="fr-FR" dirty="0"/>
              <a:t>20h</a:t>
            </a:r>
          </a:p>
          <a:p>
            <a:pPr marL="0" indent="0">
              <a:buNone/>
            </a:pPr>
            <a:r>
              <a:rPr lang="fr-FR" dirty="0"/>
              <a:t>		</a:t>
            </a:r>
            <a:r>
              <a:rPr lang="fr-FR" dirty="0" smtClean="0"/>
              <a:t>Autre</a:t>
            </a:r>
            <a:endParaRPr lang="fr-FR" dirty="0"/>
          </a:p>
        </p:txBody>
      </p:sp>
    </p:spTree>
    <p:extLst>
      <p:ext uri="{BB962C8B-B14F-4D97-AF65-F5344CB8AC3E}">
        <p14:creationId xmlns:p14="http://schemas.microsoft.com/office/powerpoint/2010/main" val="20556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fontScale="55000" lnSpcReduction="2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posologies des traitements anti-infectieux :</a:t>
            </a:r>
          </a:p>
          <a:p>
            <a:pPr marL="0" indent="0">
              <a:buNone/>
            </a:pPr>
            <a:r>
              <a:rPr lang="fr-FR" dirty="0"/>
              <a:t>	BACTRIM® </a:t>
            </a:r>
            <a:r>
              <a:rPr lang="fr-FR" dirty="0" err="1"/>
              <a:t>Sulfaméthoxazole</a:t>
            </a:r>
            <a:r>
              <a:rPr lang="fr-FR" dirty="0"/>
              <a:t> + </a:t>
            </a:r>
            <a:r>
              <a:rPr lang="fr-FR" dirty="0" err="1"/>
              <a:t>Triméthoprime</a:t>
            </a:r>
            <a:r>
              <a:rPr lang="fr-FR" dirty="0"/>
              <a:t>	</a:t>
            </a:r>
            <a:r>
              <a:rPr lang="fr-FR" dirty="0" smtClean="0"/>
              <a:t>400mg-80mg</a:t>
            </a:r>
            <a:r>
              <a:rPr lang="fr-FR" dirty="0"/>
              <a:t>	</a:t>
            </a:r>
            <a:endParaRPr lang="fr-FR" dirty="0" smtClean="0"/>
          </a:p>
          <a:p>
            <a:pPr marL="0" indent="0">
              <a:buNone/>
            </a:pPr>
            <a:r>
              <a:rPr lang="fr-FR" dirty="0"/>
              <a:t>	</a:t>
            </a:r>
            <a:r>
              <a:rPr lang="fr-FR" dirty="0" smtClean="0"/>
              <a:t>	1 comprimé à 8h et 1 comprimé à 20h</a:t>
            </a:r>
          </a:p>
          <a:p>
            <a:pPr marL="0" indent="0">
              <a:buNone/>
            </a:pPr>
            <a:r>
              <a:rPr lang="fr-FR" dirty="0"/>
              <a:t>	</a:t>
            </a:r>
            <a:r>
              <a:rPr lang="fr-FR" dirty="0" smtClean="0"/>
              <a:t>	2 comprimés </a:t>
            </a:r>
            <a:r>
              <a:rPr lang="fr-FR" dirty="0"/>
              <a:t>à 8h et </a:t>
            </a:r>
            <a:r>
              <a:rPr lang="fr-FR" dirty="0" smtClean="0"/>
              <a:t>2 comprimés </a:t>
            </a:r>
            <a:r>
              <a:rPr lang="fr-FR" dirty="0"/>
              <a:t>à 20h</a:t>
            </a:r>
          </a:p>
          <a:p>
            <a:pPr marL="0" indent="0">
              <a:buNone/>
            </a:pPr>
            <a:r>
              <a:rPr lang="fr-FR" dirty="0" smtClean="0"/>
              <a:t>		Autre</a:t>
            </a:r>
            <a:endParaRPr lang="fr-FR" dirty="0"/>
          </a:p>
          <a:p>
            <a:pPr marL="0" indent="0">
              <a:buNone/>
            </a:pPr>
            <a:r>
              <a:rPr lang="fr-FR" dirty="0" smtClean="0"/>
              <a:t>	BACTRIM</a:t>
            </a:r>
            <a:r>
              <a:rPr lang="fr-FR" dirty="0"/>
              <a:t>® </a:t>
            </a:r>
            <a:r>
              <a:rPr lang="fr-FR" dirty="0" err="1"/>
              <a:t>Sulfaméthoxazole</a:t>
            </a:r>
            <a:r>
              <a:rPr lang="fr-FR" dirty="0"/>
              <a:t> + </a:t>
            </a:r>
            <a:r>
              <a:rPr lang="fr-FR" dirty="0" err="1"/>
              <a:t>Triméthoprime</a:t>
            </a:r>
            <a:r>
              <a:rPr lang="fr-FR" dirty="0"/>
              <a:t>	</a:t>
            </a:r>
            <a:r>
              <a:rPr lang="fr-FR" dirty="0" smtClean="0"/>
              <a:t>800mg-160 </a:t>
            </a:r>
            <a:r>
              <a:rPr lang="fr-FR" dirty="0"/>
              <a:t>(FORTE</a:t>
            </a:r>
            <a:r>
              <a:rPr lang="fr-FR" dirty="0" smtClean="0"/>
              <a:t>)</a:t>
            </a:r>
          </a:p>
          <a:p>
            <a:pPr marL="0" indent="0">
              <a:buNone/>
            </a:pPr>
            <a:r>
              <a:rPr lang="fr-FR" dirty="0" smtClean="0"/>
              <a:t>		</a:t>
            </a:r>
            <a:r>
              <a:rPr lang="fr-FR" dirty="0"/>
              <a:t>1 comprimé </a:t>
            </a:r>
            <a:r>
              <a:rPr lang="fr-FR" dirty="0" smtClean="0"/>
              <a:t>les lundis, mercredis et vendredis à 8h</a:t>
            </a:r>
          </a:p>
          <a:p>
            <a:pPr marL="0" indent="0">
              <a:buNone/>
            </a:pPr>
            <a:r>
              <a:rPr lang="fr-FR" dirty="0" smtClean="0"/>
              <a:t>		2 comprimés </a:t>
            </a:r>
            <a:r>
              <a:rPr lang="fr-FR" dirty="0"/>
              <a:t>les lundis, mercredis et vendredis à 8h</a:t>
            </a:r>
          </a:p>
          <a:p>
            <a:pPr marL="0" indent="0">
              <a:buNone/>
            </a:pPr>
            <a:r>
              <a:rPr lang="fr-FR" dirty="0" smtClean="0"/>
              <a:t>		Autre</a:t>
            </a:r>
          </a:p>
          <a:p>
            <a:pPr marL="0" indent="0">
              <a:buNone/>
            </a:pPr>
            <a:r>
              <a:rPr lang="fr-FR" dirty="0"/>
              <a:t>	</a:t>
            </a:r>
            <a:r>
              <a:rPr lang="fr-FR" dirty="0" smtClean="0"/>
              <a:t>FANSIDAR® </a:t>
            </a:r>
            <a:r>
              <a:rPr lang="fr-FR" dirty="0" err="1"/>
              <a:t>Sulfadoxine</a:t>
            </a:r>
            <a:r>
              <a:rPr lang="fr-FR" dirty="0"/>
              <a:t> + </a:t>
            </a:r>
            <a:r>
              <a:rPr lang="fr-FR" dirty="0" err="1" smtClean="0"/>
              <a:t>Pyriméthamine</a:t>
            </a:r>
            <a:r>
              <a:rPr lang="fr-FR" dirty="0" smtClean="0"/>
              <a:t> 500mg-25mg</a:t>
            </a:r>
          </a:p>
          <a:p>
            <a:pPr marL="0" indent="0">
              <a:buNone/>
            </a:pPr>
            <a:r>
              <a:rPr lang="fr-FR" dirty="0"/>
              <a:t>	</a:t>
            </a:r>
            <a:r>
              <a:rPr lang="fr-FR" dirty="0" smtClean="0"/>
              <a:t>	2 comprimés</a:t>
            </a:r>
          </a:p>
          <a:p>
            <a:pPr marL="0" indent="0">
              <a:buNone/>
            </a:pPr>
            <a:r>
              <a:rPr lang="fr-FR" dirty="0"/>
              <a:t>	</a:t>
            </a:r>
            <a:r>
              <a:rPr lang="fr-FR" dirty="0" smtClean="0"/>
              <a:t>	3 comprimés</a:t>
            </a:r>
          </a:p>
          <a:p>
            <a:pPr marL="0" indent="0">
              <a:buNone/>
            </a:pPr>
            <a:r>
              <a:rPr lang="fr-FR" dirty="0"/>
              <a:t>	</a:t>
            </a:r>
            <a:r>
              <a:rPr lang="fr-FR" dirty="0" smtClean="0"/>
              <a:t>	Autre 				Date de prise</a:t>
            </a:r>
            <a:endParaRPr lang="fr-FR" dirty="0"/>
          </a:p>
          <a:p>
            <a:pPr marL="0" indent="0">
              <a:buNone/>
            </a:pPr>
            <a:r>
              <a:rPr lang="fr-FR" dirty="0"/>
              <a:t>	</a:t>
            </a:r>
            <a:r>
              <a:rPr lang="fr-FR" dirty="0" smtClean="0"/>
              <a:t>PENTACARINAT® </a:t>
            </a:r>
            <a:r>
              <a:rPr lang="fr-FR" dirty="0" err="1" smtClean="0"/>
              <a:t>Pentamidine</a:t>
            </a:r>
            <a:r>
              <a:rPr lang="fr-FR" dirty="0" smtClean="0"/>
              <a:t> 300 mg</a:t>
            </a:r>
          </a:p>
          <a:p>
            <a:pPr marL="0" indent="0">
              <a:buNone/>
            </a:pPr>
            <a:r>
              <a:rPr lang="fr-FR" dirty="0"/>
              <a:t>	</a:t>
            </a:r>
            <a:r>
              <a:rPr lang="fr-FR" dirty="0" smtClean="0"/>
              <a:t>	1 aérosol				Date de prise</a:t>
            </a:r>
            <a:r>
              <a:rPr lang="fr-FR" dirty="0"/>
              <a:t>	</a:t>
            </a:r>
          </a:p>
        </p:txBody>
      </p:sp>
    </p:spTree>
    <p:extLst>
      <p:ext uri="{BB962C8B-B14F-4D97-AF65-F5344CB8AC3E}">
        <p14:creationId xmlns:p14="http://schemas.microsoft.com/office/powerpoint/2010/main" val="6727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fontScale="70000" lnSpcReduction="2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posologies des traitements anti-infectieux :</a:t>
            </a:r>
          </a:p>
          <a:p>
            <a:pPr marL="0" indent="0">
              <a:buNone/>
            </a:pPr>
            <a:r>
              <a:rPr lang="fr-FR" dirty="0"/>
              <a:t>	</a:t>
            </a:r>
          </a:p>
          <a:p>
            <a:pPr marL="0" indent="0">
              <a:buNone/>
            </a:pPr>
            <a:r>
              <a:rPr lang="fr-FR" dirty="0"/>
              <a:t>	</a:t>
            </a:r>
            <a:r>
              <a:rPr lang="fr-FR" dirty="0" smtClean="0"/>
              <a:t>ROVALCYTE® </a:t>
            </a:r>
            <a:r>
              <a:rPr lang="fr-FR" dirty="0" err="1" smtClean="0"/>
              <a:t>Valganciclovir</a:t>
            </a:r>
            <a:r>
              <a:rPr lang="fr-FR" dirty="0"/>
              <a:t> </a:t>
            </a:r>
            <a:r>
              <a:rPr lang="fr-FR" dirty="0" smtClean="0"/>
              <a:t>450 mg	</a:t>
            </a:r>
          </a:p>
          <a:p>
            <a:pPr marL="0" indent="0">
              <a:buNone/>
            </a:pPr>
            <a:r>
              <a:rPr lang="fr-FR" dirty="0"/>
              <a:t>	</a:t>
            </a:r>
            <a:r>
              <a:rPr lang="fr-FR" dirty="0" smtClean="0"/>
              <a:t>	2 comprimés à 8h</a:t>
            </a:r>
          </a:p>
          <a:p>
            <a:pPr marL="0" indent="0">
              <a:buNone/>
            </a:pPr>
            <a:r>
              <a:rPr lang="fr-FR" dirty="0" smtClean="0"/>
              <a:t>		Autre</a:t>
            </a:r>
          </a:p>
          <a:p>
            <a:pPr marL="0" indent="0">
              <a:buNone/>
            </a:pPr>
            <a:r>
              <a:rPr lang="fr-FR" dirty="0" smtClean="0"/>
              <a:t>	ROVALCYTE</a:t>
            </a:r>
            <a:r>
              <a:rPr lang="fr-FR" dirty="0"/>
              <a:t>® </a:t>
            </a:r>
            <a:r>
              <a:rPr lang="fr-FR" dirty="0" err="1"/>
              <a:t>Valganciclovir</a:t>
            </a:r>
            <a:r>
              <a:rPr lang="fr-FR" dirty="0"/>
              <a:t> </a:t>
            </a:r>
            <a:r>
              <a:rPr lang="fr-FR" dirty="0" smtClean="0"/>
              <a:t>50 mg/</a:t>
            </a:r>
            <a:r>
              <a:rPr lang="fr-FR" dirty="0" err="1" smtClean="0"/>
              <a:t>mL</a:t>
            </a:r>
            <a:endParaRPr lang="fr-FR" dirty="0" smtClean="0"/>
          </a:p>
          <a:p>
            <a:pPr marL="0" indent="0">
              <a:buNone/>
            </a:pPr>
            <a:r>
              <a:rPr lang="fr-FR" dirty="0" smtClean="0"/>
              <a:t>		900 mg à 8h soit 18 </a:t>
            </a:r>
            <a:r>
              <a:rPr lang="fr-FR" dirty="0" err="1" smtClean="0"/>
              <a:t>mL</a:t>
            </a:r>
            <a:r>
              <a:rPr lang="fr-FR" dirty="0" smtClean="0"/>
              <a:t> à 8h</a:t>
            </a:r>
          </a:p>
          <a:p>
            <a:pPr marL="0" indent="0">
              <a:buNone/>
            </a:pPr>
            <a:r>
              <a:rPr lang="fr-FR" dirty="0" smtClean="0"/>
              <a:t>		Autre</a:t>
            </a:r>
          </a:p>
          <a:p>
            <a:pPr marL="0" indent="0">
              <a:buNone/>
            </a:pPr>
            <a:r>
              <a:rPr lang="fr-FR" dirty="0" smtClean="0"/>
              <a:t>	ZELITREX® </a:t>
            </a:r>
            <a:r>
              <a:rPr lang="fr-FR" dirty="0" err="1" smtClean="0"/>
              <a:t>Valaciclovir</a:t>
            </a:r>
            <a:r>
              <a:rPr lang="fr-FR" dirty="0"/>
              <a:t> </a:t>
            </a:r>
            <a:r>
              <a:rPr lang="fr-FR" dirty="0" smtClean="0"/>
              <a:t>500 mg</a:t>
            </a:r>
          </a:p>
          <a:p>
            <a:pPr marL="0" indent="0">
              <a:buNone/>
            </a:pPr>
            <a:r>
              <a:rPr lang="fr-FR" dirty="0"/>
              <a:t>	</a:t>
            </a:r>
            <a:r>
              <a:rPr lang="fr-FR" dirty="0" smtClean="0"/>
              <a:t>	1 comprimé </a:t>
            </a:r>
            <a:r>
              <a:rPr lang="fr-FR" dirty="0"/>
              <a:t>à 8h et </a:t>
            </a:r>
            <a:r>
              <a:rPr lang="fr-FR" dirty="0" smtClean="0"/>
              <a:t>1 comprimé </a:t>
            </a:r>
            <a:r>
              <a:rPr lang="fr-FR" dirty="0"/>
              <a:t>à 20h</a:t>
            </a:r>
          </a:p>
          <a:p>
            <a:pPr marL="0" indent="0">
              <a:buNone/>
            </a:pPr>
            <a:r>
              <a:rPr lang="fr-FR" dirty="0" smtClean="0"/>
              <a:t>		2 comprimés à 8h et 2 comprimés à 20h</a:t>
            </a:r>
          </a:p>
          <a:p>
            <a:pPr marL="0" indent="0">
              <a:buNone/>
            </a:pPr>
            <a:r>
              <a:rPr lang="fr-FR" dirty="0" smtClean="0"/>
              <a:t>		4 comprimés quatre </a:t>
            </a:r>
            <a:r>
              <a:rPr lang="fr-FR" dirty="0"/>
              <a:t>fois par jour</a:t>
            </a:r>
            <a:endParaRPr lang="fr-FR" dirty="0" smtClean="0"/>
          </a:p>
          <a:p>
            <a:pPr marL="0" indent="0">
              <a:buNone/>
            </a:pPr>
            <a:r>
              <a:rPr lang="fr-FR" dirty="0"/>
              <a:t>	</a:t>
            </a:r>
            <a:r>
              <a:rPr lang="fr-FR" dirty="0" smtClean="0"/>
              <a:t>	Autre</a:t>
            </a:r>
            <a:endParaRPr lang="fr-FR" dirty="0"/>
          </a:p>
          <a:p>
            <a:pPr marL="0" indent="0">
              <a:buNone/>
            </a:pPr>
            <a:endParaRPr lang="fr-FR" dirty="0"/>
          </a:p>
        </p:txBody>
      </p:sp>
    </p:spTree>
    <p:extLst>
      <p:ext uri="{BB962C8B-B14F-4D97-AF65-F5344CB8AC3E}">
        <p14:creationId xmlns:p14="http://schemas.microsoft.com/office/powerpoint/2010/main" val="387516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5859744"/>
            <a:ext cx="7728284" cy="7058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3" name="Rectangle 2"/>
          <p:cNvSpPr/>
          <p:nvPr/>
        </p:nvSpPr>
        <p:spPr>
          <a:xfrm>
            <a:off x="838200" y="5209309"/>
            <a:ext cx="4888832" cy="513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1058778" y="1411705"/>
            <a:ext cx="10295021" cy="5213684"/>
          </a:xfrm>
        </p:spPr>
        <p:txBody>
          <a:bodyPr>
            <a:normAutofit fontScale="85000" lnSpcReduction="20000"/>
          </a:bodyPr>
          <a:lstStyle/>
          <a:p>
            <a:pPr marL="0" indent="0">
              <a:buNone/>
            </a:pPr>
            <a:r>
              <a:rPr lang="fr-FR" sz="4000" dirty="0" smtClean="0">
                <a:solidFill>
                  <a:srgbClr val="CC0099"/>
                </a:solidFill>
              </a:rPr>
              <a:t>PRIVET Rémi</a:t>
            </a:r>
          </a:p>
          <a:p>
            <a:pPr marL="0" indent="0">
              <a:buNone/>
            </a:pPr>
            <a:r>
              <a:rPr lang="fr-FR" b="1" dirty="0"/>
              <a:t>Traitements anti-infectieux :</a:t>
            </a:r>
          </a:p>
          <a:p>
            <a:pPr marL="0" indent="0">
              <a:buNone/>
            </a:pPr>
            <a:r>
              <a:rPr lang="fr-FR" dirty="0"/>
              <a:t>	VFEND® </a:t>
            </a:r>
            <a:r>
              <a:rPr lang="fr-FR" dirty="0" err="1"/>
              <a:t>Voriconazole</a:t>
            </a:r>
            <a:r>
              <a:rPr lang="fr-FR" dirty="0"/>
              <a:t> 40 mg/ml</a:t>
            </a:r>
          </a:p>
          <a:p>
            <a:pPr marL="0" indent="0">
              <a:buNone/>
            </a:pPr>
            <a:r>
              <a:rPr lang="fr-FR" dirty="0"/>
              <a:t>		200 mg soit 5 ml à 8h et 200 mg soit 5 ml à 20h</a:t>
            </a:r>
          </a:p>
          <a:p>
            <a:pPr marL="0" indent="0">
              <a:buNone/>
            </a:pPr>
            <a:r>
              <a:rPr lang="fr-FR" dirty="0"/>
              <a:t>	ROVALCYTE® </a:t>
            </a:r>
            <a:r>
              <a:rPr lang="fr-FR" dirty="0" err="1"/>
              <a:t>Valganciclovir</a:t>
            </a:r>
            <a:r>
              <a:rPr lang="fr-FR" dirty="0"/>
              <a:t> 450 mg	</a:t>
            </a:r>
          </a:p>
          <a:p>
            <a:pPr marL="0" indent="0">
              <a:buNone/>
            </a:pPr>
            <a:r>
              <a:rPr lang="fr-FR" dirty="0"/>
              <a:t>		2 comprimés à 8h</a:t>
            </a:r>
          </a:p>
          <a:p>
            <a:pPr marL="0" indent="0">
              <a:buNone/>
            </a:pPr>
            <a:r>
              <a:rPr lang="fr-FR" dirty="0"/>
              <a:t>	ZELITREX® </a:t>
            </a:r>
            <a:r>
              <a:rPr lang="fr-FR" dirty="0" err="1"/>
              <a:t>Valaciclovir</a:t>
            </a:r>
            <a:r>
              <a:rPr lang="fr-FR" dirty="0"/>
              <a:t> 500 mg</a:t>
            </a:r>
          </a:p>
          <a:p>
            <a:pPr marL="0" indent="0">
              <a:buNone/>
            </a:pPr>
            <a:r>
              <a:rPr lang="fr-FR" dirty="0"/>
              <a:t>		2 comprimés à 8h et 2 comprimés à 20h</a:t>
            </a:r>
          </a:p>
          <a:p>
            <a:pPr marL="0" indent="0">
              <a:buNone/>
            </a:pPr>
            <a:endParaRPr lang="fr-FR" dirty="0"/>
          </a:p>
          <a:p>
            <a:pPr marL="0" indent="0">
              <a:buNone/>
            </a:pPr>
            <a:r>
              <a:rPr lang="fr-FR" dirty="0" smtClean="0"/>
              <a:t>	</a:t>
            </a:r>
          </a:p>
          <a:p>
            <a:pPr marL="0" indent="0">
              <a:buNone/>
            </a:pPr>
            <a:r>
              <a:rPr lang="fr-FR" dirty="0" smtClean="0"/>
              <a:t>Sélectionner un autre anti-infectieux</a:t>
            </a:r>
          </a:p>
          <a:p>
            <a:pPr marL="0" indent="0">
              <a:buNone/>
            </a:pPr>
            <a:endParaRPr lang="fr-FR" dirty="0"/>
          </a:p>
          <a:p>
            <a:pPr marL="0" indent="0">
              <a:buNone/>
            </a:pPr>
            <a:r>
              <a:rPr lang="fr-FR" dirty="0" smtClean="0"/>
              <a:t>Enregistrer et sélectionner les autres médicaments</a:t>
            </a:r>
            <a:endParaRPr lang="fr-FR" dirty="0"/>
          </a:p>
        </p:txBody>
      </p:sp>
      <p:sp>
        <p:nvSpPr>
          <p:cNvPr id="2" name="ZoneTexte 1"/>
          <p:cNvSpPr txBox="1"/>
          <p:nvPr/>
        </p:nvSpPr>
        <p:spPr>
          <a:xfrm>
            <a:off x="1283368" y="641684"/>
            <a:ext cx="2390274" cy="368969"/>
          </a:xfrm>
          <a:prstGeom prst="rect">
            <a:avLst/>
          </a:prstGeom>
          <a:noFill/>
        </p:spPr>
        <p:txBody>
          <a:bodyPr wrap="square" rtlCol="0">
            <a:spAutoFit/>
          </a:bodyPr>
          <a:lstStyle/>
          <a:p>
            <a:r>
              <a:rPr lang="fr-FR" dirty="0" smtClean="0">
                <a:solidFill>
                  <a:schemeClr val="bg1"/>
                </a:solidFill>
                <a:sym typeface="Wingdings" panose="05000000000000000000" pitchFamily="2" charset="2"/>
              </a:rPr>
              <a:t> </a:t>
            </a:r>
            <a:r>
              <a:rPr lang="fr-FR" dirty="0" smtClean="0">
                <a:solidFill>
                  <a:schemeClr val="bg1"/>
                </a:solidFill>
              </a:rPr>
              <a:t>Retour</a:t>
            </a:r>
            <a:endParaRPr lang="fr-FR" dirty="0">
              <a:solidFill>
                <a:schemeClr val="bg1"/>
              </a:solidFill>
            </a:endParaRPr>
          </a:p>
        </p:txBody>
      </p:sp>
    </p:spTree>
    <p:extLst>
      <p:ext uri="{BB962C8B-B14F-4D97-AF65-F5344CB8AC3E}">
        <p14:creationId xmlns:p14="http://schemas.microsoft.com/office/powerpoint/2010/main" val="89059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7"/>
            <a:ext cx="5183188" cy="4282678"/>
          </a:xfrm>
        </p:spPr>
        <p:txBody>
          <a:bodyPr>
            <a:normAutofit fontScale="775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endParaRPr lang="fr-FR" dirty="0"/>
          </a:p>
          <a:p>
            <a:pPr marL="0" indent="0">
              <a:buNone/>
            </a:pPr>
            <a:r>
              <a:rPr lang="fr-FR" sz="3600" dirty="0" smtClean="0">
                <a:solidFill>
                  <a:srgbClr val="CC0099"/>
                </a:solidFill>
              </a:rPr>
              <a:t>Indication de la greffe</a:t>
            </a:r>
          </a:p>
          <a:p>
            <a:pPr marL="0" indent="0">
              <a:buNone/>
            </a:pPr>
            <a:r>
              <a:rPr lang="fr-FR" dirty="0" smtClean="0"/>
              <a:t>	BPCO</a:t>
            </a:r>
          </a:p>
          <a:p>
            <a:pPr marL="0" indent="0">
              <a:buNone/>
            </a:pPr>
            <a:r>
              <a:rPr lang="fr-FR" dirty="0"/>
              <a:t>	</a:t>
            </a:r>
            <a:r>
              <a:rPr lang="fr-FR" dirty="0" smtClean="0"/>
              <a:t>Fibrose pulmonaire</a:t>
            </a:r>
          </a:p>
          <a:p>
            <a:pPr marL="0" indent="0">
              <a:buNone/>
            </a:pPr>
            <a:endParaRPr lang="fr-FR" dirty="0"/>
          </a:p>
          <a:p>
            <a:pPr marL="0" indent="0">
              <a:buNone/>
            </a:pPr>
            <a:r>
              <a:rPr lang="fr-FR" sz="3400" dirty="0" smtClean="0">
                <a:solidFill>
                  <a:srgbClr val="CC0099"/>
                </a:solidFill>
              </a:rPr>
              <a:t>Statut CMV </a:t>
            </a:r>
          </a:p>
          <a:p>
            <a:pPr marL="0" indent="0">
              <a:buNone/>
            </a:pPr>
            <a:r>
              <a:rPr lang="fr-FR" dirty="0" smtClean="0"/>
              <a:t>Receveur +	Donneur +</a:t>
            </a:r>
          </a:p>
          <a:p>
            <a:pPr marL="0" indent="0">
              <a:buNone/>
            </a:pPr>
            <a:r>
              <a:rPr lang="fr-FR" sz="3400" dirty="0" smtClean="0">
                <a:solidFill>
                  <a:srgbClr val="CC0099"/>
                </a:solidFill>
              </a:rPr>
              <a:t>Statut EBV </a:t>
            </a:r>
          </a:p>
          <a:p>
            <a:pPr marL="0" indent="0">
              <a:buNone/>
            </a:pPr>
            <a:r>
              <a:rPr lang="fr-FR" dirty="0" smtClean="0"/>
              <a:t>Receveur -	Donneur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2" name="ZoneTexte 1"/>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Modifier les données</a:t>
            </a:r>
            <a:endParaRPr lang="fr-FR" dirty="0">
              <a:solidFill>
                <a:schemeClr val="bg1"/>
              </a:solidFill>
            </a:endParaRPr>
          </a:p>
        </p:txBody>
      </p:sp>
    </p:spTree>
    <p:extLst>
      <p:ext uri="{BB962C8B-B14F-4D97-AF65-F5344CB8AC3E}">
        <p14:creationId xmlns:p14="http://schemas.microsoft.com/office/powerpoint/2010/main" val="259652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776536"/>
            <a:ext cx="6059905"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a:off x="838200" y="3697705"/>
            <a:ext cx="5498432" cy="6416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 name="Rectangle 1"/>
          <p:cNvSpPr/>
          <p:nvPr/>
        </p:nvSpPr>
        <p:spPr>
          <a:xfrm>
            <a:off x="838201" y="2630905"/>
            <a:ext cx="4936958" cy="6416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599" cy="5213684"/>
          </a:xfrm>
        </p:spPr>
        <p:txBody>
          <a:bodyPr>
            <a:normAutofit/>
          </a:bodyPr>
          <a:lstStyle/>
          <a:p>
            <a:pPr marL="0" indent="0">
              <a:buNone/>
            </a:pPr>
            <a:r>
              <a:rPr lang="fr-FR" sz="4000" dirty="0" smtClean="0">
                <a:solidFill>
                  <a:srgbClr val="CC0099"/>
                </a:solidFill>
              </a:rPr>
              <a:t>PRIVET Rémi</a:t>
            </a:r>
          </a:p>
          <a:p>
            <a:pPr marL="0" indent="0">
              <a:buNone/>
            </a:pPr>
            <a:endParaRPr lang="fr-FR" sz="4000" dirty="0" smtClean="0">
              <a:solidFill>
                <a:srgbClr val="CC0099"/>
              </a:solidFill>
            </a:endParaRPr>
          </a:p>
          <a:p>
            <a:pPr marL="0" indent="0">
              <a:buNone/>
            </a:pPr>
            <a:r>
              <a:rPr lang="fr-FR" b="1" dirty="0" smtClean="0"/>
              <a:t>Voir les traitements anti-rejets</a:t>
            </a:r>
          </a:p>
          <a:p>
            <a:pPr marL="0" indent="0">
              <a:buNone/>
            </a:pPr>
            <a:endParaRPr lang="fr-FR" b="1" dirty="0" smtClean="0"/>
          </a:p>
          <a:p>
            <a:pPr marL="0" indent="0">
              <a:buNone/>
            </a:pPr>
            <a:r>
              <a:rPr lang="fr-FR" b="1" dirty="0" smtClean="0"/>
              <a:t>Voir les traitements anti-infectieux</a:t>
            </a:r>
          </a:p>
          <a:p>
            <a:pPr marL="0" indent="0">
              <a:buNone/>
            </a:pPr>
            <a:endParaRPr lang="fr-FR" b="1" dirty="0" smtClean="0"/>
          </a:p>
          <a:p>
            <a:pPr marL="0" indent="0">
              <a:buNone/>
            </a:pPr>
            <a:r>
              <a:rPr lang="fr-FR" b="1" dirty="0" smtClean="0"/>
              <a:t>Sélectionner les traitements associés</a:t>
            </a:r>
            <a:endParaRPr lang="fr-FR" b="1" dirty="0"/>
          </a:p>
          <a:p>
            <a:pPr marL="0" indent="0">
              <a:buNone/>
            </a:pPr>
            <a:endParaRPr lang="fr-FR" dirty="0"/>
          </a:p>
        </p:txBody>
      </p:sp>
    </p:spTree>
    <p:extLst>
      <p:ext uri="{BB962C8B-B14F-4D97-AF65-F5344CB8AC3E}">
        <p14:creationId xmlns:p14="http://schemas.microsoft.com/office/powerpoint/2010/main" val="91878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associés :</a:t>
            </a:r>
          </a:p>
          <a:p>
            <a:pPr marL="0" indent="0">
              <a:buNone/>
            </a:pPr>
            <a:r>
              <a:rPr lang="fr-FR" i="1" dirty="0" smtClean="0"/>
              <a:t>Ajouter des médicaments</a:t>
            </a:r>
          </a:p>
          <a:p>
            <a:pPr marL="0" indent="0">
              <a:buNone/>
            </a:pPr>
            <a:r>
              <a:rPr lang="fr-FR" i="1" dirty="0" smtClean="0"/>
              <a:t>Princeps		DCI</a:t>
            </a:r>
            <a:r>
              <a:rPr lang="fr-FR" i="1" dirty="0"/>
              <a:t>	</a:t>
            </a:r>
            <a:r>
              <a:rPr lang="fr-FR" i="1" dirty="0" smtClean="0"/>
              <a:t>	Dosage		Posologie</a:t>
            </a:r>
          </a:p>
          <a:p>
            <a:pPr marL="0" indent="0">
              <a:buNone/>
            </a:pPr>
            <a:r>
              <a:rPr lang="fr-FR" i="1" dirty="0"/>
              <a:t>Princeps		DCI		Dosage		Posologie</a:t>
            </a:r>
          </a:p>
          <a:p>
            <a:pPr marL="0" indent="0">
              <a:buNone/>
            </a:pPr>
            <a:r>
              <a:rPr lang="fr-FR" i="1" dirty="0"/>
              <a:t>Princeps		DCI		Dosage		Posologie</a:t>
            </a:r>
          </a:p>
          <a:p>
            <a:pPr marL="0" indent="0">
              <a:buNone/>
            </a:pPr>
            <a:r>
              <a:rPr lang="fr-FR" i="1" dirty="0" smtClean="0"/>
              <a:t>…</a:t>
            </a:r>
            <a:endParaRPr lang="fr-FR" i="1" dirty="0"/>
          </a:p>
        </p:txBody>
      </p:sp>
      <p:sp>
        <p:nvSpPr>
          <p:cNvPr id="4" name="Rectangle 3"/>
          <p:cNvSpPr/>
          <p:nvPr/>
        </p:nvSpPr>
        <p:spPr>
          <a:xfrm>
            <a:off x="838200" y="5859744"/>
            <a:ext cx="7728284" cy="7058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dirty="0" smtClean="0"/>
              <a:t>Enregistrer et retourner à la prescription complète</a:t>
            </a:r>
            <a:endParaRPr lang="fr-FR" sz="2400" dirty="0"/>
          </a:p>
        </p:txBody>
      </p:sp>
    </p:spTree>
    <p:extLst>
      <p:ext uri="{BB962C8B-B14F-4D97-AF65-F5344CB8AC3E}">
        <p14:creationId xmlns:p14="http://schemas.microsoft.com/office/powerpoint/2010/main" val="251603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32500" lnSpcReduction="20000"/>
          </a:bodyPr>
          <a:lstStyle/>
          <a:p>
            <a:pPr marL="0" indent="0">
              <a:buNone/>
            </a:pPr>
            <a:r>
              <a:rPr lang="fr-FR" sz="4000" dirty="0" smtClean="0">
                <a:solidFill>
                  <a:srgbClr val="CC0099"/>
                </a:solidFill>
              </a:rPr>
              <a:t>PRIVET Rémi</a:t>
            </a:r>
          </a:p>
          <a:p>
            <a:pPr marL="0" indent="0">
              <a:buNone/>
            </a:pPr>
            <a:r>
              <a:rPr lang="fr-FR" sz="4300" b="1" dirty="0" smtClean="0"/>
              <a:t>Traitements </a:t>
            </a:r>
            <a:r>
              <a:rPr lang="fr-FR" sz="4300" b="1" dirty="0"/>
              <a:t>anti-rejets :</a:t>
            </a:r>
          </a:p>
          <a:p>
            <a:pPr marL="0" indent="0">
              <a:buNone/>
            </a:pPr>
            <a:r>
              <a:rPr lang="fr-FR" sz="4300" dirty="0"/>
              <a:t>	PROGRAF® </a:t>
            </a:r>
            <a:r>
              <a:rPr lang="fr-FR" sz="4300" dirty="0" err="1"/>
              <a:t>Tacrolimus</a:t>
            </a:r>
            <a:r>
              <a:rPr lang="fr-FR" sz="4300" dirty="0"/>
              <a:t> 1 mg		</a:t>
            </a:r>
          </a:p>
          <a:p>
            <a:pPr marL="0" indent="0">
              <a:buNone/>
            </a:pPr>
            <a:r>
              <a:rPr lang="fr-FR" sz="4300" dirty="0"/>
              <a:t>		1 comprimé à 8h et 1 comprimé à </a:t>
            </a:r>
            <a:r>
              <a:rPr lang="fr-FR" sz="4300" dirty="0" smtClean="0"/>
              <a:t>20h</a:t>
            </a:r>
            <a:endParaRPr lang="fr-FR" sz="4300" dirty="0"/>
          </a:p>
          <a:p>
            <a:pPr marL="0" indent="0">
              <a:buNone/>
            </a:pPr>
            <a:r>
              <a:rPr lang="fr-FR" sz="4300" dirty="0"/>
              <a:t>	CELLCEPT® </a:t>
            </a:r>
            <a:r>
              <a:rPr lang="fr-FR" sz="4300" dirty="0" err="1"/>
              <a:t>Mycophénolate</a:t>
            </a:r>
            <a:r>
              <a:rPr lang="fr-FR" sz="4300" dirty="0"/>
              <a:t> </a:t>
            </a:r>
            <a:r>
              <a:rPr lang="fr-FR" sz="4300" dirty="0" err="1"/>
              <a:t>mofétil</a:t>
            </a:r>
            <a:r>
              <a:rPr lang="fr-FR" sz="4300" dirty="0"/>
              <a:t> 500 mg </a:t>
            </a:r>
          </a:p>
          <a:p>
            <a:pPr marL="0" indent="0">
              <a:buNone/>
            </a:pPr>
            <a:r>
              <a:rPr lang="fr-FR" sz="4300" dirty="0"/>
              <a:t>		2 comprimés à 8h et 2 comprimés à </a:t>
            </a:r>
            <a:r>
              <a:rPr lang="fr-FR" sz="4300" dirty="0" smtClean="0"/>
              <a:t>20h</a:t>
            </a:r>
            <a:endParaRPr lang="fr-FR" sz="4300" dirty="0"/>
          </a:p>
          <a:p>
            <a:pPr marL="0" indent="0">
              <a:buNone/>
            </a:pPr>
            <a:r>
              <a:rPr lang="fr-FR" sz="4300" dirty="0"/>
              <a:t>	CORTANCYL® </a:t>
            </a:r>
            <a:r>
              <a:rPr lang="fr-FR" sz="4300" dirty="0" err="1"/>
              <a:t>Prednisone</a:t>
            </a:r>
            <a:r>
              <a:rPr lang="fr-FR" sz="4300" dirty="0"/>
              <a:t> 20 mg </a:t>
            </a:r>
          </a:p>
          <a:p>
            <a:pPr marL="0" indent="0">
              <a:buNone/>
            </a:pPr>
            <a:r>
              <a:rPr lang="fr-FR" sz="4300" dirty="0"/>
              <a:t>		0,5 comprimé à 8h</a:t>
            </a:r>
          </a:p>
          <a:p>
            <a:pPr marL="0" indent="0">
              <a:buNone/>
            </a:pPr>
            <a:r>
              <a:rPr lang="fr-FR" sz="4300" b="1" dirty="0"/>
              <a:t>Traitements anti-infectieux :</a:t>
            </a:r>
          </a:p>
          <a:p>
            <a:pPr marL="0" indent="0">
              <a:buNone/>
            </a:pPr>
            <a:r>
              <a:rPr lang="fr-FR" sz="4300" dirty="0"/>
              <a:t>	VFEND® </a:t>
            </a:r>
            <a:r>
              <a:rPr lang="fr-FR" sz="4300" dirty="0" err="1"/>
              <a:t>Voriconazole</a:t>
            </a:r>
            <a:r>
              <a:rPr lang="fr-FR" sz="4300" dirty="0"/>
              <a:t> 40 mg/ml</a:t>
            </a:r>
          </a:p>
          <a:p>
            <a:pPr marL="0" indent="0">
              <a:buNone/>
            </a:pPr>
            <a:r>
              <a:rPr lang="fr-FR" sz="4300" dirty="0"/>
              <a:t>	</a:t>
            </a:r>
            <a:r>
              <a:rPr lang="fr-FR" sz="4300" dirty="0" smtClean="0"/>
              <a:t>	200 </a:t>
            </a:r>
            <a:r>
              <a:rPr lang="fr-FR" sz="4300" dirty="0"/>
              <a:t>mg soit 5 ml à 8h et 200 mg soit 5 ml à 20h</a:t>
            </a:r>
          </a:p>
          <a:p>
            <a:pPr marL="0" indent="0">
              <a:buNone/>
            </a:pPr>
            <a:r>
              <a:rPr lang="fr-FR" sz="4300" dirty="0"/>
              <a:t>	ROVALCYTE® </a:t>
            </a:r>
            <a:r>
              <a:rPr lang="fr-FR" sz="4300" dirty="0" err="1"/>
              <a:t>Valganciclovir</a:t>
            </a:r>
            <a:r>
              <a:rPr lang="fr-FR" sz="4300" dirty="0"/>
              <a:t> 450 mg	</a:t>
            </a:r>
          </a:p>
          <a:p>
            <a:pPr marL="0" indent="0">
              <a:buNone/>
            </a:pPr>
            <a:r>
              <a:rPr lang="fr-FR" sz="4300" dirty="0"/>
              <a:t>		2 comprimés à 8h</a:t>
            </a:r>
          </a:p>
          <a:p>
            <a:pPr marL="0" indent="0">
              <a:buNone/>
            </a:pPr>
            <a:r>
              <a:rPr lang="fr-FR" sz="4300" dirty="0"/>
              <a:t>	ZELITREX® </a:t>
            </a:r>
            <a:r>
              <a:rPr lang="fr-FR" sz="4300" dirty="0" err="1"/>
              <a:t>Valaciclovir</a:t>
            </a:r>
            <a:r>
              <a:rPr lang="fr-FR" sz="4300" dirty="0"/>
              <a:t> 500 mg</a:t>
            </a:r>
          </a:p>
          <a:p>
            <a:pPr marL="0" indent="0">
              <a:buNone/>
            </a:pPr>
            <a:r>
              <a:rPr lang="fr-FR" sz="4300" dirty="0"/>
              <a:t>		2 comprimés à 8h et 2 comprimés à </a:t>
            </a:r>
            <a:r>
              <a:rPr lang="fr-FR" sz="4300" dirty="0" smtClean="0"/>
              <a:t>20h</a:t>
            </a:r>
            <a:endParaRPr lang="fr-FR" sz="4300" dirty="0" smtClean="0">
              <a:solidFill>
                <a:srgbClr val="CC0099"/>
              </a:solidFill>
            </a:endParaRPr>
          </a:p>
          <a:p>
            <a:pPr marL="0" indent="0">
              <a:buNone/>
            </a:pPr>
            <a:r>
              <a:rPr lang="fr-FR" sz="4300" b="1" dirty="0" smtClean="0"/>
              <a:t>Traitements associés :</a:t>
            </a:r>
          </a:p>
          <a:p>
            <a:pPr marL="0" indent="0">
              <a:buNone/>
            </a:pPr>
            <a:r>
              <a:rPr lang="fr-FR" sz="4300" i="1" dirty="0" smtClean="0"/>
              <a:t>	</a:t>
            </a:r>
            <a:r>
              <a:rPr lang="fr-FR" sz="4300" dirty="0" smtClean="0"/>
              <a:t>Metformine 500 mg 1 comprimé matin, midi et soir</a:t>
            </a:r>
          </a:p>
          <a:p>
            <a:pPr marL="0" indent="0">
              <a:buNone/>
            </a:pPr>
            <a:r>
              <a:rPr lang="fr-FR" sz="4300" dirty="0" smtClean="0"/>
              <a:t>	</a:t>
            </a:r>
            <a:r>
              <a:rPr lang="fr-FR" sz="4300" dirty="0" err="1" smtClean="0"/>
              <a:t>Uvedose</a:t>
            </a:r>
            <a:r>
              <a:rPr lang="fr-FR" sz="4300" dirty="0" smtClean="0"/>
              <a:t>  Cholécalciférol 1 ampoule tous les 3 mois, </a:t>
            </a:r>
          </a:p>
          <a:p>
            <a:pPr marL="0" indent="0">
              <a:buNone/>
            </a:pPr>
            <a:r>
              <a:rPr lang="fr-FR" sz="4300" dirty="0" smtClean="0"/>
              <a:t>	</a:t>
            </a:r>
            <a:r>
              <a:rPr lang="fr-FR" sz="4300" dirty="0" err="1" smtClean="0"/>
              <a:t>Cacit</a:t>
            </a:r>
            <a:r>
              <a:rPr lang="fr-FR" sz="4300" dirty="0" smtClean="0"/>
              <a:t>  Calcium 500 mg 1 matin</a:t>
            </a:r>
            <a:endParaRPr lang="fr-FR" sz="4300" dirty="0"/>
          </a:p>
        </p:txBody>
      </p:sp>
    </p:spTree>
    <p:extLst>
      <p:ext uri="{BB962C8B-B14F-4D97-AF65-F5344CB8AC3E}">
        <p14:creationId xmlns:p14="http://schemas.microsoft.com/office/powerpoint/2010/main" val="193536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7"/>
            <a:ext cx="5183188" cy="4282678"/>
          </a:xfrm>
        </p:spPr>
        <p:txBody>
          <a:bodyPr>
            <a:normAutofit fontScale="775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endParaRPr lang="fr-FR" dirty="0"/>
          </a:p>
          <a:p>
            <a:pPr marL="0" indent="0">
              <a:buNone/>
            </a:pPr>
            <a:r>
              <a:rPr lang="fr-FR" sz="3600" dirty="0" smtClean="0">
                <a:solidFill>
                  <a:srgbClr val="CC0099"/>
                </a:solidFill>
              </a:rPr>
              <a:t>Indication de la greffe</a:t>
            </a:r>
          </a:p>
          <a:p>
            <a:pPr marL="0" indent="0">
              <a:buNone/>
            </a:pPr>
            <a:r>
              <a:rPr lang="fr-FR" dirty="0" smtClean="0"/>
              <a:t>	BPCO</a:t>
            </a:r>
          </a:p>
          <a:p>
            <a:pPr marL="0" indent="0">
              <a:buNone/>
            </a:pPr>
            <a:r>
              <a:rPr lang="fr-FR" dirty="0"/>
              <a:t>	</a:t>
            </a:r>
            <a:r>
              <a:rPr lang="fr-FR" dirty="0" smtClean="0"/>
              <a:t>Fibrose pulmonaire</a:t>
            </a:r>
          </a:p>
          <a:p>
            <a:pPr marL="0" indent="0">
              <a:buNone/>
            </a:pPr>
            <a:endParaRPr lang="fr-FR" dirty="0"/>
          </a:p>
          <a:p>
            <a:pPr marL="0" indent="0">
              <a:buNone/>
            </a:pPr>
            <a:r>
              <a:rPr lang="fr-FR" sz="3400" dirty="0" smtClean="0">
                <a:solidFill>
                  <a:srgbClr val="CC0099"/>
                </a:solidFill>
              </a:rPr>
              <a:t>Statut CMV </a:t>
            </a:r>
          </a:p>
          <a:p>
            <a:pPr marL="0" indent="0">
              <a:buNone/>
            </a:pPr>
            <a:r>
              <a:rPr lang="fr-FR" dirty="0" smtClean="0"/>
              <a:t>Receveur +	Donneur +</a:t>
            </a:r>
          </a:p>
          <a:p>
            <a:pPr marL="0" indent="0">
              <a:buNone/>
            </a:pPr>
            <a:r>
              <a:rPr lang="fr-FR" sz="3400" dirty="0" smtClean="0">
                <a:solidFill>
                  <a:srgbClr val="CC0099"/>
                </a:solidFill>
              </a:rPr>
              <a:t>Statut EBV </a:t>
            </a:r>
          </a:p>
          <a:p>
            <a:pPr marL="0" indent="0">
              <a:buNone/>
            </a:pPr>
            <a:r>
              <a:rPr lang="fr-FR" dirty="0" smtClean="0"/>
              <a:t>Receveur -	Donneur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2" name="ZoneTexte 1"/>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Modifier les données</a:t>
            </a:r>
            <a:endParaRPr lang="fr-FR" dirty="0">
              <a:solidFill>
                <a:schemeClr val="bg1"/>
              </a:solidFill>
            </a:endParaRPr>
          </a:p>
        </p:txBody>
      </p:sp>
      <p:sp>
        <p:nvSpPr>
          <p:cNvPr id="3" name="Rectangle 2"/>
          <p:cNvSpPr/>
          <p:nvPr/>
        </p:nvSpPr>
        <p:spPr>
          <a:xfrm>
            <a:off x="5277853" y="5871411"/>
            <a:ext cx="6077535" cy="6493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b="1" dirty="0" smtClean="0"/>
              <a:t>Accéder aux séances</a:t>
            </a:r>
            <a:endParaRPr lang="fr-FR" sz="2800" b="1" dirty="0"/>
          </a:p>
        </p:txBody>
      </p:sp>
    </p:spTree>
    <p:extLst>
      <p:ext uri="{BB962C8B-B14F-4D97-AF65-F5344CB8AC3E}">
        <p14:creationId xmlns:p14="http://schemas.microsoft.com/office/powerpoint/2010/main" val="301147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solidFill>
                  <a:srgbClr val="FF0000"/>
                </a:solidFill>
              </a:rPr>
              <a:t>Séance 1 : Diagnostic éducatif – Rémi PRIVET</a:t>
            </a:r>
          </a:p>
          <a:p>
            <a:r>
              <a:rPr lang="fr-FR" dirty="0" smtClean="0"/>
              <a:t>Séance 2</a:t>
            </a:r>
          </a:p>
          <a:p>
            <a:r>
              <a:rPr lang="fr-FR" dirty="0" smtClean="0"/>
              <a:t>Séance 3</a:t>
            </a:r>
          </a:p>
          <a:p>
            <a:r>
              <a:rPr lang="fr-FR" dirty="0" smtClean="0"/>
              <a:t>…</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155843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solidFill>
                  <a:srgbClr val="FF0000"/>
                </a:solidFill>
              </a:rPr>
              <a:t>Séance 1 : Diagnostic éducatif – Rémi PRIVET</a:t>
            </a:r>
          </a:p>
          <a:p>
            <a:endParaRPr lang="fr-FR" dirty="0"/>
          </a:p>
          <a:p>
            <a:r>
              <a:rPr lang="fr-FR" dirty="0" smtClean="0"/>
              <a:t>Comment vous-sentez vous aujourd’hui ?</a:t>
            </a:r>
          </a:p>
          <a:p>
            <a:r>
              <a:rPr lang="fr-FR" dirty="0" smtClean="0">
                <a:sym typeface="Wingdings" panose="05000000000000000000" pitchFamily="2" charset="2"/>
              </a:rPr>
              <a:t> ----------------------------------- </a:t>
            </a:r>
            <a:endParaRPr lang="fr-FR" dirty="0" smtClean="0"/>
          </a:p>
          <a:p>
            <a:r>
              <a:rPr lang="fr-FR" dirty="0" smtClean="0"/>
              <a:t>Votre fonction respiratoire ?</a:t>
            </a:r>
          </a:p>
          <a:p>
            <a:r>
              <a:rPr lang="fr-FR" dirty="0" smtClean="0">
                <a:sym typeface="Wingdings" panose="05000000000000000000" pitchFamily="2" charset="2"/>
              </a:rPr>
              <a:t> ----------------------------------- </a:t>
            </a:r>
            <a:endParaRPr lang="fr-FR" dirty="0" smtClean="0"/>
          </a:p>
          <a:p>
            <a:r>
              <a:rPr lang="fr-FR" dirty="0" smtClean="0"/>
              <a:t>Et vos douleurs ?</a:t>
            </a:r>
          </a:p>
          <a:p>
            <a:r>
              <a:rPr lang="fr-FR" dirty="0" smtClean="0">
                <a:sym typeface="Wingdings" panose="05000000000000000000" pitchFamily="2" charset="2"/>
              </a:rPr>
              <a:t> ----------------------------------- </a:t>
            </a:r>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325211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dirty="0">
                <a:solidFill>
                  <a:srgbClr val="FF0000"/>
                </a:solidFill>
              </a:rPr>
              <a:t>Séance 1 : Diagnostic éducatif – Rémi PRIVET</a:t>
            </a:r>
          </a:p>
          <a:p>
            <a:endParaRPr lang="fr-FR" dirty="0" smtClean="0"/>
          </a:p>
          <a:p>
            <a:r>
              <a:rPr lang="fr-FR" dirty="0" smtClean="0"/>
              <a:t>Que savez-vous de la greffe ?</a:t>
            </a:r>
          </a:p>
          <a:p>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5" name="Rectangle 4"/>
          <p:cNvSpPr/>
          <p:nvPr/>
        </p:nvSpPr>
        <p:spPr>
          <a:xfrm>
            <a:off x="1219200" y="3641558"/>
            <a:ext cx="9015663" cy="26950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43679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solidFill>
                  <a:srgbClr val="FF0000"/>
                </a:solidFill>
              </a:rPr>
              <a:t>Séance 1 : Diagnostic éducatif – Rémi PRIVET</a:t>
            </a:r>
          </a:p>
          <a:p>
            <a:endParaRPr lang="fr-FR" dirty="0" smtClean="0"/>
          </a:p>
          <a:p>
            <a:r>
              <a:rPr lang="fr-FR" dirty="0" smtClean="0"/>
              <a:t>Quel est l’intérêt d’un suivi régulier ?</a:t>
            </a:r>
          </a:p>
          <a:p>
            <a:endParaRPr lang="fr-FR" dirty="0"/>
          </a:p>
          <a:p>
            <a:endParaRPr lang="fr-FR" dirty="0" smtClean="0"/>
          </a:p>
          <a:p>
            <a:r>
              <a:rPr lang="fr-FR" dirty="0" smtClean="0"/>
              <a:t>Quelles peuvent être les complications ?</a:t>
            </a:r>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5" name="Rectangle 4"/>
          <p:cNvSpPr/>
          <p:nvPr/>
        </p:nvSpPr>
        <p:spPr>
          <a:xfrm>
            <a:off x="1219200" y="3465095"/>
            <a:ext cx="9015663" cy="7700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
        <p:nvSpPr>
          <p:cNvPr id="6" name="Rectangle 5"/>
          <p:cNvSpPr/>
          <p:nvPr/>
        </p:nvSpPr>
        <p:spPr>
          <a:xfrm>
            <a:off x="1219200" y="4989095"/>
            <a:ext cx="9015663" cy="8854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2179455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dirty="0">
                <a:solidFill>
                  <a:srgbClr val="FF0000"/>
                </a:solidFill>
              </a:rPr>
              <a:t>Séance 1 : Diagnostic éducatif – Rémi PRIVET</a:t>
            </a:r>
          </a:p>
          <a:p>
            <a:endParaRPr lang="fr-FR" dirty="0" smtClean="0"/>
          </a:p>
          <a:p>
            <a:r>
              <a:rPr lang="fr-FR" dirty="0" smtClean="0"/>
              <a:t>Qu’est ce que le rejet ?</a:t>
            </a:r>
          </a:p>
          <a:p>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5" name="Rectangle 4"/>
          <p:cNvSpPr/>
          <p:nvPr/>
        </p:nvSpPr>
        <p:spPr>
          <a:xfrm>
            <a:off x="1219200" y="3641558"/>
            <a:ext cx="9015663" cy="26950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366588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solidFill>
                  <a:srgbClr val="FF0000"/>
                </a:solidFill>
              </a:rPr>
              <a:t>Séance 1 : Diagnostic éducatif – Rémi PRIVET</a:t>
            </a:r>
          </a:p>
          <a:p>
            <a:endParaRPr lang="fr-FR" dirty="0" smtClean="0"/>
          </a:p>
          <a:p>
            <a:r>
              <a:rPr lang="fr-FR" dirty="0" smtClean="0"/>
              <a:t>Quels sont les signes d’appels du rejet ?</a:t>
            </a:r>
          </a:p>
          <a:p>
            <a:endParaRPr lang="fr-FR" dirty="0"/>
          </a:p>
          <a:p>
            <a:endParaRPr lang="fr-FR" dirty="0" smtClean="0"/>
          </a:p>
          <a:p>
            <a:r>
              <a:rPr lang="fr-FR" dirty="0" smtClean="0"/>
              <a:t>Comment éviter les complications ?</a:t>
            </a:r>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5" name="Rectangle 4"/>
          <p:cNvSpPr/>
          <p:nvPr/>
        </p:nvSpPr>
        <p:spPr>
          <a:xfrm>
            <a:off x="1219200" y="3465095"/>
            <a:ext cx="9015663" cy="7700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
        <p:nvSpPr>
          <p:cNvPr id="6" name="Rectangle 5"/>
          <p:cNvSpPr/>
          <p:nvPr/>
        </p:nvSpPr>
        <p:spPr>
          <a:xfrm>
            <a:off x="1219200" y="4989095"/>
            <a:ext cx="9015663" cy="8854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11834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776536"/>
            <a:ext cx="6059905"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a:off x="838200" y="3697705"/>
            <a:ext cx="6717632"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 name="Rectangle 1"/>
          <p:cNvSpPr/>
          <p:nvPr/>
        </p:nvSpPr>
        <p:spPr>
          <a:xfrm>
            <a:off x="838200" y="2630905"/>
            <a:ext cx="6059905" cy="641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599" cy="5213684"/>
          </a:xfrm>
        </p:spPr>
        <p:txBody>
          <a:bodyPr>
            <a:normAutofit/>
          </a:bodyPr>
          <a:lstStyle/>
          <a:p>
            <a:pPr marL="0" indent="0">
              <a:buNone/>
            </a:pPr>
            <a:r>
              <a:rPr lang="fr-FR" sz="4000" dirty="0" smtClean="0">
                <a:solidFill>
                  <a:srgbClr val="CC0099"/>
                </a:solidFill>
              </a:rPr>
              <a:t>PRIVET Rémi</a:t>
            </a:r>
          </a:p>
          <a:p>
            <a:pPr marL="0" indent="0">
              <a:buNone/>
            </a:pPr>
            <a:endParaRPr lang="fr-FR" sz="4000" dirty="0" smtClean="0">
              <a:solidFill>
                <a:srgbClr val="CC0099"/>
              </a:solidFill>
            </a:endParaRPr>
          </a:p>
          <a:p>
            <a:pPr marL="0" indent="0">
              <a:buNone/>
            </a:pPr>
            <a:r>
              <a:rPr lang="fr-FR" b="1" dirty="0" smtClean="0"/>
              <a:t>Sélectionner les traitements anti-rejets</a:t>
            </a:r>
            <a:endParaRPr lang="fr-FR" b="1" dirty="0" smtClean="0"/>
          </a:p>
          <a:p>
            <a:pPr marL="0" indent="0">
              <a:buNone/>
            </a:pPr>
            <a:endParaRPr lang="fr-FR" b="1" dirty="0" smtClean="0"/>
          </a:p>
          <a:p>
            <a:pPr marL="0" indent="0">
              <a:buNone/>
            </a:pPr>
            <a:r>
              <a:rPr lang="fr-FR" b="1" dirty="0" smtClean="0"/>
              <a:t>Sélectionner les traitements anti-infectieux</a:t>
            </a:r>
          </a:p>
          <a:p>
            <a:pPr marL="0" indent="0">
              <a:buNone/>
            </a:pPr>
            <a:endParaRPr lang="fr-FR" b="1" dirty="0" smtClean="0"/>
          </a:p>
          <a:p>
            <a:pPr marL="0" indent="0">
              <a:buNone/>
            </a:pPr>
            <a:r>
              <a:rPr lang="fr-FR" b="1" dirty="0" smtClean="0"/>
              <a:t>Sélectionner les traitements associés</a:t>
            </a:r>
            <a:endParaRPr lang="fr-FR" b="1" dirty="0"/>
          </a:p>
          <a:p>
            <a:pPr marL="0" indent="0">
              <a:buNone/>
            </a:pPr>
            <a:endParaRPr lang="fr-FR" dirty="0"/>
          </a:p>
        </p:txBody>
      </p:sp>
    </p:spTree>
    <p:extLst>
      <p:ext uri="{BB962C8B-B14F-4D97-AF65-F5344CB8AC3E}">
        <p14:creationId xmlns:p14="http://schemas.microsoft.com/office/powerpoint/2010/main" val="240109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dirty="0">
                <a:solidFill>
                  <a:srgbClr val="FF0000"/>
                </a:solidFill>
              </a:rPr>
              <a:t>Séance 1 : Diagnostic éducatif – Rémi PRIVET</a:t>
            </a:r>
          </a:p>
          <a:p>
            <a:endParaRPr lang="fr-FR" dirty="0" smtClean="0"/>
          </a:p>
          <a:p>
            <a:r>
              <a:rPr lang="fr-FR" dirty="0" smtClean="0"/>
              <a:t>En résumé, la greffe c’est… une balance !</a:t>
            </a:r>
          </a:p>
          <a:p>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2" name="Arc 1"/>
          <p:cNvSpPr/>
          <p:nvPr/>
        </p:nvSpPr>
        <p:spPr>
          <a:xfrm flipV="1">
            <a:off x="4010527" y="4154905"/>
            <a:ext cx="3272589" cy="1299411"/>
          </a:xfrm>
          <a:prstGeom prst="arc">
            <a:avLst>
              <a:gd name="adj1" fmla="val 108670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2406315" y="4138862"/>
            <a:ext cx="2887580" cy="874293"/>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noAutofit/>
          </a:bodyPr>
          <a:lstStyle/>
          <a:p>
            <a:pPr algn="ctr"/>
            <a:r>
              <a:rPr lang="fr-FR" sz="3200" dirty="0" err="1" smtClean="0"/>
              <a:t>Immuno-suppression</a:t>
            </a:r>
            <a:endParaRPr lang="fr-FR" sz="3200" dirty="0" smtClean="0"/>
          </a:p>
        </p:txBody>
      </p:sp>
      <p:sp>
        <p:nvSpPr>
          <p:cNvPr id="7" name="ZoneTexte 6"/>
          <p:cNvSpPr txBox="1"/>
          <p:nvPr/>
        </p:nvSpPr>
        <p:spPr>
          <a:xfrm>
            <a:off x="6039853" y="4347410"/>
            <a:ext cx="2486526" cy="45719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noAutofit/>
          </a:bodyPr>
          <a:lstStyle/>
          <a:p>
            <a:pPr algn="ctr"/>
            <a:r>
              <a:rPr lang="fr-FR" sz="3200" dirty="0" smtClean="0"/>
              <a:t>Infection</a:t>
            </a:r>
          </a:p>
        </p:txBody>
      </p:sp>
      <p:sp>
        <p:nvSpPr>
          <p:cNvPr id="8" name="Rectangle 7"/>
          <p:cNvSpPr/>
          <p:nvPr/>
        </p:nvSpPr>
        <p:spPr>
          <a:xfrm>
            <a:off x="5229726" y="5438274"/>
            <a:ext cx="834190" cy="256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Greffe</a:t>
            </a:r>
            <a:endParaRPr lang="fr-FR" dirty="0"/>
          </a:p>
        </p:txBody>
      </p:sp>
      <p:cxnSp>
        <p:nvCxnSpPr>
          <p:cNvPr id="12" name="Connecteur droit avec flèche 11"/>
          <p:cNvCxnSpPr>
            <a:stCxn id="8" idx="0"/>
          </p:cNvCxnSpPr>
          <p:nvPr/>
        </p:nvCxnSpPr>
        <p:spPr>
          <a:xfrm flipV="1">
            <a:off x="5646821" y="4804609"/>
            <a:ext cx="0" cy="63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497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lnSpcReduction="10000"/>
          </a:bodyPr>
          <a:lstStyle/>
          <a:p>
            <a:pPr marL="0" indent="0">
              <a:buNone/>
            </a:pPr>
            <a:r>
              <a:rPr lang="fr-FR" dirty="0">
                <a:solidFill>
                  <a:srgbClr val="FF0000"/>
                </a:solidFill>
              </a:rPr>
              <a:t>Séance 1 : Diagnostic éducatif – Rémi PRIVET</a:t>
            </a:r>
          </a:p>
          <a:p>
            <a:endParaRPr lang="fr-FR" dirty="0" smtClean="0"/>
          </a:p>
          <a:p>
            <a:r>
              <a:rPr lang="fr-FR" dirty="0" smtClean="0"/>
              <a:t>Comment savoir où se situe le curseur de la balance ?</a:t>
            </a:r>
          </a:p>
          <a:p>
            <a:r>
              <a:rPr lang="fr-FR" dirty="0" smtClean="0"/>
              <a:t>Un suivi, oui, mais de quoi?</a:t>
            </a:r>
          </a:p>
          <a:p>
            <a:pPr algn="ctr"/>
            <a:r>
              <a:rPr lang="fr-FR" b="1" dirty="0" smtClean="0"/>
              <a:t>Biologique</a:t>
            </a:r>
          </a:p>
          <a:p>
            <a:r>
              <a:rPr lang="fr-FR" dirty="0" smtClean="0"/>
              <a:t>Concentration des médicaments dans le sang</a:t>
            </a:r>
          </a:p>
          <a:p>
            <a:r>
              <a:rPr lang="fr-FR" dirty="0" smtClean="0"/>
              <a:t>Présence de bactéries/virus/champignons</a:t>
            </a:r>
          </a:p>
          <a:p>
            <a:r>
              <a:rPr lang="fr-FR" dirty="0" smtClean="0"/>
              <a:t>Taux de cellules sanguines (globules blancs, rouges,…)</a:t>
            </a:r>
          </a:p>
          <a:p>
            <a:r>
              <a:rPr lang="fr-FR" dirty="0" smtClean="0"/>
              <a:t>Autres : concentration de sucre dans le sang,…</a:t>
            </a:r>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2615231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4"/>
            <a:ext cx="11113168" cy="5032375"/>
          </a:xfrm>
        </p:spPr>
        <p:txBody>
          <a:bodyPr>
            <a:normAutofit fontScale="92500" lnSpcReduction="10000"/>
          </a:bodyPr>
          <a:lstStyle/>
          <a:p>
            <a:pPr marL="0" indent="0">
              <a:buNone/>
            </a:pPr>
            <a:r>
              <a:rPr lang="fr-FR" dirty="0">
                <a:solidFill>
                  <a:srgbClr val="FF0000"/>
                </a:solidFill>
              </a:rPr>
              <a:t>Séance 1 : Diagnostic éducatif – Rémi PRIVET</a:t>
            </a:r>
          </a:p>
          <a:p>
            <a:endParaRPr lang="fr-FR" dirty="0" smtClean="0"/>
          </a:p>
          <a:p>
            <a:r>
              <a:rPr lang="fr-FR" dirty="0" smtClean="0"/>
              <a:t>Comment savoir où se situe le curseur de la balance ?</a:t>
            </a:r>
          </a:p>
          <a:p>
            <a:r>
              <a:rPr lang="fr-FR" dirty="0" smtClean="0"/>
              <a:t>Un suivi, oui, mais de quoi?</a:t>
            </a:r>
          </a:p>
          <a:p>
            <a:pPr algn="ctr"/>
            <a:r>
              <a:rPr lang="fr-FR" b="1" dirty="0" smtClean="0"/>
              <a:t>Clinique </a:t>
            </a:r>
            <a:endParaRPr lang="fr-FR" b="1" dirty="0"/>
          </a:p>
          <a:p>
            <a:r>
              <a:rPr lang="fr-FR" dirty="0" smtClean="0"/>
              <a:t>Fièvre</a:t>
            </a:r>
          </a:p>
          <a:p>
            <a:r>
              <a:rPr lang="fr-FR" dirty="0" smtClean="0"/>
              <a:t>Douleurs</a:t>
            </a:r>
          </a:p>
          <a:p>
            <a:r>
              <a:rPr lang="fr-FR" dirty="0" smtClean="0"/>
              <a:t>Difficultés respiratoires, toux</a:t>
            </a:r>
          </a:p>
          <a:p>
            <a:r>
              <a:rPr lang="fr-FR" dirty="0" smtClean="0"/>
              <a:t>Radiographie</a:t>
            </a:r>
          </a:p>
          <a:p>
            <a:r>
              <a:rPr lang="fr-FR" dirty="0" smtClean="0"/>
              <a:t>Fibroscopie</a:t>
            </a:r>
          </a:p>
          <a:p>
            <a:r>
              <a:rPr lang="fr-FR" dirty="0" smtClean="0"/>
              <a:t>…</a:t>
            </a:r>
            <a:endParaRPr lang="fr-FR" dirty="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cxnSp>
        <p:nvCxnSpPr>
          <p:cNvPr id="5" name="Connecteur droit avec flèche 4"/>
          <p:cNvCxnSpPr/>
          <p:nvPr/>
        </p:nvCxnSpPr>
        <p:spPr>
          <a:xfrm flipV="1">
            <a:off x="5374105" y="4379495"/>
            <a:ext cx="2117558" cy="86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5374105" y="5245768"/>
            <a:ext cx="2197769" cy="70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732294" y="4170947"/>
            <a:ext cx="2919663" cy="6898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rtlCol="0" anchor="ctr">
            <a:noAutofit/>
          </a:bodyPr>
          <a:lstStyle/>
          <a:p>
            <a:pPr algn="ctr"/>
            <a:r>
              <a:rPr lang="fr-FR" sz="3200" dirty="0" err="1" smtClean="0"/>
              <a:t>Spirotel</a:t>
            </a:r>
            <a:r>
              <a:rPr lang="fr-FR" sz="3200" dirty="0" smtClean="0"/>
              <a:t>®</a:t>
            </a:r>
          </a:p>
        </p:txBody>
      </p:sp>
      <p:sp>
        <p:nvSpPr>
          <p:cNvPr id="9" name="ZoneTexte 8"/>
          <p:cNvSpPr txBox="1"/>
          <p:nvPr/>
        </p:nvSpPr>
        <p:spPr>
          <a:xfrm>
            <a:off x="7732294" y="5598696"/>
            <a:ext cx="2919663" cy="578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rtlCol="0" anchor="ctr">
            <a:noAutofit/>
          </a:bodyPr>
          <a:lstStyle/>
          <a:p>
            <a:pPr algn="ctr"/>
            <a:r>
              <a:rPr lang="fr-FR" sz="3200" dirty="0" smtClean="0"/>
              <a:t>EFR</a:t>
            </a:r>
          </a:p>
        </p:txBody>
      </p:sp>
    </p:spTree>
    <p:extLst>
      <p:ext uri="{BB962C8B-B14F-4D97-AF65-F5344CB8AC3E}">
        <p14:creationId xmlns:p14="http://schemas.microsoft.com/office/powerpoint/2010/main" val="2900550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SPIROTEL®</a:t>
            </a:r>
            <a:endParaRPr lang="fr-FR" dirty="0"/>
          </a:p>
        </p:txBody>
      </p:sp>
      <p:sp>
        <p:nvSpPr>
          <p:cNvPr id="3" name="Espace réservé du contenu 2"/>
          <p:cNvSpPr>
            <a:spLocks noGrp="1"/>
          </p:cNvSpPr>
          <p:nvPr>
            <p:ph idx="1"/>
          </p:nvPr>
        </p:nvSpPr>
        <p:spPr/>
        <p:txBody>
          <a:bodyPr/>
          <a:lstStyle/>
          <a:p>
            <a:r>
              <a:rPr lang="fr-FR" dirty="0" smtClean="0"/>
              <a:t>Photo + explication (?) to </a:t>
            </a:r>
            <a:r>
              <a:rPr lang="fr-FR" dirty="0" err="1" smtClean="0"/>
              <a:t>be</a:t>
            </a:r>
            <a:r>
              <a:rPr lang="fr-FR" dirty="0" smtClean="0"/>
              <a:t> </a:t>
            </a:r>
            <a:r>
              <a:rPr lang="fr-FR" dirty="0" err="1" smtClean="0"/>
              <a:t>continued</a:t>
            </a:r>
            <a:endParaRPr lang="fr-FR" dirty="0"/>
          </a:p>
        </p:txBody>
      </p:sp>
    </p:spTree>
    <p:extLst>
      <p:ext uri="{BB962C8B-B14F-4D97-AF65-F5344CB8AC3E}">
        <p14:creationId xmlns:p14="http://schemas.microsoft.com/office/powerpoint/2010/main" val="166056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EFR : Exploration Fonctionnelle Respiratoire</a:t>
            </a:r>
            <a:endParaRPr lang="fr-FR" dirty="0"/>
          </a:p>
        </p:txBody>
      </p:sp>
      <p:sp>
        <p:nvSpPr>
          <p:cNvPr id="3" name="Espace réservé du contenu 2"/>
          <p:cNvSpPr>
            <a:spLocks noGrp="1"/>
          </p:cNvSpPr>
          <p:nvPr>
            <p:ph idx="1"/>
          </p:nvPr>
        </p:nvSpPr>
        <p:spPr/>
        <p:txBody>
          <a:bodyPr/>
          <a:lstStyle/>
          <a:p>
            <a:r>
              <a:rPr lang="fr-FR" dirty="0" smtClean="0"/>
              <a:t>Photo + Explication (?)</a:t>
            </a:r>
            <a:endParaRPr lang="fr-FR" dirty="0"/>
          </a:p>
        </p:txBody>
      </p:sp>
    </p:spTree>
    <p:extLst>
      <p:ext uri="{BB962C8B-B14F-4D97-AF65-F5344CB8AC3E}">
        <p14:creationId xmlns:p14="http://schemas.microsoft.com/office/powerpoint/2010/main" val="304166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4"/>
            <a:ext cx="11113168" cy="4623301"/>
          </a:xfrm>
        </p:spPr>
        <p:txBody>
          <a:bodyPr>
            <a:normAutofit/>
          </a:bodyPr>
          <a:lstStyle/>
          <a:p>
            <a:pPr marL="0" indent="0">
              <a:buNone/>
            </a:pPr>
            <a:r>
              <a:rPr lang="fr-FR" dirty="0">
                <a:solidFill>
                  <a:srgbClr val="FF0000"/>
                </a:solidFill>
              </a:rPr>
              <a:t>Séance 1</a:t>
            </a:r>
            <a:r>
              <a:rPr lang="fr-FR" dirty="0" smtClean="0">
                <a:solidFill>
                  <a:srgbClr val="FF0000"/>
                </a:solidFill>
              </a:rPr>
              <a:t> </a:t>
            </a:r>
            <a:r>
              <a:rPr lang="fr-FR" dirty="0">
                <a:solidFill>
                  <a:srgbClr val="FF0000"/>
                </a:solidFill>
              </a:rPr>
              <a:t>: </a:t>
            </a:r>
            <a:r>
              <a:rPr lang="fr-FR" dirty="0" smtClean="0">
                <a:solidFill>
                  <a:srgbClr val="FF0000"/>
                </a:solidFill>
              </a:rPr>
              <a:t>Diagnostic éducatif – </a:t>
            </a:r>
            <a:r>
              <a:rPr lang="fr-FR" dirty="0">
                <a:solidFill>
                  <a:srgbClr val="FF0000"/>
                </a:solidFill>
              </a:rPr>
              <a:t>Rémi PRIVET</a:t>
            </a:r>
          </a:p>
          <a:p>
            <a:endParaRPr lang="fr-FR" dirty="0" smtClean="0"/>
          </a:p>
          <a:p>
            <a:pPr marL="0" indent="0">
              <a:buNone/>
            </a:pPr>
            <a:r>
              <a:rPr lang="fr-FR" i="1" dirty="0" smtClean="0"/>
              <a:t>	Situation 1</a:t>
            </a:r>
          </a:p>
          <a:p>
            <a:endParaRPr lang="fr-FR" dirty="0" smtClean="0"/>
          </a:p>
          <a:p>
            <a:r>
              <a:rPr lang="fr-FR" dirty="0" smtClean="0"/>
              <a:t>Diminution du souffle de 10 %. Que faites-vous ?</a:t>
            </a:r>
          </a:p>
          <a:p>
            <a:pPr lvl="1"/>
            <a:r>
              <a:rPr lang="fr-FR" dirty="0" smtClean="0"/>
              <a:t>Vous appeler immédiatement le centre de référence.</a:t>
            </a:r>
          </a:p>
          <a:p>
            <a:pPr lvl="1"/>
            <a:endParaRPr lang="fr-FR" dirty="0" smtClean="0"/>
          </a:p>
          <a:p>
            <a:pPr lvl="1"/>
            <a:r>
              <a:rPr lang="fr-FR" dirty="0" smtClean="0"/>
              <a:t>Vous reprenez une mesure le lendemain.</a:t>
            </a:r>
          </a:p>
          <a:p>
            <a:pPr lvl="1"/>
            <a:endParaRPr lang="fr-FR" dirty="0" smtClean="0"/>
          </a:p>
          <a:p>
            <a:pPr lvl="1"/>
            <a:r>
              <a:rPr lang="fr-FR" dirty="0" smtClean="0"/>
              <a:t>Vous attendez d’être à – 20 % pour appeler le centre de référence.</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4189833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4"/>
            <a:ext cx="11113168" cy="4623301"/>
          </a:xfrm>
        </p:spPr>
        <p:txBody>
          <a:bodyPr>
            <a:normAutofit/>
          </a:bodyPr>
          <a:lstStyle/>
          <a:p>
            <a:pPr marL="0" indent="0">
              <a:buNone/>
            </a:pPr>
            <a:r>
              <a:rPr lang="fr-FR" dirty="0">
                <a:solidFill>
                  <a:srgbClr val="FF0000"/>
                </a:solidFill>
              </a:rPr>
              <a:t>Séance 1</a:t>
            </a:r>
            <a:r>
              <a:rPr lang="fr-FR" dirty="0" smtClean="0">
                <a:solidFill>
                  <a:srgbClr val="FF0000"/>
                </a:solidFill>
              </a:rPr>
              <a:t> </a:t>
            </a:r>
            <a:r>
              <a:rPr lang="fr-FR" dirty="0">
                <a:solidFill>
                  <a:srgbClr val="FF0000"/>
                </a:solidFill>
              </a:rPr>
              <a:t>: </a:t>
            </a:r>
            <a:r>
              <a:rPr lang="fr-FR" dirty="0" smtClean="0">
                <a:solidFill>
                  <a:srgbClr val="FF0000"/>
                </a:solidFill>
              </a:rPr>
              <a:t>Diagnostic éducatif – </a:t>
            </a:r>
            <a:r>
              <a:rPr lang="fr-FR" dirty="0">
                <a:solidFill>
                  <a:srgbClr val="FF0000"/>
                </a:solidFill>
              </a:rPr>
              <a:t>Rémi PRIVET</a:t>
            </a:r>
          </a:p>
          <a:p>
            <a:endParaRPr lang="fr-FR" dirty="0" smtClean="0"/>
          </a:p>
          <a:p>
            <a:pPr marL="0" indent="0">
              <a:buNone/>
            </a:pPr>
            <a:r>
              <a:rPr lang="fr-FR" i="1" dirty="0" smtClean="0"/>
              <a:t>	Situation 1 - Explication</a:t>
            </a:r>
          </a:p>
          <a:p>
            <a:endParaRPr lang="fr-FR" dirty="0" smtClean="0"/>
          </a:p>
          <a:p>
            <a:r>
              <a:rPr lang="fr-FR" dirty="0" smtClean="0"/>
              <a:t>Toute diminution du souffle doit vous faire appeler le centre de référence, sans attendre.</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572901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fontScale="77500" lnSpcReduction="20000"/>
          </a:bodyPr>
          <a:lstStyle/>
          <a:p>
            <a:pPr marL="0" indent="0">
              <a:buNone/>
            </a:pPr>
            <a:r>
              <a:rPr lang="fr-FR" dirty="0">
                <a:solidFill>
                  <a:srgbClr val="FF0000"/>
                </a:solidFill>
              </a:rPr>
              <a:t>Séance 1 : Diagnostic éducatif – Rémi PRIVET</a:t>
            </a:r>
          </a:p>
          <a:p>
            <a:endParaRPr lang="fr-FR" dirty="0" smtClean="0"/>
          </a:p>
          <a:p>
            <a:pPr marL="0" indent="0">
              <a:buNone/>
            </a:pPr>
            <a:r>
              <a:rPr lang="fr-FR" b="1" dirty="0" smtClean="0"/>
              <a:t>Le suivi, à quelle fréquence ?</a:t>
            </a:r>
          </a:p>
          <a:p>
            <a:r>
              <a:rPr lang="fr-FR" dirty="0" err="1" smtClean="0"/>
              <a:t>Spirotel</a:t>
            </a:r>
            <a:r>
              <a:rPr lang="fr-FR" dirty="0" smtClean="0"/>
              <a:t>® : tous les jours</a:t>
            </a:r>
          </a:p>
          <a:p>
            <a:r>
              <a:rPr lang="fr-FR" dirty="0" smtClean="0"/>
              <a:t>Radiographie</a:t>
            </a:r>
          </a:p>
          <a:p>
            <a:r>
              <a:rPr lang="fr-FR" dirty="0" smtClean="0"/>
              <a:t>Fibroscopie</a:t>
            </a:r>
          </a:p>
          <a:p>
            <a:r>
              <a:rPr lang="fr-FR" dirty="0" smtClean="0"/>
              <a:t>…</a:t>
            </a:r>
          </a:p>
          <a:p>
            <a:endParaRPr lang="fr-FR" dirty="0" smtClean="0"/>
          </a:p>
          <a:p>
            <a:pPr marL="0" indent="0">
              <a:buNone/>
            </a:pPr>
            <a:r>
              <a:rPr lang="fr-FR" b="1" dirty="0" smtClean="0"/>
              <a:t>Le suivi, où ça ?</a:t>
            </a:r>
          </a:p>
          <a:p>
            <a:r>
              <a:rPr lang="fr-FR" dirty="0" smtClean="0"/>
              <a:t>Laboratoire de ville</a:t>
            </a:r>
          </a:p>
          <a:p>
            <a:r>
              <a:rPr lang="fr-FR" dirty="0" smtClean="0"/>
              <a:t>A l’hôpital</a:t>
            </a:r>
          </a:p>
          <a:p>
            <a:pPr marL="0" indent="0">
              <a:buNone/>
            </a:pPr>
            <a:r>
              <a:rPr lang="fr-FR" dirty="0" smtClean="0"/>
              <a:t>A chaque visite à l’hôpital : amenez vos derniers bilans effectués en ville.</a:t>
            </a:r>
          </a:p>
          <a:p>
            <a:endParaRPr lang="fr-FR" dirty="0" smtClean="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3710998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1 : Diagnostic éducatif – Rémi PRIVET</a:t>
            </a:r>
          </a:p>
          <a:p>
            <a:endParaRPr lang="fr-FR" dirty="0" smtClean="0"/>
          </a:p>
          <a:p>
            <a:endParaRPr lang="fr-FR" dirty="0"/>
          </a:p>
          <a:p>
            <a:endParaRPr lang="fr-FR" dirty="0" smtClean="0"/>
          </a:p>
          <a:p>
            <a:pPr marL="0" indent="0" algn="ctr">
              <a:buNone/>
            </a:pPr>
            <a:r>
              <a:rPr lang="fr-FR" sz="3600" b="1" dirty="0" smtClean="0"/>
              <a:t>Bravo, la séance est finie !</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354206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8487818"/>
              </p:ext>
            </p:extLst>
          </p:nvPr>
        </p:nvGraphicFramePr>
        <p:xfrm>
          <a:off x="192505" y="1620254"/>
          <a:ext cx="11999494" cy="4988949"/>
        </p:xfrm>
        <a:graphic>
          <a:graphicData uri="http://schemas.openxmlformats.org/drawingml/2006/table">
            <a:tbl>
              <a:tblPr firstRow="1" firstCol="1" bandRow="1">
                <a:tableStyleId>{5C22544A-7EE6-4342-B048-85BDC9FD1C3A}</a:tableStyleId>
              </a:tblPr>
              <a:tblGrid>
                <a:gridCol w="2246305"/>
                <a:gridCol w="5878184"/>
                <a:gridCol w="1067638"/>
                <a:gridCol w="1748589"/>
                <a:gridCol w="1058778"/>
              </a:tblGrid>
              <a:tr h="875417">
                <a:tc>
                  <a:txBody>
                    <a:bodyPr/>
                    <a:lstStyle/>
                    <a:p>
                      <a:pPr algn="ctr">
                        <a:lnSpc>
                          <a:spcPct val="115000"/>
                        </a:lnSpc>
                        <a:spcAft>
                          <a:spcPts val="0"/>
                        </a:spcAft>
                      </a:pPr>
                      <a:r>
                        <a:rPr lang="fr-FR" sz="2400" dirty="0">
                          <a:effectLst/>
                        </a:rPr>
                        <a:t>Thème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2400" dirty="0">
                          <a:effectLst/>
                        </a:rPr>
                        <a:t>Compétences du patient ou entourage proche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2400">
                          <a:effectLst/>
                        </a:rPr>
                        <a:t>Acquis</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2400" dirty="0">
                          <a:effectLst/>
                        </a:rPr>
                        <a:t>En cours d’acquisition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2400">
                          <a:effectLst/>
                        </a:rPr>
                        <a:t>Non acquis</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5322">
                <a:tc>
                  <a:txBody>
                    <a:bodyPr/>
                    <a:lstStyle/>
                    <a:p>
                      <a:pPr marL="342900" lvl="0" indent="-342900">
                        <a:lnSpc>
                          <a:spcPct val="115000"/>
                        </a:lnSpc>
                        <a:spcAft>
                          <a:spcPts val="0"/>
                        </a:spcAft>
                        <a:buFont typeface="+mj-lt"/>
                        <a:buAutoNum type="arabicPeriod"/>
                      </a:pPr>
                      <a:r>
                        <a:rPr lang="fr-FR" sz="1400">
                          <a:effectLst/>
                        </a:rPr>
                        <a:t>Connaissance de la maladie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400">
                          <a:effectLst/>
                        </a:rPr>
                        <a:t> </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96607">
                <a:tc>
                  <a:txBody>
                    <a:bodyPr/>
                    <a:lstStyle/>
                    <a:p>
                      <a:pPr marL="342900" lvl="0" indent="-342900">
                        <a:lnSpc>
                          <a:spcPct val="115000"/>
                        </a:lnSpc>
                        <a:spcAft>
                          <a:spcPts val="0"/>
                        </a:spcAft>
                        <a:buFont typeface="Times New Roman" panose="02020603050405020304" pitchFamily="18" charset="0"/>
                        <a:buChar char="-"/>
                      </a:pPr>
                      <a:r>
                        <a:rPr lang="fr-FR" sz="1400">
                          <a:effectLst/>
                        </a:rPr>
                        <a:t>Compréhension de maladie</a:t>
                      </a:r>
                      <a:endParaRPr lang="fr-F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400" dirty="0">
                          <a:effectLst/>
                        </a:rPr>
                        <a:t>Connaître le principe de la greffe et savoir l’expliquer.</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Comprendre la notion de rejet et reconnaître les signes d’appel associés.</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Comprendre la notion d’immunosuppression et le risque infectieux associé.</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Connaître les complications de la greffe à court, moyen et long terme.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5290">
                <a:tc>
                  <a:txBody>
                    <a:bodyPr/>
                    <a:lstStyle/>
                    <a:p>
                      <a:pPr marL="342900" lvl="0" indent="-342900">
                        <a:lnSpc>
                          <a:spcPct val="115000"/>
                        </a:lnSpc>
                        <a:spcAft>
                          <a:spcPts val="0"/>
                        </a:spcAft>
                        <a:buFont typeface="+mj-lt"/>
                        <a:buAutoNum type="arabicPeriod"/>
                      </a:pPr>
                      <a:r>
                        <a:rPr lang="fr-FR" sz="1400">
                          <a:effectLst/>
                        </a:rPr>
                        <a:t>Gestion pratique de la maladie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0"/>
                        </a:spcAft>
                      </a:pPr>
                      <a:r>
                        <a:rPr lang="fr-FR" sz="1400">
                          <a:effectLst/>
                        </a:rPr>
                        <a:t> </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0"/>
                        </a:spcAft>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25295">
                <a:tc>
                  <a:txBody>
                    <a:bodyPr/>
                    <a:lstStyle/>
                    <a:p>
                      <a:pPr marL="742950" lvl="1" indent="-285750">
                        <a:lnSpc>
                          <a:spcPct val="115000"/>
                        </a:lnSpc>
                        <a:spcAft>
                          <a:spcPts val="0"/>
                        </a:spcAft>
                        <a:buFont typeface="Times New Roman" panose="02020603050405020304" pitchFamily="18" charset="0"/>
                        <a:buChar char="-"/>
                      </a:pPr>
                      <a:r>
                        <a:rPr lang="fr-FR" sz="1400">
                          <a:effectLst/>
                        </a:rPr>
                        <a:t>Surveillance</a:t>
                      </a:r>
                      <a:endParaRPr lang="fr-FR" sz="1800">
                        <a:effectLst/>
                      </a:endParaRPr>
                    </a:p>
                    <a:p>
                      <a:pPr marL="457200">
                        <a:lnSpc>
                          <a:spcPct val="115000"/>
                        </a:lnSpc>
                        <a:spcAft>
                          <a:spcPts val="0"/>
                        </a:spcAft>
                      </a:pPr>
                      <a:r>
                        <a:rPr lang="fr-FR" sz="1400">
                          <a:effectLst/>
                        </a:rPr>
                        <a:t> </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400" dirty="0">
                          <a:effectLst/>
                        </a:rPr>
                        <a:t>Comprendre l’intérêt d’un suivi médical régulier et connaître son rythme.</a:t>
                      </a:r>
                      <a:endParaRPr lang="fr-FR" sz="1800" dirty="0">
                        <a:effectLst/>
                      </a:endParaRPr>
                    </a:p>
                    <a:p>
                      <a:pPr marL="342900" lvl="0" indent="-342900">
                        <a:lnSpc>
                          <a:spcPct val="115000"/>
                        </a:lnSpc>
                        <a:spcAft>
                          <a:spcPts val="0"/>
                        </a:spcAft>
                        <a:buFont typeface="Symbol" panose="05050102010706020507" pitchFamily="18" charset="2"/>
                        <a:buChar char=""/>
                      </a:pPr>
                      <a:r>
                        <a:rPr lang="fr-FR" sz="1400" dirty="0">
                          <a:effectLst/>
                        </a:rPr>
                        <a:t>Connaître et comprendre les examens réalisés.</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Savoir anticiper les venues programmées en apportant le traitement et les résultats des examens réalisés en ville.</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Connaître les modalités de la surveillance biologique ambulatoire (rythme, paramètres biologiques, horaires de prise des immunosuppresseurs …).</a:t>
                      </a:r>
                      <a:endParaRPr lang="fr-FR" sz="1800" dirty="0">
                        <a:effectLst/>
                      </a:endParaRPr>
                    </a:p>
                    <a:p>
                      <a:pPr marL="342900" lvl="0" indent="-342900" algn="just">
                        <a:lnSpc>
                          <a:spcPct val="115000"/>
                        </a:lnSpc>
                        <a:spcAft>
                          <a:spcPts val="0"/>
                        </a:spcAft>
                        <a:buFont typeface="Symbol" panose="05050102010706020507" pitchFamily="18" charset="2"/>
                        <a:buChar char=""/>
                      </a:pPr>
                      <a:r>
                        <a:rPr lang="fr-FR" sz="1400" dirty="0">
                          <a:effectLst/>
                        </a:rPr>
                        <a:t>Comprendre l’intérêt du contrôle quotidien de la fonction </a:t>
                      </a:r>
                      <a:r>
                        <a:rPr lang="fr-FR" sz="1400" dirty="0" err="1">
                          <a:effectLst/>
                        </a:rPr>
                        <a:t>ventilatoire</a:t>
                      </a:r>
                      <a:r>
                        <a:rPr lang="fr-FR" sz="1400" dirty="0">
                          <a:effectLst/>
                        </a:rPr>
                        <a:t> (</a:t>
                      </a:r>
                      <a:r>
                        <a:rPr lang="fr-FR" sz="1400" dirty="0" err="1">
                          <a:effectLst/>
                        </a:rPr>
                        <a:t>Spirotel</a:t>
                      </a:r>
                      <a:r>
                        <a:rPr lang="fr-FR" sz="1400" dirty="0">
                          <a:effectLst/>
                        </a:rPr>
                        <a:t>®) et connaître ses modalités de réalisation.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200">
                          <a:effectLst/>
                        </a:rPr>
                        <a: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2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64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92500" lnSpcReduction="20000"/>
          </a:bodyPr>
          <a:lstStyle/>
          <a:p>
            <a:pPr marL="0" indent="0">
              <a:buNone/>
            </a:pPr>
            <a:r>
              <a:rPr lang="fr-FR" sz="4000" dirty="0" smtClean="0">
                <a:solidFill>
                  <a:srgbClr val="CC0099"/>
                </a:solidFill>
              </a:rPr>
              <a:t>PRIVET Rémi</a:t>
            </a:r>
          </a:p>
          <a:p>
            <a:pPr marL="0" indent="0">
              <a:buNone/>
            </a:pPr>
            <a:r>
              <a:rPr lang="fr-FR" b="1" dirty="0" smtClean="0"/>
              <a:t>Sélectionner les traitements anti-rejets :</a:t>
            </a:r>
          </a:p>
          <a:p>
            <a:pPr marL="0" indent="0">
              <a:buNone/>
            </a:pPr>
            <a:r>
              <a:rPr lang="fr-FR" dirty="0" smtClean="0"/>
              <a:t>	PROGRAF® </a:t>
            </a:r>
            <a:r>
              <a:rPr lang="fr-FR" dirty="0" err="1" smtClean="0"/>
              <a:t>Tacrolimus</a:t>
            </a:r>
            <a:endParaRPr lang="fr-FR" dirty="0" smtClean="0"/>
          </a:p>
          <a:p>
            <a:pPr marL="0" indent="0">
              <a:buNone/>
            </a:pPr>
            <a:r>
              <a:rPr lang="fr-FR" dirty="0" smtClean="0"/>
              <a:t>	ADVAGRAF® </a:t>
            </a:r>
            <a:r>
              <a:rPr lang="fr-FR" dirty="0" err="1" smtClean="0"/>
              <a:t>Tacrolimus</a:t>
            </a:r>
            <a:endParaRPr lang="fr-FR" dirty="0" smtClean="0"/>
          </a:p>
          <a:p>
            <a:pPr marL="0" indent="0">
              <a:buNone/>
            </a:pPr>
            <a:r>
              <a:rPr lang="fr-FR" dirty="0" smtClean="0"/>
              <a:t>	MODIGRAF® </a:t>
            </a:r>
            <a:r>
              <a:rPr lang="fr-FR" dirty="0" err="1" smtClean="0"/>
              <a:t>Tacrolimus</a:t>
            </a:r>
            <a:endParaRPr lang="fr-FR" dirty="0"/>
          </a:p>
          <a:p>
            <a:pPr marL="0" indent="0">
              <a:buNone/>
            </a:pPr>
            <a:r>
              <a:rPr lang="fr-FR" dirty="0" smtClean="0"/>
              <a:t>	NEORAL® Ciclosporine </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p>
          <a:p>
            <a:pPr marL="0" indent="0">
              <a:buNone/>
            </a:pPr>
            <a:r>
              <a:rPr lang="fr-FR" dirty="0" smtClean="0"/>
              <a:t>	MYFORTIC® </a:t>
            </a:r>
            <a:r>
              <a:rPr lang="fr-FR" dirty="0" err="1" smtClean="0"/>
              <a:t>Mycophénolate</a:t>
            </a:r>
            <a:r>
              <a:rPr lang="fr-FR" dirty="0" smtClean="0"/>
              <a:t> </a:t>
            </a:r>
            <a:r>
              <a:rPr lang="fr-FR" dirty="0"/>
              <a:t>sodique </a:t>
            </a:r>
          </a:p>
          <a:p>
            <a:pPr marL="0" indent="0">
              <a:buNone/>
            </a:pPr>
            <a:r>
              <a:rPr lang="fr-FR" dirty="0" smtClean="0"/>
              <a:t>	CERTICAN® </a:t>
            </a:r>
            <a:r>
              <a:rPr lang="fr-FR" dirty="0" err="1" smtClean="0"/>
              <a:t>Everolimus</a:t>
            </a:r>
            <a:r>
              <a:rPr lang="fr-FR" dirty="0" smtClean="0"/>
              <a:t> </a:t>
            </a:r>
            <a:endParaRPr lang="fr-FR" dirty="0"/>
          </a:p>
          <a:p>
            <a:pPr marL="0" indent="0">
              <a:buNone/>
            </a:pPr>
            <a:r>
              <a:rPr lang="fr-FR" dirty="0" smtClean="0"/>
              <a:t>	IMUREL® </a:t>
            </a:r>
            <a:r>
              <a:rPr lang="fr-FR" dirty="0" err="1" smtClean="0"/>
              <a:t>Azathioprine</a:t>
            </a:r>
            <a:r>
              <a:rPr lang="fr-FR" dirty="0" smtClean="0"/>
              <a:t> </a:t>
            </a:r>
            <a:endParaRPr lang="fr-FR" dirty="0"/>
          </a:p>
          <a:p>
            <a:pPr marL="0" indent="0">
              <a:buNone/>
            </a:pPr>
            <a:r>
              <a:rPr lang="fr-FR" dirty="0" smtClean="0"/>
              <a:t>	CORTANCYL® </a:t>
            </a:r>
            <a:r>
              <a:rPr lang="fr-FR" dirty="0" err="1" smtClean="0"/>
              <a:t>Prednisone</a:t>
            </a:r>
            <a:endParaRPr lang="fr-FR" dirty="0" smtClean="0"/>
          </a:p>
          <a:p>
            <a:pPr marL="0" indent="0">
              <a:buNone/>
            </a:pPr>
            <a:r>
              <a:rPr lang="fr-FR" dirty="0" smtClean="0"/>
              <a:t>	SOLUPRED® </a:t>
            </a:r>
            <a:r>
              <a:rPr lang="fr-FR" dirty="0" err="1" smtClean="0"/>
              <a:t>Prednisolone</a:t>
            </a:r>
            <a:r>
              <a:rPr lang="fr-FR" dirty="0"/>
              <a:t> </a:t>
            </a:r>
            <a:endParaRPr lang="fr-FR" dirty="0" smtClean="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083414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solidFill>
                  <a:srgbClr val="FF0000"/>
                </a:solidFill>
              </a:rPr>
              <a:t>Séance 1 : Diagnostic éducatif – Rémi PRIVET</a:t>
            </a:r>
          </a:p>
          <a:p>
            <a:r>
              <a:rPr lang="fr-FR" dirty="0" smtClean="0"/>
              <a:t>Séance 2</a:t>
            </a:r>
          </a:p>
          <a:p>
            <a:r>
              <a:rPr lang="fr-FR" dirty="0" smtClean="0"/>
              <a:t>Séance 3</a:t>
            </a:r>
          </a:p>
          <a:p>
            <a:r>
              <a:rPr lang="fr-FR" dirty="0" smtClean="0"/>
              <a:t>…</a:t>
            </a:r>
          </a:p>
          <a:p>
            <a:r>
              <a:rPr lang="fr-FR" b="1" dirty="0" smtClean="0"/>
              <a:t>Séance 5 </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316617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t>Balance (image </a:t>
            </a:r>
            <a:r>
              <a:rPr lang="fr-FR" dirty="0" err="1" smtClean="0"/>
              <a:t>gif</a:t>
            </a:r>
            <a:r>
              <a:rPr lang="fr-FR" dirty="0" smtClean="0"/>
              <a:t> </a:t>
            </a:r>
            <a:r>
              <a:rPr lang="fr-FR" dirty="0" err="1" smtClean="0"/>
              <a:t>again</a:t>
            </a:r>
            <a:r>
              <a:rPr lang="fr-FR" dirty="0" smtClean="0"/>
              <a:t>) </a:t>
            </a:r>
          </a:p>
          <a:p>
            <a:endParaRPr lang="fr-FR" dirty="0" smtClean="0"/>
          </a:p>
          <a:p>
            <a:pPr marL="0" indent="0">
              <a:buNone/>
            </a:pPr>
            <a:r>
              <a:rPr lang="fr-FR" dirty="0" smtClean="0"/>
              <a:t>Risque d’infection augmenté = repérer les situations à risque pour éviter de prendre des anti-infectieux</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4245400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4"/>
            <a:ext cx="11113168" cy="4847891"/>
          </a:xfrm>
        </p:spPr>
        <p:txBody>
          <a:bodyPr>
            <a:normAutofit fontScale="92500" lnSpcReduction="1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dirty="0" smtClean="0"/>
              <a:t>	</a:t>
            </a:r>
            <a:r>
              <a:rPr lang="fr-FR" i="1" dirty="0" smtClean="0"/>
              <a:t>Situation 1</a:t>
            </a:r>
          </a:p>
          <a:p>
            <a:endParaRPr lang="fr-FR" dirty="0" smtClean="0"/>
          </a:p>
          <a:p>
            <a:r>
              <a:rPr lang="fr-FR" dirty="0" smtClean="0"/>
              <a:t>Pour fêter votre transplantation et votre sortie d’hôpital, on vous organise une petite fête, avec une trentaine de personne. Que faites-vous ?</a:t>
            </a:r>
          </a:p>
          <a:p>
            <a:pPr lvl="1"/>
            <a:r>
              <a:rPr lang="fr-FR" dirty="0" smtClean="0"/>
              <a:t>Vous restreignez les invités.</a:t>
            </a:r>
          </a:p>
          <a:p>
            <a:pPr lvl="1"/>
            <a:endParaRPr lang="fr-FR" dirty="0" smtClean="0"/>
          </a:p>
          <a:p>
            <a:pPr lvl="1"/>
            <a:r>
              <a:rPr lang="fr-FR" dirty="0" smtClean="0"/>
              <a:t>Vous y allez sans précaution particulière.</a:t>
            </a:r>
          </a:p>
          <a:p>
            <a:pPr lvl="1"/>
            <a:endParaRPr lang="fr-FR" dirty="0" smtClean="0"/>
          </a:p>
          <a:p>
            <a:pPr lvl="1"/>
            <a:r>
              <a:rPr lang="fr-FR" dirty="0" smtClean="0"/>
              <a:t>Vous reportez la fête de 6 mois.</a:t>
            </a:r>
          </a:p>
          <a:p>
            <a:pPr lvl="1"/>
            <a:endParaRPr lang="fr-FR" dirty="0" smtClean="0"/>
          </a:p>
          <a:p>
            <a:pPr lvl="1"/>
            <a:r>
              <a:rPr lang="fr-FR" dirty="0" smtClean="0"/>
              <a:t>Vous prenez un masque et une solution hydro-alcoolique pour les mains.</a:t>
            </a:r>
          </a:p>
          <a:p>
            <a:endParaRPr lang="fr-FR" dirty="0" smtClean="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1656154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dirty="0" smtClean="0"/>
              <a:t>	</a:t>
            </a:r>
            <a:r>
              <a:rPr lang="fr-FR" i="1" dirty="0" smtClean="0"/>
              <a:t>Situation 1</a:t>
            </a:r>
          </a:p>
          <a:p>
            <a:endParaRPr lang="fr-FR" dirty="0" smtClean="0"/>
          </a:p>
          <a:p>
            <a:pPr marL="0" indent="0">
              <a:buNone/>
            </a:pPr>
            <a:r>
              <a:rPr lang="fr-FR" dirty="0" smtClean="0"/>
              <a:t>Dans les 6 premiers mois :</a:t>
            </a:r>
          </a:p>
          <a:p>
            <a:r>
              <a:rPr lang="fr-FR" dirty="0" smtClean="0"/>
              <a:t>- éviter les endroits avec beaucoup de monde</a:t>
            </a:r>
          </a:p>
          <a:p>
            <a:r>
              <a:rPr lang="fr-FR" dirty="0" smtClean="0"/>
              <a:t>- si ce n’est pas possible : se protéger au mieux avec un masque, en se lavant bien les mains,…</a:t>
            </a:r>
          </a:p>
          <a:p>
            <a:endParaRPr lang="fr-FR" dirty="0" smtClean="0"/>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1585961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4"/>
            <a:ext cx="11113168" cy="4863934"/>
          </a:xfrm>
        </p:spPr>
        <p:txBody>
          <a:bodyPr>
            <a:normAutofit fontScale="85000" lnSpcReduction="2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i="1" dirty="0" smtClean="0"/>
              <a:t>	Situation 2</a:t>
            </a:r>
          </a:p>
          <a:p>
            <a:endParaRPr lang="fr-FR" dirty="0" smtClean="0"/>
          </a:p>
          <a:p>
            <a:r>
              <a:rPr lang="fr-FR" dirty="0" smtClean="0"/>
              <a:t>Un de vos amis veut vous rendre visite, mais il vous  dit qu’il est un peu enrhumé. Que lui répondez-vous ?</a:t>
            </a:r>
          </a:p>
          <a:p>
            <a:pPr lvl="1"/>
            <a:r>
              <a:rPr lang="fr-FR" dirty="0" smtClean="0"/>
              <a:t>De venir passer l’après-midi quand même ensemble.</a:t>
            </a:r>
          </a:p>
          <a:p>
            <a:endParaRPr lang="fr-FR" dirty="0" smtClean="0"/>
          </a:p>
          <a:p>
            <a:pPr lvl="1"/>
            <a:r>
              <a:rPr lang="fr-FR" dirty="0" smtClean="0"/>
              <a:t>De ne pas venir, car c’est un risque pour vous.</a:t>
            </a:r>
          </a:p>
          <a:p>
            <a:endParaRPr lang="fr-FR" dirty="0" smtClean="0"/>
          </a:p>
          <a:p>
            <a:pPr lvl="1"/>
            <a:r>
              <a:rPr lang="fr-FR" dirty="0" smtClean="0"/>
              <a:t>De venir plutôt la semaine prochaine.</a:t>
            </a:r>
          </a:p>
          <a:p>
            <a:endParaRPr lang="fr-FR" dirty="0" smtClean="0"/>
          </a:p>
          <a:p>
            <a:pPr lvl="1"/>
            <a:r>
              <a:rPr lang="fr-FR" dirty="0" smtClean="0"/>
              <a:t>De venir passer l’après-midi, en prenant des précautions d’hygiène (port du masque, pas de contact physique et utilisation de solution hydro-alcoolique).</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442027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3596607"/>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dirty="0" smtClean="0"/>
              <a:t>	</a:t>
            </a:r>
            <a:r>
              <a:rPr lang="fr-FR" i="1" dirty="0" smtClean="0"/>
              <a:t>Situation 2</a:t>
            </a:r>
          </a:p>
          <a:p>
            <a:r>
              <a:rPr lang="fr-FR" dirty="0" smtClean="0"/>
              <a:t>Etre en contact avec une personne malade = risque très important pour vous</a:t>
            </a:r>
          </a:p>
          <a:p>
            <a:r>
              <a:rPr lang="fr-FR" dirty="0" smtClean="0"/>
              <a:t>Il vaut mieux attendre que la personne aille mieux</a:t>
            </a:r>
          </a:p>
          <a:p>
            <a:r>
              <a:rPr lang="fr-FR" dirty="0"/>
              <a:t> </a:t>
            </a:r>
            <a:r>
              <a:rPr lang="fr-FR" dirty="0" smtClean="0"/>
              <a:t>Autres maladies contagieuses ?</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
        <p:nvSpPr>
          <p:cNvPr id="5" name="Rectangle 4"/>
          <p:cNvSpPr/>
          <p:nvPr/>
        </p:nvSpPr>
        <p:spPr>
          <a:xfrm>
            <a:off x="1155031" y="5315512"/>
            <a:ext cx="9015663" cy="1315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p>
          <a:p>
            <a:r>
              <a:rPr lang="fr-FR" dirty="0"/>
              <a:t>Varicelle, grippe, gastro, CMV, coqueluche</a:t>
            </a:r>
          </a:p>
          <a:p>
            <a:r>
              <a:rPr lang="fr-FR" dirty="0"/>
              <a:t>Topo sur la grippe : vaccination de l’entourage + </a:t>
            </a:r>
            <a:r>
              <a:rPr lang="fr-FR" dirty="0" err="1"/>
              <a:t>tamiflu</a:t>
            </a:r>
            <a:r>
              <a:rPr lang="fr-FR" dirty="0"/>
              <a:t> ?</a:t>
            </a:r>
          </a:p>
          <a:p>
            <a:endParaRPr lang="fr-FR" i="1" dirty="0"/>
          </a:p>
        </p:txBody>
      </p:sp>
    </p:spTree>
    <p:extLst>
      <p:ext uri="{BB962C8B-B14F-4D97-AF65-F5344CB8AC3E}">
        <p14:creationId xmlns:p14="http://schemas.microsoft.com/office/powerpoint/2010/main" val="3871469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lnSpcReduction="1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i="1" dirty="0" smtClean="0"/>
              <a:t>	Situation 3</a:t>
            </a:r>
          </a:p>
          <a:p>
            <a:r>
              <a:rPr lang="fr-FR" dirty="0" smtClean="0"/>
              <a:t>C’est samedi soir, il est 20h. Vous avez de la fièvre à 38,8°C et des frissons. Que faites-vous ?</a:t>
            </a:r>
          </a:p>
          <a:p>
            <a:pPr lvl="1"/>
            <a:r>
              <a:rPr lang="fr-FR" dirty="0" smtClean="0"/>
              <a:t>Vous attendez lundi pour appeler le service de greffe</a:t>
            </a:r>
          </a:p>
          <a:p>
            <a:pPr lvl="1"/>
            <a:r>
              <a:rPr lang="fr-FR" dirty="0" smtClean="0"/>
              <a:t>Vous appelez de suite le service de greffe ou vous allez ou urgences les plus proches</a:t>
            </a:r>
          </a:p>
          <a:p>
            <a:pPr lvl="1"/>
            <a:r>
              <a:rPr lang="fr-FR" dirty="0" smtClean="0"/>
              <a:t>Vous prenez du paracétamol</a:t>
            </a:r>
          </a:p>
          <a:p>
            <a:pPr lvl="1"/>
            <a:r>
              <a:rPr lang="fr-FR" dirty="0" smtClean="0"/>
              <a:t>Vous prenez les antibiotiques de votre pharmacie</a:t>
            </a:r>
          </a:p>
          <a:p>
            <a:pPr lvl="1"/>
            <a:r>
              <a:rPr lang="fr-FR" dirty="0" smtClean="0"/>
              <a:t>Vous appeler le 15</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smtClean="0"/>
              <a:t>ETP Greffe Pulmonaire</a:t>
            </a:r>
            <a:br>
              <a:rPr lang="fr-FR" sz="3200" smtClean="0"/>
            </a:br>
            <a:r>
              <a:rPr lang="fr-FR" sz="3200" smtClean="0"/>
              <a:t>Prescription</a:t>
            </a:r>
            <a:endParaRPr lang="fr-FR" sz="3200" dirty="0"/>
          </a:p>
        </p:txBody>
      </p:sp>
    </p:spTree>
    <p:extLst>
      <p:ext uri="{BB962C8B-B14F-4D97-AF65-F5344CB8AC3E}">
        <p14:creationId xmlns:p14="http://schemas.microsoft.com/office/powerpoint/2010/main" val="2553634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lnSpcReduction="1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t>Situation 3</a:t>
            </a:r>
          </a:p>
          <a:p>
            <a:r>
              <a:rPr lang="fr-FR" dirty="0" smtClean="0"/>
              <a:t>Pour tout signe d’infection  : contacter le centre de référence sans attendre</a:t>
            </a:r>
          </a:p>
          <a:p>
            <a:endParaRPr lang="fr-FR" dirty="0"/>
          </a:p>
          <a:p>
            <a:r>
              <a:rPr lang="fr-FR" dirty="0" smtClean="0"/>
              <a:t>Autres situations pour appeler le centre de référence : </a:t>
            </a:r>
          </a:p>
          <a:p>
            <a:r>
              <a:rPr lang="fr-FR" dirty="0" smtClean="0"/>
              <a:t>- diminution du souffle</a:t>
            </a:r>
          </a:p>
          <a:p>
            <a:r>
              <a:rPr lang="fr-FR" dirty="0" smtClean="0"/>
              <a:t>- douleurs</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1720972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dirty="0" smtClean="0"/>
              <a:t>	</a:t>
            </a:r>
            <a:r>
              <a:rPr lang="fr-FR" i="1" dirty="0" smtClean="0"/>
              <a:t>Situation 4</a:t>
            </a:r>
          </a:p>
          <a:p>
            <a:r>
              <a:rPr lang="fr-FR" dirty="0" smtClean="0"/>
              <a:t>Vous pouvez consommer sans risque pour votre santé :</a:t>
            </a:r>
          </a:p>
          <a:p>
            <a:pPr lvl="1"/>
            <a:r>
              <a:rPr lang="fr-FR" dirty="0" smtClean="0"/>
              <a:t>Du pamplemousse</a:t>
            </a:r>
          </a:p>
          <a:p>
            <a:pPr lvl="1"/>
            <a:r>
              <a:rPr lang="fr-FR" dirty="0" smtClean="0"/>
              <a:t>Des tomates bien lavées</a:t>
            </a:r>
          </a:p>
          <a:p>
            <a:pPr lvl="1"/>
            <a:r>
              <a:rPr lang="fr-FR" dirty="0" smtClean="0"/>
              <a:t>Du saumon fumé</a:t>
            </a:r>
          </a:p>
          <a:p>
            <a:pPr lvl="1"/>
            <a:r>
              <a:rPr lang="fr-FR" dirty="0" smtClean="0"/>
              <a:t>Un carpaccio de bœuf</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2956783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t>L’alimentation : porteuse de germe : laver + bien cuire des aliments, d’autres à éviter.</a:t>
            </a:r>
          </a:p>
          <a:p>
            <a:r>
              <a:rPr lang="fr-FR" dirty="0" smtClean="0"/>
              <a:t>Le pamplemousse a éviter : interagit avec les immunosuppresseurs.</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185199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85000" lnSpcReduction="20000"/>
          </a:bodyPr>
          <a:lstStyle/>
          <a:p>
            <a:pPr marL="0" indent="0">
              <a:buNone/>
            </a:pPr>
            <a:r>
              <a:rPr lang="fr-FR" sz="4000" dirty="0" smtClean="0">
                <a:solidFill>
                  <a:srgbClr val="CC0099"/>
                </a:solidFill>
              </a:rPr>
              <a:t>PRIVET Rémi</a:t>
            </a:r>
          </a:p>
          <a:p>
            <a:pPr marL="0" indent="0">
              <a:buNone/>
            </a:pPr>
            <a:r>
              <a:rPr lang="fr-FR" b="1" dirty="0" smtClean="0"/>
              <a:t>Sélectionner le dosage des traitements anti-rejets :</a:t>
            </a:r>
          </a:p>
          <a:p>
            <a:pPr marL="0" indent="0">
              <a:buNone/>
            </a:pPr>
            <a:r>
              <a:rPr lang="fr-FR" dirty="0" smtClean="0"/>
              <a:t>PROGRAF® </a:t>
            </a:r>
            <a:r>
              <a:rPr lang="fr-FR" dirty="0" err="1" smtClean="0"/>
              <a:t>Tacrolimus</a:t>
            </a:r>
            <a:r>
              <a:rPr lang="fr-FR" dirty="0" smtClean="0"/>
              <a:t> 0,5 mg - 1 mg</a:t>
            </a:r>
            <a:r>
              <a:rPr lang="fr-FR" dirty="0"/>
              <a:t> </a:t>
            </a:r>
            <a:r>
              <a:rPr lang="fr-FR" dirty="0" smtClean="0"/>
              <a:t>- 5 mg</a:t>
            </a:r>
          </a:p>
          <a:p>
            <a:pPr marL="0" indent="0">
              <a:buNone/>
            </a:pPr>
            <a:r>
              <a:rPr lang="fr-FR" dirty="0" smtClean="0"/>
              <a:t>ADVAGRAF® </a:t>
            </a:r>
            <a:r>
              <a:rPr lang="fr-FR" dirty="0" err="1" smtClean="0"/>
              <a:t>Tacrolimus</a:t>
            </a:r>
            <a:r>
              <a:rPr lang="fr-FR" dirty="0" smtClean="0"/>
              <a:t> 0,5 mg LP - 1 mg LP - 3 mg LP - 5 mg LP</a:t>
            </a:r>
          </a:p>
          <a:p>
            <a:pPr marL="0" indent="0">
              <a:buNone/>
            </a:pPr>
            <a:r>
              <a:rPr lang="fr-FR" dirty="0" smtClean="0"/>
              <a:t>MODIGRAF® </a:t>
            </a:r>
            <a:r>
              <a:rPr lang="fr-FR" dirty="0" err="1" smtClean="0"/>
              <a:t>Tacrolimus</a:t>
            </a:r>
            <a:r>
              <a:rPr lang="fr-FR" dirty="0" smtClean="0"/>
              <a:t> 0,2 mg – 1 mg</a:t>
            </a:r>
          </a:p>
          <a:p>
            <a:pPr marL="0" indent="0">
              <a:buNone/>
            </a:pPr>
            <a:r>
              <a:rPr lang="fr-FR" dirty="0" smtClean="0"/>
              <a:t>NEORAL® Ciclosporine 10 mg – 25 mg – 50 mg – 100 mg – 100 mg/</a:t>
            </a:r>
            <a:r>
              <a:rPr lang="fr-FR" dirty="0" err="1" smtClean="0"/>
              <a:t>mL</a:t>
            </a:r>
            <a:endParaRPr lang="fr-FR" dirty="0"/>
          </a:p>
          <a:p>
            <a:pPr marL="0" indent="0">
              <a:buNone/>
            </a:pPr>
            <a:r>
              <a:rPr lang="fr-FR" dirty="0" smtClean="0"/>
              <a:t>CELLCEPT® </a:t>
            </a:r>
            <a:r>
              <a:rPr lang="fr-FR" dirty="0" err="1" smtClean="0"/>
              <a:t>Mycophénolate</a:t>
            </a:r>
            <a:r>
              <a:rPr lang="fr-FR" dirty="0" smtClean="0"/>
              <a:t> </a:t>
            </a:r>
            <a:r>
              <a:rPr lang="fr-FR" dirty="0" err="1"/>
              <a:t>mofétil</a:t>
            </a:r>
            <a:r>
              <a:rPr lang="fr-FR" dirty="0"/>
              <a:t> </a:t>
            </a:r>
            <a:r>
              <a:rPr lang="fr-FR" dirty="0" smtClean="0"/>
              <a:t>250 mg - 500 mg – 1g/5mL</a:t>
            </a:r>
          </a:p>
          <a:p>
            <a:pPr marL="0" indent="0">
              <a:buNone/>
            </a:pPr>
            <a:r>
              <a:rPr lang="fr-FR" dirty="0" err="1" smtClean="0"/>
              <a:t>Myfortic</a:t>
            </a:r>
            <a:r>
              <a:rPr lang="fr-FR" dirty="0" smtClean="0"/>
              <a:t>® </a:t>
            </a:r>
            <a:r>
              <a:rPr lang="fr-FR" dirty="0" err="1" smtClean="0"/>
              <a:t>Mycophénolate</a:t>
            </a:r>
            <a:r>
              <a:rPr lang="fr-FR" dirty="0" smtClean="0"/>
              <a:t> sodique 180 mg – 360 mg</a:t>
            </a:r>
          </a:p>
          <a:p>
            <a:pPr marL="0" indent="0">
              <a:buNone/>
            </a:pPr>
            <a:r>
              <a:rPr lang="fr-FR" dirty="0" smtClean="0"/>
              <a:t>CERTICAN® </a:t>
            </a:r>
            <a:r>
              <a:rPr lang="fr-FR" dirty="0" err="1" smtClean="0"/>
              <a:t>Everolimus</a:t>
            </a:r>
            <a:r>
              <a:rPr lang="fr-FR" dirty="0" smtClean="0"/>
              <a:t> 0,1 mg </a:t>
            </a:r>
            <a:r>
              <a:rPr lang="fr-FR" dirty="0" err="1" smtClean="0"/>
              <a:t>disp</a:t>
            </a:r>
            <a:r>
              <a:rPr lang="fr-FR" dirty="0" smtClean="0"/>
              <a:t> – 0,1 mg – 0,25 mg </a:t>
            </a:r>
            <a:r>
              <a:rPr lang="fr-FR" dirty="0" err="1" smtClean="0"/>
              <a:t>disp</a:t>
            </a:r>
            <a:r>
              <a:rPr lang="fr-FR" dirty="0" smtClean="0"/>
              <a:t> – 0,25 mg – 0,5 mg – 0,75 mg </a:t>
            </a:r>
          </a:p>
          <a:p>
            <a:pPr marL="0" indent="0">
              <a:buNone/>
            </a:pPr>
            <a:r>
              <a:rPr lang="fr-FR" dirty="0" smtClean="0"/>
              <a:t>IMUREL® </a:t>
            </a:r>
            <a:r>
              <a:rPr lang="fr-FR" dirty="0" err="1" smtClean="0"/>
              <a:t>Azathioprine</a:t>
            </a:r>
            <a:r>
              <a:rPr lang="fr-FR" dirty="0" smtClean="0"/>
              <a:t> 25 mg – 50 mg</a:t>
            </a:r>
            <a:endParaRPr lang="fr-FR" dirty="0"/>
          </a:p>
          <a:p>
            <a:pPr marL="0" indent="0">
              <a:buNone/>
            </a:pPr>
            <a:r>
              <a:rPr lang="fr-FR" dirty="0" smtClean="0"/>
              <a:t>CORTANCYL® </a:t>
            </a:r>
            <a:r>
              <a:rPr lang="fr-FR" dirty="0" err="1" smtClean="0"/>
              <a:t>Prednisone</a:t>
            </a:r>
            <a:r>
              <a:rPr lang="fr-FR" dirty="0"/>
              <a:t> </a:t>
            </a:r>
            <a:r>
              <a:rPr lang="fr-FR" dirty="0" smtClean="0"/>
              <a:t>1 mg		5 mg		20 mg</a:t>
            </a:r>
          </a:p>
          <a:p>
            <a:pPr marL="0" indent="0">
              <a:buNone/>
            </a:pPr>
            <a:r>
              <a:rPr lang="fr-FR" dirty="0" smtClean="0"/>
              <a:t>SOLUPRED® </a:t>
            </a:r>
            <a:r>
              <a:rPr lang="fr-FR" dirty="0" err="1" smtClean="0"/>
              <a:t>Prednisolone</a:t>
            </a:r>
            <a:r>
              <a:rPr lang="fr-FR" dirty="0" smtClean="0"/>
              <a:t> 5 mg </a:t>
            </a:r>
            <a:r>
              <a:rPr lang="fr-FR" dirty="0" err="1" smtClean="0"/>
              <a:t>eff</a:t>
            </a:r>
            <a:r>
              <a:rPr lang="fr-FR" dirty="0" smtClean="0"/>
              <a:t> – 5 mg </a:t>
            </a:r>
            <a:r>
              <a:rPr lang="fr-FR" dirty="0" err="1" smtClean="0"/>
              <a:t>oro</a:t>
            </a:r>
            <a:r>
              <a:rPr lang="fr-FR" dirty="0" smtClean="0"/>
              <a:t> – 20 mg </a:t>
            </a:r>
            <a:r>
              <a:rPr lang="fr-FR" dirty="0" err="1" smtClean="0"/>
              <a:t>eff</a:t>
            </a:r>
            <a:r>
              <a:rPr lang="fr-FR" dirty="0" smtClean="0"/>
              <a:t> – 20 mg </a:t>
            </a:r>
            <a:r>
              <a:rPr lang="fr-FR" dirty="0" err="1" smtClean="0"/>
              <a:t>oro</a:t>
            </a:r>
            <a:r>
              <a:rPr lang="fr-FR" dirty="0" smtClean="0"/>
              <a:t> – 1mg/</a:t>
            </a:r>
            <a:r>
              <a:rPr lang="fr-FR" dirty="0" err="1" smtClean="0"/>
              <a:t>mL</a:t>
            </a:r>
            <a:endParaRPr lang="fr-FR" dirty="0"/>
          </a:p>
          <a:p>
            <a:pPr marL="0" indent="0">
              <a:buNone/>
            </a:pPr>
            <a:endParaRPr lang="fr-FR" dirty="0"/>
          </a:p>
        </p:txBody>
      </p:sp>
    </p:spTree>
    <p:extLst>
      <p:ext uri="{BB962C8B-B14F-4D97-AF65-F5344CB8AC3E}">
        <p14:creationId xmlns:p14="http://schemas.microsoft.com/office/powerpoint/2010/main" val="716282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t>Votre activité physique avant la greffe :</a:t>
            </a:r>
          </a:p>
          <a:p>
            <a:r>
              <a:rPr lang="fr-FR" dirty="0" smtClean="0">
                <a:sym typeface="Wingdings" panose="05000000000000000000" pitchFamily="2" charset="2"/>
              </a:rPr>
              <a:t> ---------------------------------- </a:t>
            </a:r>
          </a:p>
          <a:p>
            <a:r>
              <a:rPr lang="fr-FR" dirty="0" smtClean="0">
                <a:sym typeface="Wingdings" panose="05000000000000000000" pitchFamily="2" charset="2"/>
              </a:rPr>
              <a:t>Quel(s) sport(s) faisiez-vous ?</a:t>
            </a:r>
          </a:p>
          <a:p>
            <a:endParaRPr lang="fr-FR" dirty="0">
              <a:sym typeface="Wingdings" panose="05000000000000000000" pitchFamily="2" charset="2"/>
            </a:endParaRPr>
          </a:p>
          <a:p>
            <a:r>
              <a:rPr lang="fr-FR" dirty="0" smtClean="0">
                <a:sym typeface="Wingdings" panose="05000000000000000000" pitchFamily="2" charset="2"/>
              </a:rPr>
              <a:t>Retrouver une bonne activité physique permet de :</a:t>
            </a:r>
          </a:p>
          <a:p>
            <a:endParaRPr lang="fr-FR" dirty="0" smtClean="0">
              <a:sym typeface="Wingdings" panose="05000000000000000000" pitchFamily="2" charset="2"/>
            </a:endParaRP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
        <p:nvSpPr>
          <p:cNvPr id="5" name="Rectangle 4"/>
          <p:cNvSpPr/>
          <p:nvPr/>
        </p:nvSpPr>
        <p:spPr>
          <a:xfrm>
            <a:off x="1219200" y="5438274"/>
            <a:ext cx="9015663" cy="898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
        <p:nvSpPr>
          <p:cNvPr id="6" name="Rectangle 5"/>
          <p:cNvSpPr/>
          <p:nvPr/>
        </p:nvSpPr>
        <p:spPr>
          <a:xfrm>
            <a:off x="1219200" y="4395537"/>
            <a:ext cx="9015663" cy="4917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1609435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t>A privilégier :</a:t>
            </a:r>
          </a:p>
          <a:p>
            <a:endParaRPr lang="fr-FR" dirty="0">
              <a:sym typeface="Wingdings" panose="05000000000000000000" pitchFamily="2" charset="2"/>
            </a:endParaRPr>
          </a:p>
          <a:p>
            <a:endParaRPr lang="fr-FR" dirty="0" smtClean="0">
              <a:sym typeface="Wingdings" panose="05000000000000000000" pitchFamily="2" charset="2"/>
            </a:endParaRPr>
          </a:p>
          <a:p>
            <a:r>
              <a:rPr lang="fr-FR" dirty="0" smtClean="0">
                <a:sym typeface="Wingdings" panose="05000000000000000000" pitchFamily="2" charset="2"/>
              </a:rPr>
              <a:t>A éviter :</a:t>
            </a:r>
          </a:p>
          <a:p>
            <a:pPr marL="0" indent="0">
              <a:buNone/>
            </a:pPr>
            <a:endParaRPr lang="fr-FR" dirty="0" smtClean="0">
              <a:sym typeface="Wingdings" panose="05000000000000000000" pitchFamily="2" charset="2"/>
            </a:endParaRP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
        <p:nvSpPr>
          <p:cNvPr id="5" name="Rectangle 4"/>
          <p:cNvSpPr/>
          <p:nvPr/>
        </p:nvSpPr>
        <p:spPr>
          <a:xfrm>
            <a:off x="1219200" y="4892842"/>
            <a:ext cx="9015663" cy="1443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
        <p:nvSpPr>
          <p:cNvPr id="6" name="Rectangle 5"/>
          <p:cNvSpPr/>
          <p:nvPr/>
        </p:nvSpPr>
        <p:spPr>
          <a:xfrm>
            <a:off x="1219199" y="3368842"/>
            <a:ext cx="9015663" cy="9729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i="1" dirty="0" smtClean="0"/>
              <a:t>Ajouter du texte…</a:t>
            </a:r>
            <a:endParaRPr lang="fr-FR" i="1" dirty="0"/>
          </a:p>
        </p:txBody>
      </p:sp>
    </p:spTree>
    <p:extLst>
      <p:ext uri="{BB962C8B-B14F-4D97-AF65-F5344CB8AC3E}">
        <p14:creationId xmlns:p14="http://schemas.microsoft.com/office/powerpoint/2010/main" val="2931704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buNone/>
            </a:pPr>
            <a:r>
              <a:rPr lang="fr-FR" dirty="0" smtClean="0">
                <a:sym typeface="Wingdings" panose="05000000000000000000" pitchFamily="2" charset="2"/>
              </a:rPr>
              <a:t>	</a:t>
            </a:r>
            <a:r>
              <a:rPr lang="fr-FR" i="1" dirty="0" smtClean="0">
                <a:sym typeface="Wingdings" panose="05000000000000000000" pitchFamily="2" charset="2"/>
              </a:rPr>
              <a:t>Situation 1</a:t>
            </a:r>
          </a:p>
          <a:p>
            <a:r>
              <a:rPr lang="fr-FR" dirty="0" smtClean="0">
                <a:sym typeface="Wingdings" panose="05000000000000000000" pitchFamily="2" charset="2"/>
              </a:rPr>
              <a:t>Une de vos amies vous propose d’aller à la piscine, un mois après votre greffe. Que faites-vous ?</a:t>
            </a:r>
          </a:p>
          <a:p>
            <a:pPr lvl="1"/>
            <a:r>
              <a:rPr lang="fr-FR" dirty="0" smtClean="0">
                <a:sym typeface="Wingdings" panose="05000000000000000000" pitchFamily="2" charset="2"/>
              </a:rPr>
              <a:t>Vous y aller, mais vous ne mettez pas la tête sous l’eau</a:t>
            </a:r>
          </a:p>
          <a:p>
            <a:pPr lvl="1"/>
            <a:r>
              <a:rPr lang="fr-FR" dirty="0" smtClean="0">
                <a:sym typeface="Wingdings" panose="05000000000000000000" pitchFamily="2" charset="2"/>
              </a:rPr>
              <a:t>Vous attendez 1 an après la greffe avant d’y aller.</a:t>
            </a:r>
          </a:p>
          <a:p>
            <a:pPr lvl="1"/>
            <a:r>
              <a:rPr lang="fr-FR" dirty="0" smtClean="0">
                <a:sym typeface="Wingdings" panose="05000000000000000000" pitchFamily="2" charset="2"/>
              </a:rPr>
              <a:t>Vous y aller et faites toutes les nages que vous connaissez.</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23754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1</a:t>
            </a:r>
          </a:p>
          <a:p>
            <a:r>
              <a:rPr lang="fr-FR" dirty="0" smtClean="0">
                <a:sym typeface="Wingdings" panose="05000000000000000000" pitchFamily="2" charset="2"/>
              </a:rPr>
              <a:t>Il vaut mieux éviter la piscine la première année</a:t>
            </a:r>
          </a:p>
          <a:p>
            <a:r>
              <a:rPr lang="fr-FR" dirty="0" smtClean="0">
                <a:sym typeface="Wingdings" panose="05000000000000000000" pitchFamily="2" charset="2"/>
              </a:rPr>
              <a:t>Se laver au savon à la sortie</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590337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2</a:t>
            </a:r>
          </a:p>
          <a:p>
            <a:r>
              <a:rPr lang="fr-FR" dirty="0" smtClean="0">
                <a:sym typeface="Wingdings" panose="05000000000000000000" pitchFamily="2" charset="2"/>
              </a:rPr>
              <a:t>Un de vos amis vous propose une journée au ski ?</a:t>
            </a:r>
          </a:p>
          <a:p>
            <a:r>
              <a:rPr lang="fr-FR" dirty="0" smtClean="0">
                <a:sym typeface="Wingdings" panose="05000000000000000000" pitchFamily="2" charset="2"/>
              </a:rPr>
              <a:t>Vous y aller</a:t>
            </a:r>
          </a:p>
          <a:p>
            <a:r>
              <a:rPr lang="fr-FR" dirty="0" smtClean="0">
                <a:sym typeface="Wingdings" panose="05000000000000000000" pitchFamily="2" charset="2"/>
              </a:rPr>
              <a:t>Vous n’y allez pas</a:t>
            </a:r>
          </a:p>
          <a:p>
            <a:r>
              <a:rPr lang="fr-FR" dirty="0" smtClean="0">
                <a:sym typeface="Wingdings" panose="05000000000000000000" pitchFamily="2" charset="2"/>
              </a:rPr>
              <a:t>Vous y aller mais vous ne tentez pas des figures trop compliquées</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646021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2</a:t>
            </a:r>
          </a:p>
          <a:p>
            <a:endParaRPr lang="fr-FR" dirty="0">
              <a:sym typeface="Wingdings" panose="05000000000000000000" pitchFamily="2" charset="2"/>
            </a:endParaRPr>
          </a:p>
          <a:p>
            <a:r>
              <a:rPr lang="fr-FR" dirty="0" smtClean="0">
                <a:sym typeface="Wingdings" panose="05000000000000000000" pitchFamily="2" charset="2"/>
              </a:rPr>
              <a:t>Ok si pas « casse-cou »</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886968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lnSpcReduction="1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3</a:t>
            </a:r>
          </a:p>
          <a:p>
            <a:endParaRPr lang="fr-FR" dirty="0">
              <a:sym typeface="Wingdings" panose="05000000000000000000" pitchFamily="2" charset="2"/>
            </a:endParaRPr>
          </a:p>
          <a:p>
            <a:r>
              <a:rPr lang="fr-FR" dirty="0" smtClean="0">
                <a:sym typeface="Wingdings" panose="05000000000000000000" pitchFamily="2" charset="2"/>
              </a:rPr>
              <a:t>Les plantes de votre jardin ont fané pendant votre hospitalisation. Vous décidez de les remplacer. Quelles précautions prenez-vous ?</a:t>
            </a:r>
          </a:p>
          <a:p>
            <a:r>
              <a:rPr lang="fr-FR" dirty="0" smtClean="0">
                <a:sym typeface="Wingdings" panose="05000000000000000000" pitchFamily="2" charset="2"/>
              </a:rPr>
              <a:t>Aucune, ce ne sont pas les mêmes microbes dans le jardin</a:t>
            </a:r>
          </a:p>
          <a:p>
            <a:r>
              <a:rPr lang="fr-FR" dirty="0" smtClean="0">
                <a:sym typeface="Wingdings" panose="05000000000000000000" pitchFamily="2" charset="2"/>
              </a:rPr>
              <a:t>Vous mettez des gants et un masque</a:t>
            </a:r>
          </a:p>
          <a:p>
            <a:r>
              <a:rPr lang="fr-FR" dirty="0" smtClean="0">
                <a:sym typeface="Wingdings" panose="05000000000000000000" pitchFamily="2" charset="2"/>
              </a:rPr>
              <a:t>Vous appelez un ami pour qu’il le fasse à votre place.</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180892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3</a:t>
            </a:r>
          </a:p>
          <a:p>
            <a:endParaRPr lang="fr-FR" dirty="0">
              <a:sym typeface="Wingdings" panose="05000000000000000000" pitchFamily="2" charset="2"/>
            </a:endParaRPr>
          </a:p>
          <a:p>
            <a:r>
              <a:rPr lang="fr-FR" dirty="0" err="1" smtClean="0">
                <a:sym typeface="Wingdings" panose="05000000000000000000" pitchFamily="2" charset="2"/>
              </a:rPr>
              <a:t>explaination</a:t>
            </a:r>
            <a:endParaRPr lang="fr-FR" dirty="0" smtClean="0">
              <a:sym typeface="Wingdings" panose="05000000000000000000" pitchFamily="2" charset="2"/>
            </a:endParaRP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1399773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lnSpcReduction="10000"/>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4</a:t>
            </a:r>
          </a:p>
          <a:p>
            <a:endParaRPr lang="fr-FR" dirty="0">
              <a:sym typeface="Wingdings" panose="05000000000000000000" pitchFamily="2" charset="2"/>
            </a:endParaRPr>
          </a:p>
          <a:p>
            <a:r>
              <a:rPr lang="fr-FR" dirty="0" smtClean="0">
                <a:sym typeface="Wingdings" panose="05000000000000000000" pitchFamily="2" charset="2"/>
              </a:rPr>
              <a:t>Un ami vous demande un coup de main, il repeint son appartement. Que faites-vous ?</a:t>
            </a:r>
          </a:p>
          <a:p>
            <a:r>
              <a:rPr lang="fr-FR" dirty="0" smtClean="0">
                <a:sym typeface="Wingdings" panose="05000000000000000000" pitchFamily="2" charset="2"/>
              </a:rPr>
              <a:t>Vous l’aidez, il n’y a pas de risque pour vous</a:t>
            </a:r>
          </a:p>
          <a:p>
            <a:r>
              <a:rPr lang="fr-FR" dirty="0" smtClean="0">
                <a:sym typeface="Wingdings" panose="05000000000000000000" pitchFamily="2" charset="2"/>
              </a:rPr>
              <a:t>Vous l’aidez, mais vous portez un masque.</a:t>
            </a:r>
          </a:p>
          <a:p>
            <a:r>
              <a:rPr lang="fr-FR" dirty="0" smtClean="0">
                <a:sym typeface="Wingdings" panose="05000000000000000000" pitchFamily="2" charset="2"/>
              </a:rPr>
              <a:t>Vous refusez, votre santé de vous le permet pas.</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4175061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4</a:t>
            </a:r>
          </a:p>
          <a:p>
            <a:endParaRPr lang="fr-FR" dirty="0">
              <a:sym typeface="Wingdings" panose="05000000000000000000" pitchFamily="2" charset="2"/>
            </a:endParaRPr>
          </a:p>
          <a:p>
            <a:r>
              <a:rPr lang="fr-FR" dirty="0" err="1" smtClean="0">
                <a:sym typeface="Wingdings" panose="05000000000000000000" pitchFamily="2" charset="2"/>
              </a:rPr>
              <a:t>explaination</a:t>
            </a:r>
            <a:endParaRPr lang="fr-FR" dirty="0" smtClean="0">
              <a:sym typeface="Wingdings" panose="05000000000000000000" pitchFamily="2" charset="2"/>
            </a:endParaRP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24585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77500" lnSpcReduction="20000"/>
          </a:bodyPr>
          <a:lstStyle/>
          <a:p>
            <a:pPr marL="0" indent="0">
              <a:buNone/>
            </a:pPr>
            <a:r>
              <a:rPr lang="fr-FR" sz="4000" dirty="0" smtClean="0">
                <a:solidFill>
                  <a:srgbClr val="CC0099"/>
                </a:solidFill>
              </a:rPr>
              <a:t>PRIVET Rémi</a:t>
            </a:r>
          </a:p>
          <a:p>
            <a:pPr marL="0" indent="0">
              <a:buNone/>
            </a:pPr>
            <a:r>
              <a:rPr lang="fr-FR" b="1" dirty="0" smtClean="0"/>
              <a:t>Sélectionner la posologie des traitements anti-rejets :</a:t>
            </a:r>
          </a:p>
          <a:p>
            <a:pPr marL="0" indent="0">
              <a:buNone/>
            </a:pPr>
            <a:r>
              <a:rPr lang="fr-FR" dirty="0" smtClean="0"/>
              <a:t>	PROGRAF® </a:t>
            </a:r>
            <a:r>
              <a:rPr lang="fr-FR" dirty="0" err="1" smtClean="0"/>
              <a:t>Tacrolimus</a:t>
            </a:r>
            <a:r>
              <a:rPr lang="fr-FR" dirty="0"/>
              <a:t> </a:t>
            </a:r>
            <a:r>
              <a:rPr lang="fr-FR" dirty="0" smtClean="0"/>
              <a:t> 0,5 mg </a:t>
            </a:r>
            <a:r>
              <a:rPr lang="fr-FR" i="1" dirty="0" smtClean="0"/>
              <a:t>ou 1 mg	ou 5mg	</a:t>
            </a:r>
          </a:p>
          <a:p>
            <a:pPr marL="0" indent="0">
              <a:buNone/>
            </a:pPr>
            <a:r>
              <a:rPr lang="fr-FR" dirty="0" smtClean="0"/>
              <a:t>		1 gélule </a:t>
            </a:r>
            <a:r>
              <a:rPr lang="fr-FR" dirty="0"/>
              <a:t>à 8h et 1 </a:t>
            </a:r>
            <a:r>
              <a:rPr lang="fr-FR" dirty="0" smtClean="0"/>
              <a:t>gélule </a:t>
            </a:r>
            <a:r>
              <a:rPr lang="fr-FR" dirty="0"/>
              <a:t>à 20h</a:t>
            </a:r>
          </a:p>
          <a:p>
            <a:pPr marL="0" indent="0">
              <a:buNone/>
            </a:pPr>
            <a:r>
              <a:rPr lang="fr-FR" dirty="0" smtClean="0"/>
              <a:t>		2 gélules à 8h et 2 gélules à 20h</a:t>
            </a:r>
          </a:p>
          <a:p>
            <a:pPr marL="0" indent="0">
              <a:buNone/>
            </a:pPr>
            <a:r>
              <a:rPr lang="fr-FR" dirty="0"/>
              <a:t>	</a:t>
            </a:r>
            <a:r>
              <a:rPr lang="fr-FR" dirty="0" smtClean="0"/>
              <a:t>	Autre</a:t>
            </a:r>
            <a:endParaRPr lang="fr-FR" dirty="0"/>
          </a:p>
          <a:p>
            <a:pPr marL="0" indent="0">
              <a:buNone/>
            </a:pPr>
            <a:r>
              <a:rPr lang="fr-FR" dirty="0" smtClean="0"/>
              <a:t>	ADVAGRAF® </a:t>
            </a:r>
            <a:r>
              <a:rPr lang="fr-FR" dirty="0" err="1"/>
              <a:t>Tacrolimus</a:t>
            </a:r>
            <a:r>
              <a:rPr lang="fr-FR" dirty="0"/>
              <a:t> 0,5 mg LP </a:t>
            </a:r>
            <a:r>
              <a:rPr lang="fr-FR" i="1" dirty="0" smtClean="0"/>
              <a:t>ou </a:t>
            </a:r>
            <a:r>
              <a:rPr lang="fr-FR" i="1" dirty="0"/>
              <a:t>1 mg LP </a:t>
            </a:r>
            <a:r>
              <a:rPr lang="fr-FR" i="1" dirty="0" smtClean="0"/>
              <a:t>ou </a:t>
            </a:r>
            <a:r>
              <a:rPr lang="fr-FR" i="1" dirty="0"/>
              <a:t>3 mg LP </a:t>
            </a:r>
            <a:r>
              <a:rPr lang="fr-FR" i="1" dirty="0" smtClean="0"/>
              <a:t>ou </a:t>
            </a:r>
            <a:r>
              <a:rPr lang="fr-FR" i="1" dirty="0"/>
              <a:t>5 mg </a:t>
            </a:r>
            <a:r>
              <a:rPr lang="fr-FR" i="1" dirty="0" smtClean="0"/>
              <a:t>LP</a:t>
            </a:r>
          </a:p>
          <a:p>
            <a:pPr marL="0" indent="0">
              <a:buNone/>
            </a:pPr>
            <a:r>
              <a:rPr lang="fr-FR" dirty="0" smtClean="0"/>
              <a:t>		1 gélule </a:t>
            </a:r>
            <a:r>
              <a:rPr lang="fr-FR" dirty="0"/>
              <a:t>à 8h</a:t>
            </a:r>
          </a:p>
          <a:p>
            <a:pPr marL="0" indent="0">
              <a:buNone/>
            </a:pPr>
            <a:r>
              <a:rPr lang="fr-FR" dirty="0"/>
              <a:t>		</a:t>
            </a:r>
            <a:r>
              <a:rPr lang="fr-FR" dirty="0" smtClean="0"/>
              <a:t>2 gélules à 8h </a:t>
            </a:r>
            <a:endParaRPr lang="fr-FR" dirty="0"/>
          </a:p>
          <a:p>
            <a:pPr marL="0" indent="0">
              <a:buNone/>
            </a:pPr>
            <a:r>
              <a:rPr lang="fr-FR" dirty="0"/>
              <a:t>		</a:t>
            </a:r>
            <a:r>
              <a:rPr lang="fr-FR" dirty="0" smtClean="0"/>
              <a:t>Autre</a:t>
            </a:r>
            <a:endParaRPr lang="fr-FR" dirty="0"/>
          </a:p>
          <a:p>
            <a:pPr marL="0" indent="0">
              <a:buNone/>
            </a:pPr>
            <a:r>
              <a:rPr lang="fr-FR" dirty="0" smtClean="0"/>
              <a:t>	MODIGRAF® </a:t>
            </a:r>
            <a:r>
              <a:rPr lang="fr-FR" dirty="0" err="1"/>
              <a:t>Tacrolimus</a:t>
            </a:r>
            <a:r>
              <a:rPr lang="fr-FR" dirty="0"/>
              <a:t> 0,2 mg </a:t>
            </a:r>
            <a:r>
              <a:rPr lang="fr-FR" i="1" dirty="0" smtClean="0"/>
              <a:t>ou </a:t>
            </a:r>
            <a:r>
              <a:rPr lang="fr-FR" i="1" dirty="0"/>
              <a:t>1 </a:t>
            </a:r>
            <a:r>
              <a:rPr lang="fr-FR" i="1" dirty="0" smtClean="0"/>
              <a:t>mg</a:t>
            </a:r>
          </a:p>
          <a:p>
            <a:pPr marL="0" indent="0">
              <a:buNone/>
            </a:pPr>
            <a:r>
              <a:rPr lang="fr-FR" dirty="0" smtClean="0"/>
              <a:t>		1 sachet </a:t>
            </a:r>
            <a:r>
              <a:rPr lang="fr-FR" dirty="0"/>
              <a:t>à 8h et 1 </a:t>
            </a:r>
            <a:r>
              <a:rPr lang="fr-FR" dirty="0" smtClean="0"/>
              <a:t>sachet </a:t>
            </a:r>
            <a:r>
              <a:rPr lang="fr-FR" dirty="0"/>
              <a:t>à 20h</a:t>
            </a:r>
          </a:p>
          <a:p>
            <a:pPr marL="0" indent="0">
              <a:buNone/>
            </a:pPr>
            <a:r>
              <a:rPr lang="fr-FR" dirty="0"/>
              <a:t>		2 </a:t>
            </a:r>
            <a:r>
              <a:rPr lang="fr-FR" dirty="0" smtClean="0"/>
              <a:t>sachets </a:t>
            </a:r>
            <a:r>
              <a:rPr lang="fr-FR" dirty="0"/>
              <a:t>à 8h et 2 </a:t>
            </a:r>
            <a:r>
              <a:rPr lang="fr-FR" dirty="0" smtClean="0"/>
              <a:t>sachets </a:t>
            </a:r>
            <a:r>
              <a:rPr lang="fr-FR" dirty="0"/>
              <a:t>à </a:t>
            </a:r>
            <a:r>
              <a:rPr lang="fr-FR" dirty="0" smtClean="0"/>
              <a:t>20h</a:t>
            </a:r>
          </a:p>
          <a:p>
            <a:pPr marL="0" indent="0">
              <a:buNone/>
            </a:pPr>
            <a:r>
              <a:rPr lang="fr-FR" dirty="0"/>
              <a:t>	</a:t>
            </a:r>
            <a:r>
              <a:rPr lang="fr-FR" dirty="0" smtClean="0"/>
              <a:t>	Autre</a:t>
            </a:r>
            <a:endParaRPr lang="fr-FR" dirty="0"/>
          </a:p>
        </p:txBody>
      </p:sp>
    </p:spTree>
    <p:extLst>
      <p:ext uri="{BB962C8B-B14F-4D97-AF65-F5344CB8AC3E}">
        <p14:creationId xmlns:p14="http://schemas.microsoft.com/office/powerpoint/2010/main" val="4248943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5</a:t>
            </a:r>
          </a:p>
          <a:p>
            <a:endParaRPr lang="fr-FR" dirty="0">
              <a:sym typeface="Wingdings" panose="05000000000000000000" pitchFamily="2" charset="2"/>
            </a:endParaRPr>
          </a:p>
          <a:p>
            <a:r>
              <a:rPr lang="fr-FR" dirty="0" smtClean="0">
                <a:sym typeface="Wingdings" panose="05000000000000000000" pitchFamily="2" charset="2"/>
              </a:rPr>
              <a:t>Vous souhaitez reprendre une activité sexuelle.</a:t>
            </a:r>
          </a:p>
          <a:p>
            <a:r>
              <a:rPr lang="fr-FR" dirty="0" smtClean="0">
                <a:sym typeface="Wingdings" panose="05000000000000000000" pitchFamily="2" charset="2"/>
              </a:rPr>
              <a:t>Il est préférable d’éviter.</a:t>
            </a:r>
          </a:p>
          <a:p>
            <a:r>
              <a:rPr lang="fr-FR" dirty="0" smtClean="0">
                <a:sym typeface="Wingdings" panose="05000000000000000000" pitchFamily="2" charset="2"/>
              </a:rPr>
              <a:t>Vous pouvez dès que votre état de santé vous le permet</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3941188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Situation 5</a:t>
            </a:r>
          </a:p>
          <a:p>
            <a:endParaRPr lang="fr-FR" dirty="0">
              <a:sym typeface="Wingdings" panose="05000000000000000000" pitchFamily="2" charset="2"/>
            </a:endParaRPr>
          </a:p>
          <a:p>
            <a:r>
              <a:rPr lang="fr-FR" dirty="0" smtClean="0">
                <a:sym typeface="Wingdings" panose="05000000000000000000" pitchFamily="2" charset="2"/>
              </a:rPr>
              <a:t>Aucune contre-indication sous condition</a:t>
            </a:r>
          </a:p>
          <a:p>
            <a:r>
              <a:rPr lang="fr-FR" dirty="0" smtClean="0">
                <a:sym typeface="Wingdings" panose="05000000000000000000" pitchFamily="2" charset="2"/>
              </a:rPr>
              <a:t>- d’avoir une contraception efficace</a:t>
            </a:r>
          </a:p>
          <a:p>
            <a:r>
              <a:rPr lang="fr-FR" dirty="0" smtClean="0">
                <a:sym typeface="Wingdings" panose="05000000000000000000" pitchFamily="2" charset="2"/>
              </a:rPr>
              <a:t>- de se protéger des infections sexuelles transmissibles</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1578846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Désir d’enfant</a:t>
            </a:r>
          </a:p>
          <a:p>
            <a:endParaRPr lang="fr-FR" dirty="0">
              <a:sym typeface="Wingdings" panose="05000000000000000000" pitchFamily="2" charset="2"/>
            </a:endParaRPr>
          </a:p>
          <a:p>
            <a:r>
              <a:rPr lang="fr-FR" dirty="0" smtClean="0">
                <a:sym typeface="Wingdings" panose="05000000000000000000" pitchFamily="2" charset="2"/>
              </a:rPr>
              <a:t>Tout à fait envisageable</a:t>
            </a:r>
          </a:p>
          <a:p>
            <a:r>
              <a:rPr lang="fr-FR" dirty="0" smtClean="0">
                <a:sym typeface="Wingdings" panose="05000000000000000000" pitchFamily="2" charset="2"/>
              </a:rPr>
              <a:t>Informer l’équipe médicale pour adapter vos traitements et votre suivi</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540508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Envie de voyages</a:t>
            </a:r>
          </a:p>
          <a:p>
            <a:endParaRPr lang="fr-FR" dirty="0">
              <a:sym typeface="Wingdings" panose="05000000000000000000" pitchFamily="2" charset="2"/>
            </a:endParaRPr>
          </a:p>
          <a:p>
            <a:r>
              <a:rPr lang="fr-FR" dirty="0" smtClean="0">
                <a:sym typeface="Wingdings" panose="05000000000000000000" pitchFamily="2" charset="2"/>
              </a:rPr>
              <a:t>Informer l’équipe médicale</a:t>
            </a:r>
          </a:p>
          <a:p>
            <a:r>
              <a:rPr lang="fr-FR" dirty="0" smtClean="0">
                <a:sym typeface="Wingdings" panose="05000000000000000000" pitchFamily="2" charset="2"/>
              </a:rPr>
              <a:t>Vaccination préalable selon la destination</a:t>
            </a:r>
          </a:p>
          <a:p>
            <a:r>
              <a:rPr lang="fr-FR" dirty="0" smtClean="0">
                <a:sym typeface="Wingdings" panose="05000000000000000000" pitchFamily="2" charset="2"/>
              </a:rPr>
              <a:t>Quelle quantité de médicament prendre avec soi</a:t>
            </a:r>
          </a:p>
          <a:p>
            <a:r>
              <a:rPr lang="fr-FR" dirty="0" smtClean="0">
                <a:sym typeface="Wingdings" panose="05000000000000000000" pitchFamily="2" charset="2"/>
              </a:rPr>
              <a:t>…</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2406098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r>
              <a:rPr lang="fr-FR" dirty="0" smtClean="0">
                <a:sym typeface="Wingdings" panose="05000000000000000000" pitchFamily="2" charset="2"/>
              </a:rPr>
              <a:t>Il est impératif d’informer sur votre état de santé et vos médicaments</a:t>
            </a:r>
          </a:p>
          <a:p>
            <a:r>
              <a:rPr lang="fr-FR" dirty="0" smtClean="0">
                <a:sym typeface="Wingdings" panose="05000000000000000000" pitchFamily="2" charset="2"/>
              </a:rPr>
              <a:t>- tout professionnel de santé</a:t>
            </a:r>
          </a:p>
          <a:p>
            <a:r>
              <a:rPr lang="fr-FR" dirty="0" smtClean="0">
                <a:sym typeface="Wingdings" panose="05000000000000000000" pitchFamily="2" charset="2"/>
              </a:rPr>
              <a:t>- ne pas prendre d’autres médicaments / compléments alimentaires et autres sans avis de votre médecin ou pharmacien</a:t>
            </a:r>
          </a:p>
          <a:p>
            <a:r>
              <a:rPr lang="fr-FR" dirty="0" smtClean="0">
                <a:sym typeface="Wingdings" panose="05000000000000000000" pitchFamily="2" charset="2"/>
              </a:rPr>
              <a:t>-de </a:t>
            </a:r>
            <a:r>
              <a:rPr lang="fr-FR" dirty="0" err="1" smtClean="0">
                <a:sym typeface="Wingdings" panose="05000000000000000000" pitchFamily="2" charset="2"/>
              </a:rPr>
              <a:t>prevenir</a:t>
            </a:r>
            <a:r>
              <a:rPr lang="fr-FR" dirty="0" smtClean="0">
                <a:sym typeface="Wingdings" panose="05000000000000000000" pitchFamily="2" charset="2"/>
              </a:rPr>
              <a:t> lorsque votre traitement est modifié</a:t>
            </a:r>
          </a:p>
          <a:p>
            <a:r>
              <a:rPr lang="fr-FR" dirty="0" smtClean="0">
                <a:sym typeface="Wingdings" panose="05000000000000000000" pitchFamily="2" charset="2"/>
              </a:rPr>
              <a:t>Signaler tout événement : diminution fonction </a:t>
            </a:r>
            <a:r>
              <a:rPr lang="fr-FR" dirty="0" err="1" smtClean="0">
                <a:sym typeface="Wingdings" panose="05000000000000000000" pitchFamily="2" charset="2"/>
              </a:rPr>
              <a:t>ventilatoire</a:t>
            </a:r>
            <a:endParaRPr lang="fr-FR" dirty="0" smtClean="0">
              <a:sym typeface="Wingdings" panose="05000000000000000000" pitchFamily="2" charset="2"/>
            </a:endParaRP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2044761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0632" y="1825625"/>
            <a:ext cx="11113168" cy="4351338"/>
          </a:xfrm>
        </p:spPr>
        <p:txBody>
          <a:bodyPr>
            <a:normAutofit/>
          </a:bodyPr>
          <a:lstStyle/>
          <a:p>
            <a:pPr marL="0" indent="0">
              <a:buNone/>
            </a:pPr>
            <a:r>
              <a:rPr lang="fr-FR" dirty="0">
                <a:solidFill>
                  <a:srgbClr val="FF0000"/>
                </a:solidFill>
              </a:rPr>
              <a:t>Séance 5</a:t>
            </a:r>
            <a:r>
              <a:rPr lang="fr-FR" dirty="0" smtClean="0">
                <a:solidFill>
                  <a:srgbClr val="FF0000"/>
                </a:solidFill>
              </a:rPr>
              <a:t> </a:t>
            </a:r>
            <a:r>
              <a:rPr lang="fr-FR" dirty="0">
                <a:solidFill>
                  <a:srgbClr val="FF0000"/>
                </a:solidFill>
              </a:rPr>
              <a:t>: </a:t>
            </a:r>
            <a:r>
              <a:rPr lang="fr-FR" dirty="0" smtClean="0">
                <a:solidFill>
                  <a:srgbClr val="FF0000"/>
                </a:solidFill>
              </a:rPr>
              <a:t>Gestion pratique au quotidien </a:t>
            </a:r>
            <a:r>
              <a:rPr lang="fr-FR" dirty="0">
                <a:solidFill>
                  <a:srgbClr val="FF0000"/>
                </a:solidFill>
              </a:rPr>
              <a:t>– Rémi PRIVET</a:t>
            </a:r>
          </a:p>
          <a:p>
            <a:endParaRPr lang="fr-FR" dirty="0" smtClean="0"/>
          </a:p>
          <a:p>
            <a:pPr marL="0" indent="0" algn="ctr">
              <a:buNone/>
            </a:pPr>
            <a:endParaRPr lang="fr-FR" b="1" dirty="0" smtClean="0"/>
          </a:p>
          <a:p>
            <a:pPr marL="0" indent="0" algn="ctr">
              <a:buNone/>
            </a:pPr>
            <a:endParaRPr lang="fr-FR" b="1" dirty="0"/>
          </a:p>
          <a:p>
            <a:pPr marL="0" indent="0" algn="ctr">
              <a:buNone/>
            </a:pPr>
            <a:r>
              <a:rPr lang="fr-FR" sz="3600" b="1" dirty="0" smtClean="0"/>
              <a:t>Bravo</a:t>
            </a:r>
            <a:r>
              <a:rPr lang="fr-FR" sz="3600" b="1" dirty="0"/>
              <a:t>, la séance est finie </a:t>
            </a:r>
            <a:r>
              <a:rPr lang="fr-FR" b="1" dirty="0"/>
              <a:t>!</a:t>
            </a:r>
          </a:p>
        </p:txBody>
      </p:sp>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spTree>
    <p:extLst>
      <p:ext uri="{BB962C8B-B14F-4D97-AF65-F5344CB8AC3E}">
        <p14:creationId xmlns:p14="http://schemas.microsoft.com/office/powerpoint/2010/main" val="2421493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6"/>
          <p:cNvSpPr txBox="1">
            <a:spLocks/>
          </p:cNvSpPr>
          <p:nvPr/>
        </p:nvSpPr>
        <p:spPr>
          <a:xfrm>
            <a:off x="838200" y="365125"/>
            <a:ext cx="10515600" cy="909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fr-FR" sz="3200" dirty="0" smtClean="0"/>
              <a:t>ETP Greffe Pulmonaire</a:t>
            </a:r>
            <a:br>
              <a:rPr lang="fr-FR" sz="3200" dirty="0" smtClean="0"/>
            </a:br>
            <a:r>
              <a:rPr lang="fr-FR" sz="3200" dirty="0" smtClean="0"/>
              <a:t>Prescription</a:t>
            </a:r>
            <a:endParaRPr lang="fr-FR" sz="3200" dirty="0"/>
          </a:p>
        </p:txBody>
      </p:sp>
      <p:graphicFrame>
        <p:nvGraphicFramePr>
          <p:cNvPr id="5" name="Espace réservé du contenu 4"/>
          <p:cNvGraphicFramePr>
            <a:graphicFrameLocks noGrp="1"/>
          </p:cNvGraphicFramePr>
          <p:nvPr>
            <p:ph idx="1"/>
          </p:nvPr>
        </p:nvGraphicFramePr>
        <p:xfrm>
          <a:off x="838200" y="2318798"/>
          <a:ext cx="10515600" cy="3364992"/>
        </p:xfrm>
        <a:graphic>
          <a:graphicData uri="http://schemas.openxmlformats.org/drawingml/2006/table">
            <a:tbl>
              <a:tblPr firstRow="1" firstCol="1" bandRow="1">
                <a:tableStyleId>{5C22544A-7EE6-4342-B048-85BDC9FD1C3A}</a:tableStyleId>
              </a:tblPr>
              <a:tblGrid>
                <a:gridCol w="1979036"/>
                <a:gridCol w="5444977"/>
                <a:gridCol w="763433"/>
                <a:gridCol w="1432225"/>
                <a:gridCol w="895929"/>
              </a:tblGrid>
              <a:tr h="560832">
                <a:tc>
                  <a:txBody>
                    <a:bodyPr/>
                    <a:lstStyle/>
                    <a:p>
                      <a:pPr algn="ctr">
                        <a:lnSpc>
                          <a:spcPct val="115000"/>
                        </a:lnSpc>
                        <a:spcAft>
                          <a:spcPts val="0"/>
                        </a:spcAft>
                      </a:pPr>
                      <a:r>
                        <a:rPr lang="fr-FR" sz="1600">
                          <a:effectLst/>
                        </a:rPr>
                        <a:t>Thème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1600">
                          <a:effectLst/>
                        </a:rPr>
                        <a:t>Compétences du patient ou entourage proche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1600">
                          <a:effectLst/>
                        </a:rPr>
                        <a:t>Acquis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1600">
                          <a:effectLst/>
                        </a:rPr>
                        <a:t>En cours d’acquisition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fr-FR" sz="1600">
                          <a:effectLst/>
                        </a:rPr>
                        <a:t>Non acquis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marL="342900" lvl="0" indent="-342900">
                        <a:lnSpc>
                          <a:spcPct val="115000"/>
                        </a:lnSpc>
                        <a:spcAft>
                          <a:spcPts val="0"/>
                        </a:spcAft>
                        <a:buFont typeface="+mj-lt"/>
                        <a:buAutoNum type="arabicPeriod"/>
                      </a:pPr>
                      <a:r>
                        <a:rPr lang="fr-FR" sz="1000">
                          <a:effectLst/>
                        </a:rPr>
                        <a:t>Gestion pratique de la maladie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80">
                <a:tc>
                  <a:txBody>
                    <a:bodyPr/>
                    <a:lstStyle/>
                    <a:p>
                      <a:pPr marL="742950" lvl="1" indent="-285750">
                        <a:lnSpc>
                          <a:spcPct val="115000"/>
                        </a:lnSpc>
                        <a:spcAft>
                          <a:spcPts val="0"/>
                        </a:spcAft>
                        <a:buFont typeface="Times New Roman" panose="02020603050405020304" pitchFamily="18" charset="0"/>
                        <a:buChar char="-"/>
                      </a:pPr>
                      <a:r>
                        <a:rPr lang="fr-FR" sz="1000">
                          <a:effectLst/>
                        </a:rPr>
                        <a:t>Hygiène et alimentation</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Reconnaître les situations à risque infectieux et savoir les gérer (port de masque, alimentation protégée …).</a:t>
                      </a:r>
                      <a:endParaRPr lang="fr-FR" sz="1100">
                        <a:effectLst/>
                      </a:endParaRPr>
                    </a:p>
                    <a:p>
                      <a:pPr marL="342900" lvl="0" indent="-342900" algn="just">
                        <a:lnSpc>
                          <a:spcPct val="115000"/>
                        </a:lnSpc>
                        <a:spcAft>
                          <a:spcPts val="0"/>
                        </a:spcAft>
                        <a:buFont typeface="Symbol" panose="05050102010706020507" pitchFamily="18" charset="2"/>
                        <a:buChar char=""/>
                      </a:pPr>
                      <a:r>
                        <a:rPr lang="fr-FR" sz="1000">
                          <a:effectLst/>
                        </a:rPr>
                        <a:t>Connaître l’alimentation à privilégier ou à éviter.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marL="742950" lvl="1" indent="-285750">
                        <a:lnSpc>
                          <a:spcPct val="115000"/>
                        </a:lnSpc>
                        <a:spcAft>
                          <a:spcPts val="0"/>
                        </a:spcAft>
                        <a:buFont typeface="Times New Roman" panose="02020603050405020304" pitchFamily="18" charset="0"/>
                        <a:buChar char="-"/>
                      </a:pPr>
                      <a:r>
                        <a:rPr lang="fr-FR" sz="1000">
                          <a:effectLst/>
                        </a:rPr>
                        <a:t>Activité physique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Comprendre l’intérêt d’une activité physique régulière.</a:t>
                      </a:r>
                      <a:endParaRPr lang="fr-FR" sz="1100">
                        <a:effectLst/>
                      </a:endParaRPr>
                    </a:p>
                    <a:p>
                      <a:pPr marL="342900" lvl="0" indent="-342900" algn="just">
                        <a:lnSpc>
                          <a:spcPct val="115000"/>
                        </a:lnSpc>
                        <a:spcAft>
                          <a:spcPts val="0"/>
                        </a:spcAft>
                        <a:buFont typeface="Symbol" panose="05050102010706020507" pitchFamily="18" charset="2"/>
                        <a:buChar char=""/>
                      </a:pPr>
                      <a:r>
                        <a:rPr lang="fr-FR" sz="1000">
                          <a:effectLst/>
                        </a:rPr>
                        <a:t>Connaître les sports à privilégier ou à éviter.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marL="742950" lvl="1" indent="-285750">
                        <a:lnSpc>
                          <a:spcPct val="115000"/>
                        </a:lnSpc>
                        <a:spcAft>
                          <a:spcPts val="0"/>
                        </a:spcAft>
                        <a:buFont typeface="Times New Roman" panose="02020603050405020304" pitchFamily="18" charset="0"/>
                        <a:buChar char="-"/>
                      </a:pPr>
                      <a:r>
                        <a:rPr lang="fr-FR" sz="1000">
                          <a:effectLst/>
                        </a:rPr>
                        <a:t>Grossesse / désir d’enfant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Comprendre l’intérêt  d’une contraception « efficace ».</a:t>
                      </a:r>
                      <a:endParaRPr lang="fr-FR" sz="1100">
                        <a:effectLst/>
                      </a:endParaRPr>
                    </a:p>
                    <a:p>
                      <a:pPr marL="342900" lvl="0" indent="-342900" algn="just">
                        <a:lnSpc>
                          <a:spcPct val="115000"/>
                        </a:lnSpc>
                        <a:spcAft>
                          <a:spcPts val="0"/>
                        </a:spcAft>
                        <a:buFont typeface="Symbol" panose="05050102010706020507" pitchFamily="18" charset="2"/>
                        <a:buChar char=""/>
                      </a:pPr>
                      <a:r>
                        <a:rPr lang="fr-FR" sz="1000">
                          <a:effectLst/>
                        </a:rPr>
                        <a:t>Comprendre l’intérêt d’informer l’équipe soignante de tout désir de grossesse.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5260">
                <a:tc>
                  <a:txBody>
                    <a:bodyPr/>
                    <a:lstStyle/>
                    <a:p>
                      <a:pPr marL="742950" lvl="1" indent="-285750">
                        <a:lnSpc>
                          <a:spcPct val="115000"/>
                        </a:lnSpc>
                        <a:spcAft>
                          <a:spcPts val="0"/>
                        </a:spcAft>
                        <a:buFont typeface="Times New Roman" panose="02020603050405020304" pitchFamily="18" charset="0"/>
                        <a:buChar char="-"/>
                      </a:pPr>
                      <a:r>
                        <a:rPr lang="fr-FR" sz="1000">
                          <a:effectLst/>
                        </a:rPr>
                        <a:t>Voyages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Comprendre l’intérêt d’informer l’équipe soignante de tout projet de voyage.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51560">
                <a:tc>
                  <a:txBody>
                    <a:bodyPr/>
                    <a:lstStyle/>
                    <a:p>
                      <a:pPr marL="742950" lvl="1" indent="-285750">
                        <a:lnSpc>
                          <a:spcPct val="115000"/>
                        </a:lnSpc>
                        <a:spcAft>
                          <a:spcPts val="0"/>
                        </a:spcAft>
                        <a:buFont typeface="Times New Roman" panose="02020603050405020304" pitchFamily="18" charset="0"/>
                        <a:buChar char="-"/>
                      </a:pPr>
                      <a:r>
                        <a:rPr lang="fr-FR" sz="1000">
                          <a:effectLst/>
                        </a:rPr>
                        <a:t>Communication</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000">
                          <a:effectLst/>
                        </a:rPr>
                        <a:t>Comprendre l’intérêt d’informer tout professionnel de santé des traitements en cours.</a:t>
                      </a:r>
                      <a:endParaRPr lang="fr-FR" sz="1100">
                        <a:effectLst/>
                      </a:endParaRPr>
                    </a:p>
                    <a:p>
                      <a:pPr marL="342900" lvl="0" indent="-342900">
                        <a:lnSpc>
                          <a:spcPct val="115000"/>
                        </a:lnSpc>
                        <a:spcAft>
                          <a:spcPts val="0"/>
                        </a:spcAft>
                        <a:buFont typeface="Symbol" panose="05050102010706020507" pitchFamily="18" charset="2"/>
                        <a:buChar char=""/>
                      </a:pPr>
                      <a:r>
                        <a:rPr lang="fr-FR" sz="1000">
                          <a:effectLst/>
                        </a:rPr>
                        <a:t>Comprendre l’intérêt de signaler toute modification de traitement.</a:t>
                      </a:r>
                      <a:endParaRPr lang="fr-FR" sz="1100">
                        <a:effectLst/>
                      </a:endParaRPr>
                    </a:p>
                    <a:p>
                      <a:pPr marL="342900" lvl="0" indent="-342900">
                        <a:lnSpc>
                          <a:spcPct val="115000"/>
                        </a:lnSpc>
                        <a:spcAft>
                          <a:spcPts val="0"/>
                        </a:spcAft>
                        <a:buFont typeface="Symbol" panose="05050102010706020507" pitchFamily="18" charset="2"/>
                        <a:buChar char=""/>
                      </a:pPr>
                      <a:r>
                        <a:rPr lang="fr-FR" sz="1000">
                          <a:effectLst/>
                        </a:rPr>
                        <a:t>Comprendre l’intérêt de ne pas avoir recours à l’automédication, sans avis médical ou pharmaceutique.</a:t>
                      </a:r>
                      <a:endParaRPr lang="fr-FR" sz="1100">
                        <a:effectLst/>
                      </a:endParaRPr>
                    </a:p>
                    <a:p>
                      <a:pPr marL="342900" lvl="0" indent="-342900">
                        <a:lnSpc>
                          <a:spcPct val="115000"/>
                        </a:lnSpc>
                        <a:spcAft>
                          <a:spcPts val="0"/>
                        </a:spcAft>
                        <a:buFont typeface="Symbol" panose="05050102010706020507" pitchFamily="18" charset="2"/>
                        <a:buChar char=""/>
                      </a:pPr>
                      <a:r>
                        <a:rPr lang="fr-FR" sz="1000">
                          <a:effectLst/>
                        </a:rPr>
                        <a:t>Comprendre l’intérêt de signaler tout événement (ex : diminution de la fonction ventilatoire, infection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0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fr-FR" sz="10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013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428625" y="1411704"/>
            <a:ext cx="11458575" cy="5446295"/>
          </a:xfrm>
        </p:spPr>
        <p:txBody>
          <a:bodyPr>
            <a:normAutofit lnSpcReduction="10000"/>
          </a:bodyPr>
          <a:lstStyle/>
          <a:p>
            <a:pPr marL="0" indent="0">
              <a:buNone/>
            </a:pPr>
            <a:r>
              <a:rPr lang="fr-FR" sz="4000" dirty="0" smtClean="0">
                <a:solidFill>
                  <a:srgbClr val="CC0099"/>
                </a:solidFill>
              </a:rPr>
              <a:t>PRIVET Rémi</a:t>
            </a:r>
          </a:p>
          <a:p>
            <a:pPr marL="0" indent="0">
              <a:buNone/>
            </a:pPr>
            <a:r>
              <a:rPr lang="fr-FR" b="1" dirty="0" smtClean="0"/>
              <a:t>Sélectionner la posologie des traitements anti-rejets :</a:t>
            </a:r>
          </a:p>
          <a:p>
            <a:pPr marL="0" indent="0">
              <a:buNone/>
            </a:pPr>
            <a:r>
              <a:rPr lang="fr-FR" dirty="0" smtClean="0"/>
              <a:t>	</a:t>
            </a:r>
            <a:r>
              <a:rPr lang="fr-FR" dirty="0"/>
              <a:t>NEORAL® Ciclosporine 10 </a:t>
            </a:r>
            <a:r>
              <a:rPr lang="fr-FR" dirty="0" smtClean="0"/>
              <a:t>mg </a:t>
            </a:r>
            <a:r>
              <a:rPr lang="fr-FR" i="1" dirty="0" smtClean="0"/>
              <a:t>ou </a:t>
            </a:r>
            <a:r>
              <a:rPr lang="fr-FR" i="1" dirty="0"/>
              <a:t>25 mg </a:t>
            </a:r>
            <a:r>
              <a:rPr lang="fr-FR" i="1" dirty="0" smtClean="0"/>
              <a:t>ou </a:t>
            </a:r>
            <a:r>
              <a:rPr lang="fr-FR" i="1" dirty="0"/>
              <a:t>50 mg </a:t>
            </a:r>
            <a:r>
              <a:rPr lang="fr-FR" i="1" dirty="0" smtClean="0"/>
              <a:t>ou </a:t>
            </a:r>
            <a:r>
              <a:rPr lang="fr-FR" i="1" dirty="0"/>
              <a:t>100 </a:t>
            </a:r>
            <a:r>
              <a:rPr lang="fr-FR" i="1" dirty="0" smtClean="0"/>
              <a:t>mg</a:t>
            </a:r>
          </a:p>
          <a:p>
            <a:pPr marL="0" indent="0">
              <a:buNone/>
            </a:pPr>
            <a:r>
              <a:rPr lang="fr-FR" dirty="0" smtClean="0"/>
              <a:t>		1 capsule </a:t>
            </a:r>
            <a:r>
              <a:rPr lang="fr-FR" dirty="0"/>
              <a:t>à 8h et 1 </a:t>
            </a:r>
            <a:r>
              <a:rPr lang="fr-FR" dirty="0" smtClean="0"/>
              <a:t>capsule </a:t>
            </a:r>
            <a:r>
              <a:rPr lang="fr-FR" dirty="0"/>
              <a:t>à 20h</a:t>
            </a:r>
          </a:p>
          <a:p>
            <a:pPr marL="0" indent="0">
              <a:buNone/>
            </a:pPr>
            <a:r>
              <a:rPr lang="fr-FR" dirty="0"/>
              <a:t>		2 </a:t>
            </a:r>
            <a:r>
              <a:rPr lang="fr-FR" dirty="0" smtClean="0"/>
              <a:t>capsules </a:t>
            </a:r>
            <a:r>
              <a:rPr lang="fr-FR" dirty="0"/>
              <a:t>à 8h et 2 </a:t>
            </a:r>
            <a:r>
              <a:rPr lang="fr-FR" dirty="0" smtClean="0"/>
              <a:t>capsules </a:t>
            </a:r>
            <a:r>
              <a:rPr lang="fr-FR" dirty="0"/>
              <a:t>à 20h</a:t>
            </a:r>
          </a:p>
          <a:p>
            <a:pPr marL="0" indent="0">
              <a:buNone/>
            </a:pPr>
            <a:r>
              <a:rPr lang="fr-FR" dirty="0"/>
              <a:t>		Autre</a:t>
            </a:r>
          </a:p>
          <a:p>
            <a:pPr marL="0" indent="0">
              <a:buNone/>
            </a:pPr>
            <a:r>
              <a:rPr lang="fr-FR" dirty="0" smtClean="0"/>
              <a:t>	NEORAL</a:t>
            </a:r>
            <a:r>
              <a:rPr lang="fr-FR" dirty="0"/>
              <a:t>® </a:t>
            </a:r>
            <a:r>
              <a:rPr lang="fr-FR" dirty="0" smtClean="0"/>
              <a:t>Ciclosporine </a:t>
            </a:r>
            <a:r>
              <a:rPr lang="fr-FR" dirty="0"/>
              <a:t>100 </a:t>
            </a:r>
            <a:r>
              <a:rPr lang="fr-FR" dirty="0" smtClean="0"/>
              <a:t>mg/</a:t>
            </a:r>
            <a:r>
              <a:rPr lang="fr-FR" dirty="0" err="1" smtClean="0"/>
              <a:t>mL</a:t>
            </a:r>
            <a:endParaRPr lang="fr-FR" dirty="0" smtClean="0"/>
          </a:p>
          <a:p>
            <a:pPr marL="0" indent="0">
              <a:buNone/>
            </a:pPr>
            <a:r>
              <a:rPr lang="fr-FR" dirty="0" smtClean="0"/>
              <a:t>		200 mg à 8h et 200 mg à 20h, soit 2 </a:t>
            </a:r>
            <a:r>
              <a:rPr lang="fr-FR" dirty="0" err="1"/>
              <a:t>mL</a:t>
            </a:r>
            <a:r>
              <a:rPr lang="fr-FR" dirty="0"/>
              <a:t> à 8h et 2 </a:t>
            </a:r>
            <a:r>
              <a:rPr lang="fr-FR" dirty="0" err="1"/>
              <a:t>mL</a:t>
            </a:r>
            <a:r>
              <a:rPr lang="fr-FR" dirty="0"/>
              <a:t> à </a:t>
            </a:r>
            <a:r>
              <a:rPr lang="fr-FR" dirty="0" smtClean="0"/>
              <a:t>20h</a:t>
            </a:r>
          </a:p>
          <a:p>
            <a:pPr marL="0" indent="0">
              <a:buNone/>
            </a:pPr>
            <a:r>
              <a:rPr lang="fr-FR" dirty="0" smtClean="0"/>
              <a:t>		400 </a:t>
            </a:r>
            <a:r>
              <a:rPr lang="fr-FR" dirty="0"/>
              <a:t>mg à 8h et </a:t>
            </a:r>
            <a:r>
              <a:rPr lang="fr-FR" dirty="0" smtClean="0"/>
              <a:t>400 </a:t>
            </a:r>
            <a:r>
              <a:rPr lang="fr-FR" dirty="0"/>
              <a:t>mg à 20h, soit </a:t>
            </a:r>
            <a:r>
              <a:rPr lang="fr-FR" dirty="0" smtClean="0"/>
              <a:t>4 </a:t>
            </a:r>
            <a:r>
              <a:rPr lang="fr-FR" dirty="0" err="1" smtClean="0"/>
              <a:t>mL</a:t>
            </a:r>
            <a:r>
              <a:rPr lang="fr-FR" dirty="0" smtClean="0"/>
              <a:t> à 8h et 4 </a:t>
            </a:r>
            <a:r>
              <a:rPr lang="fr-FR" dirty="0" err="1" smtClean="0"/>
              <a:t>mL</a:t>
            </a:r>
            <a:r>
              <a:rPr lang="fr-FR" dirty="0" smtClean="0"/>
              <a:t> à 20h</a:t>
            </a:r>
          </a:p>
          <a:p>
            <a:pPr marL="0" indent="0">
              <a:buNone/>
            </a:pPr>
            <a:r>
              <a:rPr lang="fr-FR" dirty="0"/>
              <a:t>	</a:t>
            </a:r>
            <a:r>
              <a:rPr lang="fr-FR" dirty="0" smtClean="0"/>
              <a:t>	Autre</a:t>
            </a:r>
            <a:endParaRPr lang="fr-FR" dirty="0"/>
          </a:p>
          <a:p>
            <a:pPr marL="0" indent="0">
              <a:buNone/>
            </a:pPr>
            <a:r>
              <a:rPr lang="fr-FR" dirty="0" smtClean="0"/>
              <a:t>			</a:t>
            </a:r>
          </a:p>
        </p:txBody>
      </p:sp>
    </p:spTree>
    <p:extLst>
      <p:ext uri="{BB962C8B-B14F-4D97-AF65-F5344CB8AC3E}">
        <p14:creationId xmlns:p14="http://schemas.microsoft.com/office/powerpoint/2010/main" val="166295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428625" y="1411704"/>
            <a:ext cx="11458575" cy="5446295"/>
          </a:xfrm>
        </p:spPr>
        <p:txBody>
          <a:bodyPr>
            <a:normAutofit fontScale="70000" lnSpcReduction="20000"/>
          </a:bodyPr>
          <a:lstStyle/>
          <a:p>
            <a:pPr marL="0" indent="0">
              <a:buNone/>
            </a:pPr>
            <a:r>
              <a:rPr lang="fr-FR" dirty="0" smtClean="0"/>
              <a:t>	CELLCEPT</a:t>
            </a:r>
            <a:r>
              <a:rPr lang="fr-FR" dirty="0"/>
              <a:t>® </a:t>
            </a:r>
            <a:r>
              <a:rPr lang="fr-FR" dirty="0" err="1"/>
              <a:t>Mycophénolate</a:t>
            </a:r>
            <a:r>
              <a:rPr lang="fr-FR" dirty="0"/>
              <a:t> </a:t>
            </a:r>
            <a:r>
              <a:rPr lang="fr-FR" dirty="0" err="1"/>
              <a:t>mofétil</a:t>
            </a:r>
            <a:r>
              <a:rPr lang="fr-FR" dirty="0"/>
              <a:t> 250 mg 	</a:t>
            </a:r>
            <a:r>
              <a:rPr lang="fr-FR" dirty="0" smtClean="0"/>
              <a:t>	</a:t>
            </a:r>
          </a:p>
          <a:p>
            <a:pPr marL="0" indent="0">
              <a:buNone/>
            </a:pPr>
            <a:r>
              <a:rPr lang="fr-FR" dirty="0" smtClean="0"/>
              <a:t>		1 gélule </a:t>
            </a:r>
            <a:r>
              <a:rPr lang="fr-FR" dirty="0"/>
              <a:t>à 8h et 1 </a:t>
            </a:r>
            <a:r>
              <a:rPr lang="fr-FR" dirty="0" smtClean="0"/>
              <a:t>gélule </a:t>
            </a:r>
            <a:r>
              <a:rPr lang="fr-FR" dirty="0"/>
              <a:t>à 20h</a:t>
            </a:r>
          </a:p>
          <a:p>
            <a:pPr marL="0" indent="0">
              <a:buNone/>
            </a:pPr>
            <a:r>
              <a:rPr lang="fr-FR" dirty="0"/>
              <a:t>		2 </a:t>
            </a:r>
            <a:r>
              <a:rPr lang="fr-FR" dirty="0" smtClean="0"/>
              <a:t>gélules </a:t>
            </a:r>
            <a:r>
              <a:rPr lang="fr-FR" dirty="0"/>
              <a:t>à 8h et 2 </a:t>
            </a:r>
            <a:r>
              <a:rPr lang="fr-FR" dirty="0" smtClean="0"/>
              <a:t>gélules </a:t>
            </a:r>
            <a:r>
              <a:rPr lang="fr-FR" dirty="0"/>
              <a:t>à 20h</a:t>
            </a:r>
          </a:p>
          <a:p>
            <a:pPr marL="0" indent="0">
              <a:buNone/>
            </a:pPr>
            <a:r>
              <a:rPr lang="fr-FR" dirty="0"/>
              <a:t>		</a:t>
            </a:r>
            <a:r>
              <a:rPr lang="fr-FR" dirty="0" smtClean="0"/>
              <a:t>Autre</a:t>
            </a:r>
          </a:p>
          <a:p>
            <a:pPr marL="0" indent="0">
              <a:buNone/>
            </a:pPr>
            <a:r>
              <a:rPr lang="fr-FR" dirty="0" smtClean="0"/>
              <a:t>	CELLCEPT</a:t>
            </a:r>
            <a:r>
              <a:rPr lang="fr-FR" dirty="0"/>
              <a:t>® </a:t>
            </a:r>
            <a:r>
              <a:rPr lang="fr-FR" dirty="0" err="1"/>
              <a:t>Mycophénolate</a:t>
            </a:r>
            <a:r>
              <a:rPr lang="fr-FR" dirty="0"/>
              <a:t> </a:t>
            </a:r>
            <a:r>
              <a:rPr lang="fr-FR" dirty="0" err="1" smtClean="0"/>
              <a:t>mofétil</a:t>
            </a:r>
            <a:r>
              <a:rPr lang="fr-FR" i="1" dirty="0" smtClean="0"/>
              <a:t> </a:t>
            </a:r>
            <a:r>
              <a:rPr lang="fr-FR" dirty="0"/>
              <a:t>500 mg 		</a:t>
            </a:r>
          </a:p>
          <a:p>
            <a:pPr marL="0" indent="0">
              <a:buNone/>
            </a:pPr>
            <a:r>
              <a:rPr lang="fr-FR" dirty="0"/>
              <a:t>		1 comprimé à 8h et 1 comprimé à 20h</a:t>
            </a:r>
          </a:p>
          <a:p>
            <a:pPr marL="0" indent="0">
              <a:buNone/>
            </a:pPr>
            <a:r>
              <a:rPr lang="fr-FR" dirty="0"/>
              <a:t>		2 comprimés à 8h et 2 comprimés à 20h</a:t>
            </a:r>
          </a:p>
          <a:p>
            <a:pPr marL="0" indent="0">
              <a:buNone/>
            </a:pPr>
            <a:r>
              <a:rPr lang="fr-FR" dirty="0"/>
              <a:t>		</a:t>
            </a:r>
            <a:r>
              <a:rPr lang="fr-FR" dirty="0" smtClean="0"/>
              <a:t>Autre</a:t>
            </a:r>
          </a:p>
          <a:p>
            <a:pPr marL="0" indent="0">
              <a:buNone/>
            </a:pPr>
            <a:r>
              <a:rPr lang="fr-FR" dirty="0"/>
              <a:t>	</a:t>
            </a:r>
            <a:r>
              <a:rPr lang="fr-FR" dirty="0" smtClean="0"/>
              <a:t>CELLCEPT® </a:t>
            </a:r>
            <a:r>
              <a:rPr lang="fr-FR" dirty="0" err="1" smtClean="0"/>
              <a:t>Mycophénolate</a:t>
            </a:r>
            <a:r>
              <a:rPr lang="fr-FR" dirty="0" smtClean="0"/>
              <a:t> </a:t>
            </a:r>
            <a:r>
              <a:rPr lang="fr-FR" dirty="0" err="1" smtClean="0"/>
              <a:t>mofétil</a:t>
            </a:r>
            <a:r>
              <a:rPr lang="fr-FR" dirty="0" smtClean="0"/>
              <a:t> </a:t>
            </a:r>
            <a:r>
              <a:rPr lang="fr-FR" dirty="0"/>
              <a:t>1g/5mL</a:t>
            </a:r>
          </a:p>
          <a:p>
            <a:pPr marL="0" indent="0">
              <a:buNone/>
            </a:pPr>
            <a:r>
              <a:rPr lang="fr-FR" dirty="0" smtClean="0"/>
              <a:t>		0,5 </a:t>
            </a:r>
            <a:r>
              <a:rPr lang="fr-FR" dirty="0"/>
              <a:t>mg à 8h et </a:t>
            </a:r>
            <a:r>
              <a:rPr lang="fr-FR" dirty="0" smtClean="0"/>
              <a:t>0,5 </a:t>
            </a:r>
            <a:r>
              <a:rPr lang="fr-FR" dirty="0"/>
              <a:t>mg à 20h, soit </a:t>
            </a:r>
            <a:r>
              <a:rPr lang="fr-FR" dirty="0" smtClean="0"/>
              <a:t>2,5 </a:t>
            </a:r>
            <a:r>
              <a:rPr lang="fr-FR" dirty="0" err="1"/>
              <a:t>mL</a:t>
            </a:r>
            <a:r>
              <a:rPr lang="fr-FR" dirty="0"/>
              <a:t> à 8h et </a:t>
            </a:r>
            <a:r>
              <a:rPr lang="fr-FR" dirty="0" smtClean="0"/>
              <a:t>2,5 </a:t>
            </a:r>
            <a:r>
              <a:rPr lang="fr-FR" dirty="0" err="1"/>
              <a:t>mL</a:t>
            </a:r>
            <a:r>
              <a:rPr lang="fr-FR" dirty="0"/>
              <a:t> à 20h</a:t>
            </a:r>
          </a:p>
          <a:p>
            <a:pPr marL="0" indent="0">
              <a:buNone/>
            </a:pPr>
            <a:r>
              <a:rPr lang="fr-FR" dirty="0"/>
              <a:t>	</a:t>
            </a:r>
            <a:r>
              <a:rPr lang="fr-FR" dirty="0" smtClean="0"/>
              <a:t>	1 </a:t>
            </a:r>
            <a:r>
              <a:rPr lang="fr-FR" dirty="0"/>
              <a:t>mg à 8h et 1</a:t>
            </a:r>
            <a:r>
              <a:rPr lang="fr-FR" dirty="0" smtClean="0"/>
              <a:t> </a:t>
            </a:r>
            <a:r>
              <a:rPr lang="fr-FR" dirty="0"/>
              <a:t>mg à 20h, soit </a:t>
            </a:r>
            <a:r>
              <a:rPr lang="fr-FR" dirty="0" smtClean="0"/>
              <a:t>5 </a:t>
            </a:r>
            <a:r>
              <a:rPr lang="fr-FR" dirty="0" err="1"/>
              <a:t>mL</a:t>
            </a:r>
            <a:r>
              <a:rPr lang="fr-FR" dirty="0"/>
              <a:t> à 8h et </a:t>
            </a:r>
            <a:r>
              <a:rPr lang="fr-FR" dirty="0" smtClean="0"/>
              <a:t>5 </a:t>
            </a:r>
            <a:r>
              <a:rPr lang="fr-FR" dirty="0" err="1"/>
              <a:t>mL</a:t>
            </a:r>
            <a:r>
              <a:rPr lang="fr-FR" dirty="0"/>
              <a:t> à 20h</a:t>
            </a:r>
          </a:p>
          <a:p>
            <a:pPr marL="0" indent="0">
              <a:buNone/>
            </a:pPr>
            <a:r>
              <a:rPr lang="fr-FR" dirty="0"/>
              <a:t>		</a:t>
            </a:r>
            <a:r>
              <a:rPr lang="fr-FR" dirty="0" smtClean="0"/>
              <a:t>Autre</a:t>
            </a:r>
            <a:endParaRPr lang="fr-FR" dirty="0"/>
          </a:p>
          <a:p>
            <a:pPr marL="0" indent="0">
              <a:buNone/>
            </a:pPr>
            <a:r>
              <a:rPr lang="fr-FR" dirty="0" smtClean="0"/>
              <a:t>	MYFORTIC® </a:t>
            </a:r>
            <a:r>
              <a:rPr lang="fr-FR" dirty="0" err="1"/>
              <a:t>Mycophénolate</a:t>
            </a:r>
            <a:r>
              <a:rPr lang="fr-FR" dirty="0"/>
              <a:t> sodique 180 mg </a:t>
            </a:r>
            <a:r>
              <a:rPr lang="fr-FR" i="1" dirty="0" smtClean="0"/>
              <a:t>ou </a:t>
            </a:r>
            <a:r>
              <a:rPr lang="fr-FR" i="1" dirty="0"/>
              <a:t>360 mg</a:t>
            </a:r>
          </a:p>
          <a:p>
            <a:pPr marL="0" indent="0">
              <a:buNone/>
            </a:pPr>
            <a:r>
              <a:rPr lang="fr-FR" dirty="0"/>
              <a:t>	</a:t>
            </a:r>
            <a:r>
              <a:rPr lang="fr-FR" dirty="0" smtClean="0"/>
              <a:t>	1 </a:t>
            </a:r>
            <a:r>
              <a:rPr lang="fr-FR" dirty="0"/>
              <a:t>comprimé à 8h et 1 comprimé à 20h</a:t>
            </a:r>
          </a:p>
          <a:p>
            <a:pPr marL="0" indent="0">
              <a:buNone/>
            </a:pPr>
            <a:r>
              <a:rPr lang="fr-FR" dirty="0"/>
              <a:t>		2 comprimés à 8h et 2 comprimés à 20h</a:t>
            </a:r>
          </a:p>
          <a:p>
            <a:pPr marL="0" indent="0">
              <a:buNone/>
            </a:pPr>
            <a:r>
              <a:rPr lang="fr-FR" dirty="0"/>
              <a:t>		</a:t>
            </a:r>
            <a:r>
              <a:rPr lang="fr-FR" dirty="0" smtClean="0"/>
              <a:t>Autre</a:t>
            </a:r>
            <a:endParaRPr lang="fr-FR" dirty="0"/>
          </a:p>
        </p:txBody>
      </p:sp>
    </p:spTree>
    <p:extLst>
      <p:ext uri="{BB962C8B-B14F-4D97-AF65-F5344CB8AC3E}">
        <p14:creationId xmlns:p14="http://schemas.microsoft.com/office/powerpoint/2010/main" val="166295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4"/>
            <a:ext cx="10515600" cy="5446295"/>
          </a:xfrm>
        </p:spPr>
        <p:txBody>
          <a:bodyPr>
            <a:normAutofit fontScale="92500" lnSpcReduction="10000"/>
          </a:bodyPr>
          <a:lstStyle/>
          <a:p>
            <a:pPr marL="0" indent="0">
              <a:buNone/>
            </a:pPr>
            <a:r>
              <a:rPr lang="fr-FR" sz="4000" dirty="0" smtClean="0">
                <a:solidFill>
                  <a:srgbClr val="CC0099"/>
                </a:solidFill>
              </a:rPr>
              <a:t>PRIVET Rémi</a:t>
            </a:r>
          </a:p>
          <a:p>
            <a:pPr marL="0" indent="0">
              <a:buNone/>
            </a:pPr>
            <a:r>
              <a:rPr lang="fr-FR" b="1" dirty="0" smtClean="0"/>
              <a:t>Sélectionner la posologie des traitements anti-rejets :</a:t>
            </a:r>
          </a:p>
          <a:p>
            <a:pPr marL="0" indent="0">
              <a:buNone/>
            </a:pPr>
            <a:r>
              <a:rPr lang="fr-FR" dirty="0" smtClean="0"/>
              <a:t>	</a:t>
            </a:r>
            <a:r>
              <a:rPr lang="fr-FR" dirty="0"/>
              <a:t>CERTICAN® </a:t>
            </a:r>
            <a:r>
              <a:rPr lang="fr-FR" dirty="0" err="1"/>
              <a:t>Everolimus</a:t>
            </a:r>
            <a:r>
              <a:rPr lang="fr-FR" dirty="0"/>
              <a:t> 0,1 mg </a:t>
            </a:r>
            <a:r>
              <a:rPr lang="fr-FR" dirty="0" err="1"/>
              <a:t>disp</a:t>
            </a:r>
            <a:r>
              <a:rPr lang="fr-FR" dirty="0"/>
              <a:t> – 0,1 mg – 0,25 mg </a:t>
            </a:r>
            <a:r>
              <a:rPr lang="fr-FR" dirty="0" err="1"/>
              <a:t>disp</a:t>
            </a:r>
            <a:r>
              <a:rPr lang="fr-FR" dirty="0"/>
              <a:t> – 0,25 mg – 0,5 mg – 0,75 </a:t>
            </a:r>
            <a:r>
              <a:rPr lang="fr-FR" dirty="0" smtClean="0"/>
              <a:t>mg</a:t>
            </a:r>
          </a:p>
          <a:p>
            <a:pPr marL="0" indent="0">
              <a:buNone/>
            </a:pPr>
            <a:r>
              <a:rPr lang="fr-FR" dirty="0"/>
              <a:t>		1 comprimé à 8h et 1 comprimé à 20h</a:t>
            </a:r>
          </a:p>
          <a:p>
            <a:pPr marL="0" indent="0">
              <a:buNone/>
            </a:pPr>
            <a:r>
              <a:rPr lang="fr-FR" dirty="0"/>
              <a:t>		2 comprimés à 8h et 2 comprimés à 20h</a:t>
            </a:r>
          </a:p>
          <a:p>
            <a:pPr marL="0" indent="0">
              <a:buNone/>
            </a:pPr>
            <a:r>
              <a:rPr lang="fr-FR" dirty="0"/>
              <a:t>		Autre</a:t>
            </a:r>
          </a:p>
          <a:p>
            <a:pPr marL="0" indent="0">
              <a:buNone/>
            </a:pPr>
            <a:r>
              <a:rPr lang="fr-FR" dirty="0" smtClean="0"/>
              <a:t>	IMUREL® </a:t>
            </a:r>
            <a:r>
              <a:rPr lang="fr-FR" dirty="0" err="1" smtClean="0"/>
              <a:t>Azathioprine</a:t>
            </a:r>
            <a:r>
              <a:rPr lang="fr-FR" dirty="0" smtClean="0"/>
              <a:t> </a:t>
            </a:r>
            <a:r>
              <a:rPr lang="fr-FR" dirty="0"/>
              <a:t>25 mg – 50 </a:t>
            </a:r>
            <a:r>
              <a:rPr lang="fr-FR" dirty="0" smtClean="0"/>
              <a:t>mg</a:t>
            </a:r>
          </a:p>
          <a:p>
            <a:pPr marL="0" indent="0">
              <a:buNone/>
            </a:pPr>
            <a:r>
              <a:rPr lang="fr-FR" dirty="0"/>
              <a:t>	</a:t>
            </a:r>
            <a:r>
              <a:rPr lang="fr-FR" dirty="0" smtClean="0"/>
              <a:t>	</a:t>
            </a:r>
            <a:r>
              <a:rPr lang="fr-FR" dirty="0"/>
              <a:t>1 comprimé à 8h</a:t>
            </a:r>
          </a:p>
          <a:p>
            <a:pPr marL="0" indent="0">
              <a:buNone/>
            </a:pPr>
            <a:r>
              <a:rPr lang="fr-FR" dirty="0"/>
              <a:t>		2 comprimés à 8h </a:t>
            </a:r>
          </a:p>
          <a:p>
            <a:pPr marL="0" indent="0">
              <a:buNone/>
            </a:pPr>
            <a:r>
              <a:rPr lang="fr-FR" dirty="0"/>
              <a:t>		Autre</a:t>
            </a:r>
          </a:p>
          <a:p>
            <a:pPr marL="0" indent="0">
              <a:buNone/>
            </a:pPr>
            <a:r>
              <a:rPr lang="fr-FR" dirty="0" smtClean="0"/>
              <a:t>	</a:t>
            </a:r>
            <a:endParaRPr lang="fr-FR" i="1" dirty="0" smtClean="0"/>
          </a:p>
        </p:txBody>
      </p:sp>
    </p:spTree>
    <p:extLst>
      <p:ext uri="{BB962C8B-B14F-4D97-AF65-F5344CB8AC3E}">
        <p14:creationId xmlns:p14="http://schemas.microsoft.com/office/powerpoint/2010/main" val="11259116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lgn="ctr">
          <a:defRPr sz="3200" smtClean="0"/>
        </a:defPPr>
      </a:lstStyle>
      <a:style>
        <a:lnRef idx="2">
          <a:schemeClr val="accent6">
            <a:shade val="50000"/>
          </a:schemeClr>
        </a:lnRef>
        <a:fillRef idx="1">
          <a:schemeClr val="accent6"/>
        </a:fillRef>
        <a:effectRef idx="0">
          <a:schemeClr val="accent6"/>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2365</Words>
  <Application>Microsoft Office PowerPoint</Application>
  <PresentationFormat>Grand écran</PresentationFormat>
  <Paragraphs>852</Paragraphs>
  <Slides>66</Slides>
  <Notes>59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66</vt:i4>
      </vt:variant>
    </vt:vector>
  </HeadingPairs>
  <TitlesOfParts>
    <vt:vector size="73" baseType="lpstr">
      <vt:lpstr>Arial</vt:lpstr>
      <vt:lpstr>Calibri</vt:lpstr>
      <vt:lpstr>Calibri Light</vt:lpstr>
      <vt:lpstr>Symbol</vt:lpstr>
      <vt:lpstr>Times New Roman</vt:lpstr>
      <vt:lpstr>Wingdings</vt:lpstr>
      <vt:lpstr>Thème Office</vt:lpstr>
      <vt:lpstr>ETP Greffe pulmonaire Fiche patient</vt:lpstr>
      <vt:lpstr>ETP Greffe pulmonaire Fiche patient</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Prescription</vt:lpstr>
      <vt:lpstr>ETP Greffe Pulmonaire Prescription</vt:lpstr>
      <vt:lpstr>ETP Greffe pulmonaire Fiche patient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SPIROTEL®</vt:lpstr>
      <vt:lpstr>EFR : Exploration Fonctionnelle Respiratoire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ETP Greffe pulmonaire Fiche patient</dc:title>
  <dc:creator>Laura Angleviel</dc:creator>
  <cp:lastModifiedBy>Rémi Privet</cp:lastModifiedBy>
  <cp:revision>58</cp:revision>
  <dcterms:created xsi:type="dcterms:W3CDTF">2015-08-26T07:37:16Z</dcterms:created>
  <dcterms:modified xsi:type="dcterms:W3CDTF">2015-09-13T16:43:26Z</dcterms:modified>
</cp:coreProperties>
</file>