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0" r:id="rId3"/>
    <p:sldId id="257" r:id="rId4"/>
    <p:sldId id="261" r:id="rId5"/>
    <p:sldId id="262" r:id="rId6"/>
    <p:sldId id="263" r:id="rId7"/>
    <p:sldId id="258" r:id="rId8"/>
    <p:sldId id="264" r:id="rId9"/>
    <p:sldId id="265" r:id="rId10"/>
    <p:sldId id="266" r:id="rId11"/>
    <p:sldId id="259" r:id="rId12"/>
    <p:sldId id="267"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29" autoAdjust="0"/>
    <p:restoredTop sz="79472" autoAdjust="0"/>
  </p:normalViewPr>
  <p:slideViewPr>
    <p:cSldViewPr snapToGrid="0">
      <p:cViewPr varScale="1">
        <p:scale>
          <a:sx n="59" d="100"/>
          <a:sy n="59" d="100"/>
        </p:scale>
        <p:origin x="828" y="72"/>
      </p:cViewPr>
      <p:guideLst/>
    </p:cSldViewPr>
  </p:slideViewPr>
  <p:notesTextViewPr>
    <p:cViewPr>
      <p:scale>
        <a:sx n="1" d="1"/>
        <a:sy n="1" d="1"/>
      </p:scale>
      <p:origin x="0" y="-2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847F9-6257-481F-9E21-3781022CACC3}" type="datetimeFigureOut">
              <a:rPr lang="fr-FR" smtClean="0"/>
              <a:t>26/08/2015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C2DAD5-D854-4089-A4F7-365CCEB7CCCE}" type="slidenum">
              <a:rPr lang="fr-FR" smtClean="0"/>
              <a:t>‹N°›</a:t>
            </a:fld>
            <a:endParaRPr lang="fr-FR"/>
          </a:p>
        </p:txBody>
      </p:sp>
    </p:spTree>
    <p:extLst>
      <p:ext uri="{BB962C8B-B14F-4D97-AF65-F5344CB8AC3E}">
        <p14:creationId xmlns:p14="http://schemas.microsoft.com/office/powerpoint/2010/main" val="93138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le type de greffe,</a:t>
            </a:r>
            <a:r>
              <a:rPr lang="fr-FR" baseline="0" dirty="0" smtClean="0"/>
              <a:t> faire un menu déroulant avec les 3 propositions et on clique sur la bonne (ou juste cocher si plus simple). Une seule réponse possible.</a:t>
            </a:r>
          </a:p>
          <a:p>
            <a:endParaRPr lang="fr-FR" baseline="0" dirty="0" smtClean="0"/>
          </a:p>
          <a:p>
            <a:r>
              <a:rPr lang="fr-FR" baseline="0" dirty="0" smtClean="0"/>
              <a:t>Pour l’indication de la greffe, cocher la ou les bonnes propositions (je ne sais pas si on peut avoir deux indications en même temps, alors  il faut que ca soit possible d’en cocher plusieurs).</a:t>
            </a:r>
          </a:p>
          <a:p>
            <a:endParaRPr lang="fr-FR" baseline="0" dirty="0" smtClean="0"/>
          </a:p>
          <a:p>
            <a:r>
              <a:rPr lang="fr-FR" baseline="0" dirty="0" smtClean="0"/>
              <a:t>Pour les statuts, soit c’est + soit c’est -, pour le donneur et le receveur. Soit faire un menu déroulant, et on clique sur le « + » ou sur le « - », soit on écrit soi même le + ou le -. Soit le + et – sont visibles et on clique sur le bon.</a:t>
            </a:r>
          </a:p>
          <a:p>
            <a:endParaRPr lang="fr-FR" baseline="0" dirty="0" smtClean="0"/>
          </a:p>
          <a:p>
            <a:r>
              <a:rPr lang="fr-FR" baseline="0" dirty="0" smtClean="0"/>
              <a:t>Lorsque les données sont enregistrées, pour alléger la page, il faudrait voir uniquement les données cochées/cliquées. Ex page suivante.</a:t>
            </a:r>
          </a:p>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1</a:t>
            </a:fld>
            <a:endParaRPr lang="fr-FR"/>
          </a:p>
        </p:txBody>
      </p:sp>
    </p:spTree>
    <p:extLst>
      <p:ext uri="{BB962C8B-B14F-4D97-AF65-F5344CB8AC3E}">
        <p14:creationId xmlns:p14="http://schemas.microsoft.com/office/powerpoint/2010/main" val="3718064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le type de greffe,</a:t>
            </a:r>
            <a:r>
              <a:rPr lang="fr-FR" baseline="0" dirty="0" smtClean="0"/>
              <a:t> faire un menu déroulant avec les 3 propositions et on clique sur la bonne (ou juste cocher si plus simple). Une seule réponse possible.</a:t>
            </a:r>
          </a:p>
          <a:p>
            <a:endParaRPr lang="fr-FR" baseline="0" dirty="0" smtClean="0"/>
          </a:p>
          <a:p>
            <a:r>
              <a:rPr lang="fr-FR" baseline="0" dirty="0" smtClean="0"/>
              <a:t>Pour l’indication de la greffe, cocher la ou les bonnes propositions (je ne sais pas si on peut avoir deux indications en même temps, alors  il faut que ca soit possible d’en cocher plusieurs).</a:t>
            </a:r>
          </a:p>
          <a:p>
            <a:endParaRPr lang="fr-FR" baseline="0" dirty="0" smtClean="0"/>
          </a:p>
          <a:p>
            <a:r>
              <a:rPr lang="fr-FR" baseline="0" dirty="0" smtClean="0"/>
              <a:t>Pour les statuts, soit c’est + soit c’est -, pour le donneur et le receveur. Soit faire un menu déroulant, et on clique sur le « + » ou sur le « - », soit on écrit soi même le + ou le -. Soit le + et – sont visibles et on clique sur le bon.</a:t>
            </a:r>
          </a:p>
          <a:p>
            <a:endParaRPr lang="fr-FR" baseline="0" dirty="0" smtClean="0"/>
          </a:p>
          <a:p>
            <a:r>
              <a:rPr lang="fr-FR" baseline="0" dirty="0" smtClean="0"/>
              <a:t>Lorsque les données sont enregistrées, pour alléger la page, il faudrait voir uniquement les données cochées/cliquées. Ex page suivante.</a:t>
            </a:r>
          </a:p>
          <a:p>
            <a:r>
              <a:rPr lang="fr-FR" baseline="0" dirty="0" smtClean="0"/>
              <a:t>Rajouter une possibilité de modifier les données patients</a:t>
            </a:r>
          </a:p>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2</a:t>
            </a:fld>
            <a:endParaRPr lang="fr-FR"/>
          </a:p>
        </p:txBody>
      </p:sp>
    </p:spTree>
    <p:extLst>
      <p:ext uri="{BB962C8B-B14F-4D97-AF65-F5344CB8AC3E}">
        <p14:creationId xmlns:p14="http://schemas.microsoft.com/office/powerpoint/2010/main" val="2057890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coche ce que</a:t>
            </a:r>
            <a:r>
              <a:rPr lang="fr-FR" baseline="0" dirty="0" smtClean="0"/>
              <a:t> l’on veut, puis on choisit le dosage (diapo suivante)</a:t>
            </a:r>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3</a:t>
            </a:fld>
            <a:endParaRPr lang="fr-FR"/>
          </a:p>
        </p:txBody>
      </p:sp>
    </p:spTree>
    <p:extLst>
      <p:ext uri="{BB962C8B-B14F-4D97-AF65-F5344CB8AC3E}">
        <p14:creationId xmlns:p14="http://schemas.microsoft.com/office/powerpoint/2010/main" val="1626907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a choisit ces 3 médicaments, les dosages</a:t>
            </a:r>
            <a:r>
              <a:rPr lang="fr-FR" baseline="0" dirty="0" smtClean="0"/>
              <a:t> possibles sont proposés, on choisit celui qu’on veut (diapo suivante)</a:t>
            </a:r>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4</a:t>
            </a:fld>
            <a:endParaRPr lang="fr-FR"/>
          </a:p>
        </p:txBody>
      </p:sp>
    </p:spTree>
    <p:extLst>
      <p:ext uri="{BB962C8B-B14F-4D97-AF65-F5344CB8AC3E}">
        <p14:creationId xmlns:p14="http://schemas.microsoft.com/office/powerpoint/2010/main" val="3183309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a choisit le dosage des 3</a:t>
            </a:r>
            <a:r>
              <a:rPr lang="fr-FR" baseline="0" dirty="0" smtClean="0"/>
              <a:t> médicaments, on choisit ou on </a:t>
            </a:r>
            <a:r>
              <a:rPr lang="fr-FR" baseline="0" dirty="0" err="1" smtClean="0"/>
              <a:t>complete</a:t>
            </a:r>
            <a:r>
              <a:rPr lang="fr-FR" baseline="0" dirty="0" smtClean="0"/>
              <a:t> avec la quantité et le moment de la journée.</a:t>
            </a:r>
          </a:p>
          <a:p>
            <a:r>
              <a:rPr lang="fr-FR" baseline="0" dirty="0" smtClean="0"/>
              <a:t>Le « autre » permet d’écrire soit </a:t>
            </a:r>
            <a:r>
              <a:rPr lang="fr-FR" baseline="0" dirty="0" err="1" smtClean="0"/>
              <a:t>meme</a:t>
            </a:r>
            <a:r>
              <a:rPr lang="fr-FR" baseline="0" dirty="0" smtClean="0"/>
              <a:t> le nombre de quantité et l’heure de prise, si différents des propositions.</a:t>
            </a:r>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5</a:t>
            </a:fld>
            <a:endParaRPr lang="fr-FR"/>
          </a:p>
        </p:txBody>
      </p:sp>
    </p:spTree>
    <p:extLst>
      <p:ext uri="{BB962C8B-B14F-4D97-AF65-F5344CB8AC3E}">
        <p14:creationId xmlns:p14="http://schemas.microsoft.com/office/powerpoint/2010/main" val="3042088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Récapitulatif</a:t>
            </a:r>
            <a:r>
              <a:rPr lang="fr-FR" baseline="0" dirty="0" smtClean="0"/>
              <a:t> des </a:t>
            </a:r>
            <a:r>
              <a:rPr lang="fr-FR" baseline="0" dirty="0" err="1" smtClean="0"/>
              <a:t>ttt</a:t>
            </a:r>
            <a:r>
              <a:rPr lang="fr-FR" baseline="0" dirty="0" smtClean="0"/>
              <a:t> anti-rejets.</a:t>
            </a:r>
            <a:endParaRPr lang="fr-FR" dirty="0" smtClean="0"/>
          </a:p>
          <a:p>
            <a:r>
              <a:rPr lang="fr-FR" dirty="0" smtClean="0"/>
              <a:t>Mettre</a:t>
            </a:r>
            <a:r>
              <a:rPr lang="fr-FR" baseline="0" dirty="0" smtClean="0"/>
              <a:t> un retour sur les diapos précédentes.</a:t>
            </a:r>
          </a:p>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6</a:t>
            </a:fld>
            <a:endParaRPr lang="fr-FR"/>
          </a:p>
        </p:txBody>
      </p:sp>
    </p:spTree>
    <p:extLst>
      <p:ext uri="{BB962C8B-B14F-4D97-AF65-F5344CB8AC3E}">
        <p14:creationId xmlns:p14="http://schemas.microsoft.com/office/powerpoint/2010/main" val="75712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11</a:t>
            </a:fld>
            <a:endParaRPr lang="fr-FR"/>
          </a:p>
        </p:txBody>
      </p:sp>
    </p:spTree>
    <p:extLst>
      <p:ext uri="{BB962C8B-B14F-4D97-AF65-F5344CB8AC3E}">
        <p14:creationId xmlns:p14="http://schemas.microsoft.com/office/powerpoint/2010/main" val="765693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C2DAD5-D854-4089-A4F7-365CCEB7CCCE}" type="slidenum">
              <a:rPr lang="fr-FR" smtClean="0"/>
              <a:t>12</a:t>
            </a:fld>
            <a:endParaRPr lang="fr-FR"/>
          </a:p>
        </p:txBody>
      </p:sp>
    </p:spTree>
    <p:extLst>
      <p:ext uri="{BB962C8B-B14F-4D97-AF65-F5344CB8AC3E}">
        <p14:creationId xmlns:p14="http://schemas.microsoft.com/office/powerpoint/2010/main" val="2221972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F4E8FFDE-EBC1-431E-91FF-E8EE30A7FF65}" type="datetimeFigureOut">
              <a:rPr lang="fr-FR" smtClean="0"/>
              <a:t>26/08/2015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C5D15AC-5C1F-49CB-B863-A5561AD75277}" type="slidenum">
              <a:rPr lang="fr-FR" smtClean="0"/>
              <a:t>‹N°›</a:t>
            </a:fld>
            <a:endParaRPr lang="fr-FR"/>
          </a:p>
        </p:txBody>
      </p:sp>
    </p:spTree>
    <p:extLst>
      <p:ext uri="{BB962C8B-B14F-4D97-AF65-F5344CB8AC3E}">
        <p14:creationId xmlns:p14="http://schemas.microsoft.com/office/powerpoint/2010/main" val="2636520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4E8FFDE-EBC1-431E-91FF-E8EE30A7FF65}" type="datetimeFigureOut">
              <a:rPr lang="fr-FR" smtClean="0"/>
              <a:t>26/08/2015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C5D15AC-5C1F-49CB-B863-A5561AD75277}" type="slidenum">
              <a:rPr lang="fr-FR" smtClean="0"/>
              <a:t>‹N°›</a:t>
            </a:fld>
            <a:endParaRPr lang="fr-FR"/>
          </a:p>
        </p:txBody>
      </p:sp>
    </p:spTree>
    <p:extLst>
      <p:ext uri="{BB962C8B-B14F-4D97-AF65-F5344CB8AC3E}">
        <p14:creationId xmlns:p14="http://schemas.microsoft.com/office/powerpoint/2010/main" val="1995467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4E8FFDE-EBC1-431E-91FF-E8EE30A7FF65}" type="datetimeFigureOut">
              <a:rPr lang="fr-FR" smtClean="0"/>
              <a:t>26/08/2015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C5D15AC-5C1F-49CB-B863-A5561AD75277}" type="slidenum">
              <a:rPr lang="fr-FR" smtClean="0"/>
              <a:t>‹N°›</a:t>
            </a:fld>
            <a:endParaRPr lang="fr-FR"/>
          </a:p>
        </p:txBody>
      </p:sp>
    </p:spTree>
    <p:extLst>
      <p:ext uri="{BB962C8B-B14F-4D97-AF65-F5344CB8AC3E}">
        <p14:creationId xmlns:p14="http://schemas.microsoft.com/office/powerpoint/2010/main" val="3845827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4E8FFDE-EBC1-431E-91FF-E8EE30A7FF65}" type="datetimeFigureOut">
              <a:rPr lang="fr-FR" smtClean="0"/>
              <a:t>26/08/2015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C5D15AC-5C1F-49CB-B863-A5561AD75277}" type="slidenum">
              <a:rPr lang="fr-FR" smtClean="0"/>
              <a:t>‹N°›</a:t>
            </a:fld>
            <a:endParaRPr lang="fr-FR"/>
          </a:p>
        </p:txBody>
      </p:sp>
    </p:spTree>
    <p:extLst>
      <p:ext uri="{BB962C8B-B14F-4D97-AF65-F5344CB8AC3E}">
        <p14:creationId xmlns:p14="http://schemas.microsoft.com/office/powerpoint/2010/main" val="146775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F4E8FFDE-EBC1-431E-91FF-E8EE30A7FF65}" type="datetimeFigureOut">
              <a:rPr lang="fr-FR" smtClean="0"/>
              <a:t>26/08/2015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C5D15AC-5C1F-49CB-B863-A5561AD75277}" type="slidenum">
              <a:rPr lang="fr-FR" smtClean="0"/>
              <a:t>‹N°›</a:t>
            </a:fld>
            <a:endParaRPr lang="fr-FR"/>
          </a:p>
        </p:txBody>
      </p:sp>
    </p:spTree>
    <p:extLst>
      <p:ext uri="{BB962C8B-B14F-4D97-AF65-F5344CB8AC3E}">
        <p14:creationId xmlns:p14="http://schemas.microsoft.com/office/powerpoint/2010/main" val="1024556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F4E8FFDE-EBC1-431E-91FF-E8EE30A7FF65}" type="datetimeFigureOut">
              <a:rPr lang="fr-FR" smtClean="0"/>
              <a:t>26/08/2015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C5D15AC-5C1F-49CB-B863-A5561AD75277}" type="slidenum">
              <a:rPr lang="fr-FR" smtClean="0"/>
              <a:t>‹N°›</a:t>
            </a:fld>
            <a:endParaRPr lang="fr-FR"/>
          </a:p>
        </p:txBody>
      </p:sp>
    </p:spTree>
    <p:extLst>
      <p:ext uri="{BB962C8B-B14F-4D97-AF65-F5344CB8AC3E}">
        <p14:creationId xmlns:p14="http://schemas.microsoft.com/office/powerpoint/2010/main" val="355515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F4E8FFDE-EBC1-431E-91FF-E8EE30A7FF65}" type="datetimeFigureOut">
              <a:rPr lang="fr-FR" smtClean="0"/>
              <a:t>26/08/2015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C5D15AC-5C1F-49CB-B863-A5561AD75277}" type="slidenum">
              <a:rPr lang="fr-FR" smtClean="0"/>
              <a:t>‹N°›</a:t>
            </a:fld>
            <a:endParaRPr lang="fr-FR"/>
          </a:p>
        </p:txBody>
      </p:sp>
    </p:spTree>
    <p:extLst>
      <p:ext uri="{BB962C8B-B14F-4D97-AF65-F5344CB8AC3E}">
        <p14:creationId xmlns:p14="http://schemas.microsoft.com/office/powerpoint/2010/main" val="2799096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F4E8FFDE-EBC1-431E-91FF-E8EE30A7FF65}" type="datetimeFigureOut">
              <a:rPr lang="fr-FR" smtClean="0"/>
              <a:t>26/08/2015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C5D15AC-5C1F-49CB-B863-A5561AD75277}" type="slidenum">
              <a:rPr lang="fr-FR" smtClean="0"/>
              <a:t>‹N°›</a:t>
            </a:fld>
            <a:endParaRPr lang="fr-FR"/>
          </a:p>
        </p:txBody>
      </p:sp>
    </p:spTree>
    <p:extLst>
      <p:ext uri="{BB962C8B-B14F-4D97-AF65-F5344CB8AC3E}">
        <p14:creationId xmlns:p14="http://schemas.microsoft.com/office/powerpoint/2010/main" val="2219383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4E8FFDE-EBC1-431E-91FF-E8EE30A7FF65}" type="datetimeFigureOut">
              <a:rPr lang="fr-FR" smtClean="0"/>
              <a:t>26/08/2015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C5D15AC-5C1F-49CB-B863-A5561AD75277}" type="slidenum">
              <a:rPr lang="fr-FR" smtClean="0"/>
              <a:t>‹N°›</a:t>
            </a:fld>
            <a:endParaRPr lang="fr-FR"/>
          </a:p>
        </p:txBody>
      </p:sp>
    </p:spTree>
    <p:extLst>
      <p:ext uri="{BB962C8B-B14F-4D97-AF65-F5344CB8AC3E}">
        <p14:creationId xmlns:p14="http://schemas.microsoft.com/office/powerpoint/2010/main" val="1731555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4E8FFDE-EBC1-431E-91FF-E8EE30A7FF65}" type="datetimeFigureOut">
              <a:rPr lang="fr-FR" smtClean="0"/>
              <a:t>26/08/2015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C5D15AC-5C1F-49CB-B863-A5561AD75277}" type="slidenum">
              <a:rPr lang="fr-FR" smtClean="0"/>
              <a:t>‹N°›</a:t>
            </a:fld>
            <a:endParaRPr lang="fr-FR"/>
          </a:p>
        </p:txBody>
      </p:sp>
    </p:spTree>
    <p:extLst>
      <p:ext uri="{BB962C8B-B14F-4D97-AF65-F5344CB8AC3E}">
        <p14:creationId xmlns:p14="http://schemas.microsoft.com/office/powerpoint/2010/main" val="3018532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4E8FFDE-EBC1-431E-91FF-E8EE30A7FF65}" type="datetimeFigureOut">
              <a:rPr lang="fr-FR" smtClean="0"/>
              <a:t>26/08/2015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C5D15AC-5C1F-49CB-B863-A5561AD75277}" type="slidenum">
              <a:rPr lang="fr-FR" smtClean="0"/>
              <a:t>‹N°›</a:t>
            </a:fld>
            <a:endParaRPr lang="fr-FR"/>
          </a:p>
        </p:txBody>
      </p:sp>
    </p:spTree>
    <p:extLst>
      <p:ext uri="{BB962C8B-B14F-4D97-AF65-F5344CB8AC3E}">
        <p14:creationId xmlns:p14="http://schemas.microsoft.com/office/powerpoint/2010/main" val="1657445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8FFDE-EBC1-431E-91FF-E8EE30A7FF65}" type="datetimeFigureOut">
              <a:rPr lang="fr-FR" smtClean="0"/>
              <a:t>26/08/2015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D15AC-5C1F-49CB-B863-A5561AD75277}" type="slidenum">
              <a:rPr lang="fr-FR" smtClean="0"/>
              <a:t>‹N°›</a:t>
            </a:fld>
            <a:endParaRPr lang="fr-FR"/>
          </a:p>
        </p:txBody>
      </p:sp>
    </p:spTree>
    <p:extLst>
      <p:ext uri="{BB962C8B-B14F-4D97-AF65-F5344CB8AC3E}">
        <p14:creationId xmlns:p14="http://schemas.microsoft.com/office/powerpoint/2010/main" val="3440648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9788" y="365125"/>
            <a:ext cx="10515600" cy="1048039"/>
          </a:xfrm>
        </p:spPr>
        <p:style>
          <a:lnRef idx="3">
            <a:schemeClr val="lt1"/>
          </a:lnRef>
          <a:fillRef idx="1">
            <a:schemeClr val="accent6"/>
          </a:fillRef>
          <a:effectRef idx="1">
            <a:schemeClr val="accent6"/>
          </a:effectRef>
          <a:fontRef idx="minor">
            <a:schemeClr val="lt1"/>
          </a:fontRef>
        </p:style>
        <p:txBody>
          <a:bodyPr>
            <a:normAutofit fontScale="90000"/>
          </a:bodyPr>
          <a:lstStyle/>
          <a:p>
            <a:pPr algn="ctr"/>
            <a:r>
              <a:rPr lang="fr-FR" sz="3600" dirty="0" smtClean="0"/>
              <a:t>ETP Greffe pulmonaire</a:t>
            </a:r>
            <a:br>
              <a:rPr lang="fr-FR" sz="3600" dirty="0" smtClean="0"/>
            </a:br>
            <a:r>
              <a:rPr lang="fr-FR" sz="3600" dirty="0" smtClean="0"/>
              <a:t>Fiche patient</a:t>
            </a:r>
            <a:endParaRPr lang="fr-FR" sz="3600" dirty="0"/>
          </a:p>
        </p:txBody>
      </p:sp>
      <p:sp>
        <p:nvSpPr>
          <p:cNvPr id="6" name="Espace réservé du contenu 5"/>
          <p:cNvSpPr>
            <a:spLocks noGrp="1"/>
          </p:cNvSpPr>
          <p:nvPr>
            <p:ph sz="half" idx="2"/>
          </p:nvPr>
        </p:nvSpPr>
        <p:spPr>
          <a:xfrm>
            <a:off x="1000210" y="1413164"/>
            <a:ext cx="3205739" cy="3684588"/>
          </a:xfrm>
        </p:spPr>
        <p:txBody>
          <a:bodyPr/>
          <a:lstStyle/>
          <a:p>
            <a:pPr marL="0" indent="0">
              <a:buNone/>
            </a:pPr>
            <a:r>
              <a:rPr lang="fr-FR" dirty="0" smtClean="0">
                <a:solidFill>
                  <a:srgbClr val="CC0099"/>
                </a:solidFill>
              </a:rPr>
              <a:t>Patient</a:t>
            </a:r>
          </a:p>
          <a:p>
            <a:pPr marL="0" indent="0">
              <a:buNone/>
            </a:pPr>
            <a:endParaRPr lang="fr-FR" dirty="0" smtClean="0">
              <a:solidFill>
                <a:srgbClr val="CC0099"/>
              </a:solidFill>
            </a:endParaRPr>
          </a:p>
          <a:p>
            <a:pPr marL="0" indent="0">
              <a:buNone/>
            </a:pPr>
            <a:r>
              <a:rPr lang="fr-FR" dirty="0" smtClean="0">
                <a:solidFill>
                  <a:srgbClr val="CC0099"/>
                </a:solidFill>
              </a:rPr>
              <a:t>Date de naissance</a:t>
            </a:r>
          </a:p>
          <a:p>
            <a:pPr marL="0" indent="0">
              <a:buNone/>
            </a:pPr>
            <a:endParaRPr lang="fr-FR" dirty="0">
              <a:solidFill>
                <a:srgbClr val="CC0099"/>
              </a:solidFill>
            </a:endParaRPr>
          </a:p>
          <a:p>
            <a:pPr marL="0" indent="0">
              <a:buNone/>
            </a:pPr>
            <a:r>
              <a:rPr lang="fr-FR" dirty="0" smtClean="0">
                <a:solidFill>
                  <a:srgbClr val="CC0099"/>
                </a:solidFill>
              </a:rPr>
              <a:t>Date de greffe</a:t>
            </a:r>
          </a:p>
          <a:p>
            <a:pPr marL="0" indent="0">
              <a:buNone/>
            </a:pPr>
            <a:endParaRPr lang="fr-FR" dirty="0"/>
          </a:p>
          <a:p>
            <a:pPr marL="0" indent="0">
              <a:buNone/>
            </a:pPr>
            <a:r>
              <a:rPr lang="fr-FR" dirty="0" smtClean="0"/>
              <a:t>…</a:t>
            </a:r>
            <a:endParaRPr lang="fr-FR" dirty="0"/>
          </a:p>
        </p:txBody>
      </p:sp>
      <p:sp>
        <p:nvSpPr>
          <p:cNvPr id="8" name="Espace réservé du contenu 7"/>
          <p:cNvSpPr>
            <a:spLocks noGrp="1"/>
          </p:cNvSpPr>
          <p:nvPr>
            <p:ph sz="quarter" idx="4"/>
          </p:nvPr>
        </p:nvSpPr>
        <p:spPr>
          <a:xfrm>
            <a:off x="6172200" y="1460396"/>
            <a:ext cx="5183188" cy="5397603"/>
          </a:xfrm>
        </p:spPr>
        <p:txBody>
          <a:bodyPr>
            <a:normAutofit fontScale="70000" lnSpcReduction="20000"/>
          </a:bodyPr>
          <a:lstStyle/>
          <a:p>
            <a:pPr marL="0" indent="0">
              <a:buNone/>
            </a:pPr>
            <a:r>
              <a:rPr lang="fr-FR" sz="3600" dirty="0" smtClean="0">
                <a:solidFill>
                  <a:srgbClr val="CC0099"/>
                </a:solidFill>
              </a:rPr>
              <a:t>Type de greffe</a:t>
            </a:r>
          </a:p>
          <a:p>
            <a:pPr marL="0" indent="0">
              <a:buNone/>
            </a:pPr>
            <a:r>
              <a:rPr lang="fr-FR" dirty="0" smtClean="0"/>
              <a:t>	</a:t>
            </a:r>
            <a:r>
              <a:rPr lang="fr-FR" dirty="0" err="1" smtClean="0"/>
              <a:t>Monopulmonaire</a:t>
            </a:r>
            <a:endParaRPr lang="fr-FR" dirty="0" smtClean="0"/>
          </a:p>
          <a:p>
            <a:pPr marL="0" indent="0">
              <a:buNone/>
            </a:pPr>
            <a:r>
              <a:rPr lang="fr-FR" dirty="0" smtClean="0"/>
              <a:t>	Double </a:t>
            </a:r>
            <a:r>
              <a:rPr lang="fr-FR" dirty="0" err="1" smtClean="0"/>
              <a:t>monopulmonaire</a:t>
            </a:r>
            <a:endParaRPr lang="fr-FR" dirty="0" smtClean="0"/>
          </a:p>
          <a:p>
            <a:pPr marL="0" indent="0">
              <a:buNone/>
            </a:pPr>
            <a:r>
              <a:rPr lang="fr-FR" dirty="0" smtClean="0"/>
              <a:t>	Cardiopulmonaire</a:t>
            </a:r>
          </a:p>
          <a:p>
            <a:pPr marL="0" indent="0">
              <a:buNone/>
            </a:pPr>
            <a:r>
              <a:rPr lang="fr-FR" sz="3600" dirty="0" smtClean="0">
                <a:solidFill>
                  <a:srgbClr val="CC0099"/>
                </a:solidFill>
              </a:rPr>
              <a:t>Indication de la greffe</a:t>
            </a:r>
          </a:p>
          <a:p>
            <a:pPr marL="0" indent="0">
              <a:buNone/>
            </a:pPr>
            <a:r>
              <a:rPr lang="fr-FR" dirty="0" smtClean="0"/>
              <a:t>	</a:t>
            </a:r>
            <a:r>
              <a:rPr lang="fr-FR" dirty="0" smtClean="0"/>
              <a:t>Mucoviscidose</a:t>
            </a:r>
            <a:endParaRPr lang="fr-FR" dirty="0" smtClean="0"/>
          </a:p>
          <a:p>
            <a:pPr marL="0" indent="0">
              <a:buNone/>
            </a:pPr>
            <a:r>
              <a:rPr lang="fr-FR" dirty="0" smtClean="0"/>
              <a:t>	BPCO</a:t>
            </a:r>
          </a:p>
          <a:p>
            <a:pPr marL="0" indent="0">
              <a:buNone/>
            </a:pPr>
            <a:r>
              <a:rPr lang="fr-FR" dirty="0" smtClean="0"/>
              <a:t>	Emphysème / DPP</a:t>
            </a:r>
          </a:p>
          <a:p>
            <a:pPr marL="0" indent="0">
              <a:buNone/>
            </a:pPr>
            <a:r>
              <a:rPr lang="fr-FR" dirty="0" smtClean="0"/>
              <a:t>	HTAP</a:t>
            </a:r>
          </a:p>
          <a:p>
            <a:pPr marL="0" indent="0">
              <a:buNone/>
            </a:pPr>
            <a:r>
              <a:rPr lang="fr-FR" dirty="0" smtClean="0"/>
              <a:t>	Fibrose pulmonaire</a:t>
            </a:r>
          </a:p>
          <a:p>
            <a:pPr marL="0" indent="0">
              <a:buNone/>
            </a:pPr>
            <a:r>
              <a:rPr lang="fr-FR" dirty="0" smtClean="0"/>
              <a:t>	Déficit en a anti trypsine</a:t>
            </a:r>
          </a:p>
          <a:p>
            <a:pPr marL="0" indent="0">
              <a:buNone/>
            </a:pPr>
            <a:r>
              <a:rPr lang="fr-FR" sz="3400" dirty="0" smtClean="0">
                <a:solidFill>
                  <a:srgbClr val="CC0099"/>
                </a:solidFill>
              </a:rPr>
              <a:t>Statut CMV </a:t>
            </a:r>
          </a:p>
          <a:p>
            <a:pPr marL="0" indent="0">
              <a:buNone/>
            </a:pPr>
            <a:r>
              <a:rPr lang="fr-FR" dirty="0" smtClean="0"/>
              <a:t>Receveur + -	Donneur + -</a:t>
            </a:r>
          </a:p>
          <a:p>
            <a:pPr marL="0" indent="0">
              <a:buNone/>
            </a:pPr>
            <a:r>
              <a:rPr lang="fr-FR" sz="3400" dirty="0" smtClean="0">
                <a:solidFill>
                  <a:srgbClr val="CC0099"/>
                </a:solidFill>
              </a:rPr>
              <a:t>Statut EBV </a:t>
            </a:r>
          </a:p>
          <a:p>
            <a:pPr marL="0" indent="0">
              <a:buNone/>
            </a:pPr>
            <a:r>
              <a:rPr lang="fr-FR" dirty="0" smtClean="0"/>
              <a:t>Receveur + -	Donneur + -</a:t>
            </a:r>
            <a:endParaRPr lang="fr-FR" dirty="0"/>
          </a:p>
        </p:txBody>
      </p:sp>
      <p:sp>
        <p:nvSpPr>
          <p:cNvPr id="10" name="Rectangle 9"/>
          <p:cNvSpPr/>
          <p:nvPr/>
        </p:nvSpPr>
        <p:spPr>
          <a:xfrm>
            <a:off x="1000210" y="5574229"/>
            <a:ext cx="3465095" cy="94648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2400" b="1" dirty="0" smtClean="0"/>
              <a:t>Accéder à la prescription</a:t>
            </a:r>
            <a:endParaRPr lang="fr-FR" sz="2400" b="1" dirty="0"/>
          </a:p>
        </p:txBody>
      </p:sp>
      <p:sp>
        <p:nvSpPr>
          <p:cNvPr id="11" name="ZoneTexte 10"/>
          <p:cNvSpPr txBox="1"/>
          <p:nvPr/>
        </p:nvSpPr>
        <p:spPr>
          <a:xfrm>
            <a:off x="9144000" y="889144"/>
            <a:ext cx="2454442" cy="369332"/>
          </a:xfrm>
          <a:prstGeom prst="rect">
            <a:avLst/>
          </a:prstGeom>
          <a:noFill/>
        </p:spPr>
        <p:txBody>
          <a:bodyPr wrap="square" rtlCol="0">
            <a:spAutoFit/>
          </a:bodyPr>
          <a:lstStyle/>
          <a:p>
            <a:r>
              <a:rPr lang="fr-FR" dirty="0" smtClean="0">
                <a:solidFill>
                  <a:schemeClr val="bg1"/>
                </a:solidFill>
              </a:rPr>
              <a:t>Enregistrer</a:t>
            </a:r>
            <a:endParaRPr lang="fr-FR" dirty="0">
              <a:solidFill>
                <a:schemeClr val="bg1"/>
              </a:solidFill>
            </a:endParaRPr>
          </a:p>
        </p:txBody>
      </p:sp>
    </p:spTree>
    <p:extLst>
      <p:ext uri="{BB962C8B-B14F-4D97-AF65-F5344CB8AC3E}">
        <p14:creationId xmlns:p14="http://schemas.microsoft.com/office/powerpoint/2010/main" val="1966247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a:t>Fiche médicaments</a:t>
            </a:r>
          </a:p>
        </p:txBody>
      </p:sp>
      <p:sp>
        <p:nvSpPr>
          <p:cNvPr id="8" name="Espace réservé du contenu 7"/>
          <p:cNvSpPr>
            <a:spLocks noGrp="1"/>
          </p:cNvSpPr>
          <p:nvPr>
            <p:ph idx="1"/>
          </p:nvPr>
        </p:nvSpPr>
        <p:spPr>
          <a:xfrm>
            <a:off x="838200" y="1411705"/>
            <a:ext cx="10515600" cy="5213684"/>
          </a:xfrm>
        </p:spPr>
        <p:txBody>
          <a:bodyPr>
            <a:normAutofit/>
          </a:bodyPr>
          <a:lstStyle/>
          <a:p>
            <a:pPr marL="0" indent="0">
              <a:buNone/>
            </a:pPr>
            <a:r>
              <a:rPr lang="fr-FR" sz="4000" dirty="0" smtClean="0">
                <a:solidFill>
                  <a:srgbClr val="CC0099"/>
                </a:solidFill>
              </a:rPr>
              <a:t>PRIVET Rémi</a:t>
            </a:r>
          </a:p>
          <a:p>
            <a:pPr marL="0" indent="0">
              <a:buNone/>
            </a:pPr>
            <a:r>
              <a:rPr lang="fr-FR" b="1" dirty="0" smtClean="0"/>
              <a:t>Traitements anti-infectieux :</a:t>
            </a:r>
          </a:p>
          <a:p>
            <a:pPr marL="0" indent="0">
              <a:buNone/>
            </a:pPr>
            <a:r>
              <a:rPr lang="fr-FR" dirty="0"/>
              <a:t>	</a:t>
            </a:r>
            <a:r>
              <a:rPr lang="fr-FR" dirty="0" smtClean="0"/>
              <a:t>VFEND® </a:t>
            </a:r>
            <a:r>
              <a:rPr lang="fr-FR" dirty="0" err="1"/>
              <a:t>Voriconazole</a:t>
            </a:r>
            <a:r>
              <a:rPr lang="fr-FR" dirty="0"/>
              <a:t> </a:t>
            </a:r>
            <a:r>
              <a:rPr lang="fr-FR" dirty="0" smtClean="0"/>
              <a:t>40 mg/ml</a:t>
            </a:r>
          </a:p>
          <a:p>
            <a:pPr marL="0" indent="0">
              <a:buNone/>
            </a:pPr>
            <a:r>
              <a:rPr lang="fr-FR" dirty="0"/>
              <a:t>	</a:t>
            </a:r>
            <a:r>
              <a:rPr lang="fr-FR" dirty="0" smtClean="0"/>
              <a:t>	200 mg soit 5 ml à 8h et 200 mg soit 5 ml à 20h</a:t>
            </a:r>
          </a:p>
          <a:p>
            <a:pPr marL="0" indent="0">
              <a:buNone/>
            </a:pPr>
            <a:r>
              <a:rPr lang="fr-FR" dirty="0"/>
              <a:t>	</a:t>
            </a:r>
            <a:r>
              <a:rPr lang="fr-FR" dirty="0" smtClean="0"/>
              <a:t>ROVALCYTE® </a:t>
            </a:r>
            <a:r>
              <a:rPr lang="fr-FR" dirty="0" err="1" smtClean="0"/>
              <a:t>Valganciclovir</a:t>
            </a:r>
            <a:r>
              <a:rPr lang="fr-FR" dirty="0"/>
              <a:t> </a:t>
            </a:r>
            <a:r>
              <a:rPr lang="fr-FR" dirty="0" smtClean="0"/>
              <a:t>450 mg	</a:t>
            </a:r>
          </a:p>
          <a:p>
            <a:pPr marL="0" indent="0">
              <a:buNone/>
            </a:pPr>
            <a:r>
              <a:rPr lang="fr-FR" dirty="0"/>
              <a:t>	</a:t>
            </a:r>
            <a:r>
              <a:rPr lang="fr-FR" dirty="0" smtClean="0"/>
              <a:t>	2 comprimés à 8h</a:t>
            </a:r>
          </a:p>
          <a:p>
            <a:pPr marL="0" indent="0">
              <a:buNone/>
            </a:pPr>
            <a:r>
              <a:rPr lang="fr-FR" dirty="0" smtClean="0"/>
              <a:t>	ZELITREX® </a:t>
            </a:r>
            <a:r>
              <a:rPr lang="fr-FR" dirty="0" err="1" smtClean="0"/>
              <a:t>Valaciclovir</a:t>
            </a:r>
            <a:r>
              <a:rPr lang="fr-FR" dirty="0"/>
              <a:t> </a:t>
            </a:r>
            <a:r>
              <a:rPr lang="fr-FR" dirty="0" smtClean="0"/>
              <a:t>500 mg</a:t>
            </a:r>
          </a:p>
          <a:p>
            <a:pPr marL="0" indent="0">
              <a:buNone/>
            </a:pPr>
            <a:r>
              <a:rPr lang="fr-FR" dirty="0"/>
              <a:t>	</a:t>
            </a:r>
            <a:r>
              <a:rPr lang="fr-FR" dirty="0" smtClean="0"/>
              <a:t>	2 comprimés à 8h et 2 comprimés à 20h</a:t>
            </a:r>
          </a:p>
          <a:p>
            <a:pPr marL="0" indent="0">
              <a:buNone/>
            </a:pPr>
            <a:endParaRPr lang="fr-FR" dirty="0"/>
          </a:p>
        </p:txBody>
      </p:sp>
      <p:sp>
        <p:nvSpPr>
          <p:cNvPr id="4" name="ZoneTexte 3"/>
          <p:cNvSpPr txBox="1"/>
          <p:nvPr/>
        </p:nvSpPr>
        <p:spPr>
          <a:xfrm>
            <a:off x="9047748" y="5743073"/>
            <a:ext cx="2727158"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fr-FR" dirty="0" smtClean="0"/>
              <a:t>Enregistrer et choisir les médicaments associés</a:t>
            </a:r>
            <a:endParaRPr lang="fr-FR" dirty="0"/>
          </a:p>
        </p:txBody>
      </p:sp>
    </p:spTree>
    <p:extLst>
      <p:ext uri="{BB962C8B-B14F-4D97-AF65-F5344CB8AC3E}">
        <p14:creationId xmlns:p14="http://schemas.microsoft.com/office/powerpoint/2010/main" val="3650106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smtClean="0"/>
              <a:t>Prescription</a:t>
            </a:r>
            <a:endParaRPr lang="fr-FR" sz="3200" dirty="0"/>
          </a:p>
        </p:txBody>
      </p:sp>
      <p:sp>
        <p:nvSpPr>
          <p:cNvPr id="8" name="Espace réservé du contenu 7"/>
          <p:cNvSpPr>
            <a:spLocks noGrp="1"/>
          </p:cNvSpPr>
          <p:nvPr>
            <p:ph idx="1"/>
          </p:nvPr>
        </p:nvSpPr>
        <p:spPr>
          <a:xfrm>
            <a:off x="838200" y="1411705"/>
            <a:ext cx="10515600" cy="5213684"/>
          </a:xfrm>
        </p:spPr>
        <p:txBody>
          <a:bodyPr>
            <a:normAutofit/>
          </a:bodyPr>
          <a:lstStyle/>
          <a:p>
            <a:pPr marL="0" indent="0">
              <a:buNone/>
            </a:pPr>
            <a:r>
              <a:rPr lang="fr-FR" sz="4000" dirty="0" smtClean="0">
                <a:solidFill>
                  <a:srgbClr val="CC0099"/>
                </a:solidFill>
              </a:rPr>
              <a:t>PRIVET Rémi</a:t>
            </a:r>
          </a:p>
          <a:p>
            <a:pPr marL="0" indent="0">
              <a:buNone/>
            </a:pPr>
            <a:r>
              <a:rPr lang="fr-FR" b="1" dirty="0" smtClean="0"/>
              <a:t>Traitements associés :</a:t>
            </a:r>
          </a:p>
          <a:p>
            <a:pPr marL="0" indent="0">
              <a:buNone/>
            </a:pPr>
            <a:r>
              <a:rPr lang="fr-FR" i="1" dirty="0" smtClean="0"/>
              <a:t>Ajouter des médicaments</a:t>
            </a:r>
          </a:p>
          <a:p>
            <a:pPr marL="0" indent="0">
              <a:buNone/>
            </a:pPr>
            <a:r>
              <a:rPr lang="fr-FR" i="1" dirty="0" smtClean="0"/>
              <a:t>Princeps		DCI</a:t>
            </a:r>
            <a:r>
              <a:rPr lang="fr-FR" i="1" dirty="0"/>
              <a:t>	</a:t>
            </a:r>
            <a:r>
              <a:rPr lang="fr-FR" i="1" dirty="0" smtClean="0"/>
              <a:t>	Dosage		Posologie</a:t>
            </a:r>
          </a:p>
          <a:p>
            <a:pPr marL="0" indent="0">
              <a:buNone/>
            </a:pPr>
            <a:r>
              <a:rPr lang="fr-FR" i="1" dirty="0"/>
              <a:t>Princeps		DCI		Dosage		Posologie</a:t>
            </a:r>
          </a:p>
          <a:p>
            <a:pPr marL="0" indent="0">
              <a:buNone/>
            </a:pPr>
            <a:r>
              <a:rPr lang="fr-FR" i="1" dirty="0"/>
              <a:t>Princeps		DCI		Dosage		Posologie</a:t>
            </a:r>
          </a:p>
          <a:p>
            <a:pPr marL="0" indent="0">
              <a:buNone/>
            </a:pPr>
            <a:r>
              <a:rPr lang="fr-FR" i="1" dirty="0" smtClean="0"/>
              <a:t>…</a:t>
            </a:r>
            <a:endParaRPr lang="fr-FR" i="1" dirty="0"/>
          </a:p>
        </p:txBody>
      </p:sp>
    </p:spTree>
    <p:extLst>
      <p:ext uri="{BB962C8B-B14F-4D97-AF65-F5344CB8AC3E}">
        <p14:creationId xmlns:p14="http://schemas.microsoft.com/office/powerpoint/2010/main" val="2516036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smtClean="0"/>
              <a:t>Prescription</a:t>
            </a:r>
            <a:endParaRPr lang="fr-FR" sz="3200" dirty="0"/>
          </a:p>
        </p:txBody>
      </p:sp>
      <p:sp>
        <p:nvSpPr>
          <p:cNvPr id="8" name="Espace réservé du contenu 7"/>
          <p:cNvSpPr>
            <a:spLocks noGrp="1"/>
          </p:cNvSpPr>
          <p:nvPr>
            <p:ph idx="1"/>
          </p:nvPr>
        </p:nvSpPr>
        <p:spPr>
          <a:xfrm>
            <a:off x="838200" y="1411705"/>
            <a:ext cx="10515600" cy="5213684"/>
          </a:xfrm>
        </p:spPr>
        <p:txBody>
          <a:bodyPr>
            <a:normAutofit fontScale="40000" lnSpcReduction="20000"/>
          </a:bodyPr>
          <a:lstStyle/>
          <a:p>
            <a:pPr marL="0" indent="0">
              <a:buNone/>
            </a:pPr>
            <a:r>
              <a:rPr lang="fr-FR" sz="4000" dirty="0" smtClean="0">
                <a:solidFill>
                  <a:srgbClr val="CC0099"/>
                </a:solidFill>
              </a:rPr>
              <a:t>PRIVET Rémi</a:t>
            </a:r>
          </a:p>
          <a:p>
            <a:pPr marL="0" indent="0">
              <a:buNone/>
            </a:pPr>
            <a:r>
              <a:rPr lang="fr-FR" sz="4000" b="1" dirty="0" smtClean="0"/>
              <a:t>Traitements </a:t>
            </a:r>
            <a:r>
              <a:rPr lang="fr-FR" sz="4000" b="1" dirty="0"/>
              <a:t>anti-rejets :</a:t>
            </a:r>
          </a:p>
          <a:p>
            <a:pPr marL="0" indent="0">
              <a:buNone/>
            </a:pPr>
            <a:r>
              <a:rPr lang="fr-FR" sz="4000" dirty="0"/>
              <a:t>	PROGRAF® </a:t>
            </a:r>
            <a:r>
              <a:rPr lang="fr-FR" sz="4000" dirty="0" err="1"/>
              <a:t>Tacrolimus</a:t>
            </a:r>
            <a:r>
              <a:rPr lang="fr-FR" sz="4000" dirty="0"/>
              <a:t> 1 mg		</a:t>
            </a:r>
          </a:p>
          <a:p>
            <a:pPr marL="0" indent="0">
              <a:buNone/>
            </a:pPr>
            <a:r>
              <a:rPr lang="fr-FR" sz="4000" dirty="0"/>
              <a:t>		1 comprimé à 8h et 1 comprimé à </a:t>
            </a:r>
            <a:r>
              <a:rPr lang="fr-FR" sz="4000" dirty="0" smtClean="0"/>
              <a:t>20h</a:t>
            </a:r>
            <a:endParaRPr lang="fr-FR" sz="4000" dirty="0"/>
          </a:p>
          <a:p>
            <a:pPr marL="0" indent="0">
              <a:buNone/>
            </a:pPr>
            <a:r>
              <a:rPr lang="fr-FR" sz="4000" dirty="0"/>
              <a:t>	CELLCEPT® </a:t>
            </a:r>
            <a:r>
              <a:rPr lang="fr-FR" sz="4000" dirty="0" err="1"/>
              <a:t>Mycophénolate</a:t>
            </a:r>
            <a:r>
              <a:rPr lang="fr-FR" sz="4000" dirty="0"/>
              <a:t> </a:t>
            </a:r>
            <a:r>
              <a:rPr lang="fr-FR" sz="4000" dirty="0" err="1"/>
              <a:t>mofétil</a:t>
            </a:r>
            <a:r>
              <a:rPr lang="fr-FR" sz="4000" dirty="0"/>
              <a:t> 500 mg </a:t>
            </a:r>
          </a:p>
          <a:p>
            <a:pPr marL="0" indent="0">
              <a:buNone/>
            </a:pPr>
            <a:r>
              <a:rPr lang="fr-FR" sz="4000" dirty="0"/>
              <a:t>		2 comprimés à 8h et 2 comprimés à </a:t>
            </a:r>
            <a:r>
              <a:rPr lang="fr-FR" sz="4000" dirty="0" smtClean="0"/>
              <a:t>20h</a:t>
            </a:r>
            <a:endParaRPr lang="fr-FR" sz="4000" dirty="0"/>
          </a:p>
          <a:p>
            <a:pPr marL="0" indent="0">
              <a:buNone/>
            </a:pPr>
            <a:r>
              <a:rPr lang="fr-FR" sz="4000" dirty="0"/>
              <a:t>	CORTANCYL® </a:t>
            </a:r>
            <a:r>
              <a:rPr lang="fr-FR" sz="4000" dirty="0" err="1"/>
              <a:t>Prednisone</a:t>
            </a:r>
            <a:r>
              <a:rPr lang="fr-FR" sz="4000" dirty="0"/>
              <a:t> 20 mg </a:t>
            </a:r>
          </a:p>
          <a:p>
            <a:pPr marL="0" indent="0">
              <a:buNone/>
            </a:pPr>
            <a:r>
              <a:rPr lang="fr-FR" sz="4000" dirty="0"/>
              <a:t>		0,5 comprimé à 8h</a:t>
            </a:r>
          </a:p>
          <a:p>
            <a:pPr marL="0" indent="0">
              <a:buNone/>
            </a:pPr>
            <a:r>
              <a:rPr lang="fr-FR" sz="2000" b="1" dirty="0"/>
              <a:t>Traitements anti-infectieux :</a:t>
            </a:r>
          </a:p>
          <a:p>
            <a:pPr marL="0" indent="0">
              <a:buNone/>
            </a:pPr>
            <a:r>
              <a:rPr lang="fr-FR" sz="2000" dirty="0"/>
              <a:t>	VFEND® </a:t>
            </a:r>
            <a:r>
              <a:rPr lang="fr-FR" sz="2000" dirty="0" err="1"/>
              <a:t>Voriconazole</a:t>
            </a:r>
            <a:r>
              <a:rPr lang="fr-FR" sz="2000" dirty="0"/>
              <a:t> 40 mg/ml</a:t>
            </a:r>
          </a:p>
          <a:p>
            <a:pPr marL="0" indent="0">
              <a:buNone/>
            </a:pPr>
            <a:r>
              <a:rPr lang="fr-FR" sz="2000" dirty="0"/>
              <a:t>	</a:t>
            </a:r>
            <a:r>
              <a:rPr lang="fr-FR" sz="2000" dirty="0" smtClean="0"/>
              <a:t>	200 </a:t>
            </a:r>
            <a:r>
              <a:rPr lang="fr-FR" sz="2000" dirty="0"/>
              <a:t>mg soit 5 ml à 8h et 200 mg soit 5 ml à 20h</a:t>
            </a:r>
          </a:p>
          <a:p>
            <a:pPr marL="0" indent="0">
              <a:buNone/>
            </a:pPr>
            <a:r>
              <a:rPr lang="fr-FR" sz="2000" dirty="0"/>
              <a:t>	ROVALCYTE® </a:t>
            </a:r>
            <a:r>
              <a:rPr lang="fr-FR" sz="2000" dirty="0" err="1"/>
              <a:t>Valganciclovir</a:t>
            </a:r>
            <a:r>
              <a:rPr lang="fr-FR" sz="2000" dirty="0"/>
              <a:t> 450 mg	</a:t>
            </a:r>
          </a:p>
          <a:p>
            <a:pPr marL="0" indent="0">
              <a:buNone/>
            </a:pPr>
            <a:r>
              <a:rPr lang="fr-FR" sz="2000" dirty="0"/>
              <a:t>		2 comprimés à 8h</a:t>
            </a:r>
          </a:p>
          <a:p>
            <a:pPr marL="0" indent="0">
              <a:buNone/>
            </a:pPr>
            <a:r>
              <a:rPr lang="fr-FR" sz="2000" dirty="0"/>
              <a:t>	ZELITREX® </a:t>
            </a:r>
            <a:r>
              <a:rPr lang="fr-FR" sz="2000" dirty="0" err="1"/>
              <a:t>Valaciclovir</a:t>
            </a:r>
            <a:r>
              <a:rPr lang="fr-FR" sz="2000" dirty="0"/>
              <a:t> 500 mg</a:t>
            </a:r>
          </a:p>
          <a:p>
            <a:pPr marL="0" indent="0">
              <a:buNone/>
            </a:pPr>
            <a:r>
              <a:rPr lang="fr-FR" sz="2000" dirty="0"/>
              <a:t>		2 comprimés à 8h et 2 comprimés à 20h</a:t>
            </a:r>
          </a:p>
          <a:p>
            <a:pPr marL="0" indent="0">
              <a:buNone/>
            </a:pPr>
            <a:endParaRPr lang="fr-FR" sz="4000" dirty="0" smtClean="0">
              <a:solidFill>
                <a:srgbClr val="CC0099"/>
              </a:solidFill>
            </a:endParaRPr>
          </a:p>
          <a:p>
            <a:pPr marL="0" indent="0">
              <a:buNone/>
            </a:pPr>
            <a:r>
              <a:rPr lang="fr-FR" b="1" dirty="0" smtClean="0"/>
              <a:t>Traitements associés :</a:t>
            </a:r>
          </a:p>
          <a:p>
            <a:pPr marL="0" indent="0">
              <a:buNone/>
            </a:pPr>
            <a:r>
              <a:rPr lang="fr-FR" i="1" dirty="0" smtClean="0"/>
              <a:t>Metformine 500 mg 1 comprimé matin, midi et soir</a:t>
            </a:r>
          </a:p>
          <a:p>
            <a:pPr marL="0" indent="0">
              <a:buNone/>
            </a:pPr>
            <a:r>
              <a:rPr lang="fr-FR" i="1" dirty="0" err="1" smtClean="0"/>
              <a:t>Uvedose</a:t>
            </a:r>
            <a:r>
              <a:rPr lang="fr-FR" i="1" dirty="0" smtClean="0"/>
              <a:t>  Cholécalciférol 1 ampoule tous les 3 mois, </a:t>
            </a:r>
          </a:p>
          <a:p>
            <a:pPr marL="0" indent="0">
              <a:buNone/>
            </a:pPr>
            <a:r>
              <a:rPr lang="fr-FR" i="1" dirty="0" err="1" smtClean="0"/>
              <a:t>Cacit</a:t>
            </a:r>
            <a:r>
              <a:rPr lang="fr-FR" i="1" dirty="0" smtClean="0"/>
              <a:t>  Calcium 500 mg 1 matin</a:t>
            </a:r>
            <a:endParaRPr lang="fr-FR" i="1" dirty="0"/>
          </a:p>
        </p:txBody>
      </p:sp>
      <p:sp>
        <p:nvSpPr>
          <p:cNvPr id="4" name="ZoneTexte 3"/>
          <p:cNvSpPr txBox="1"/>
          <p:nvPr/>
        </p:nvSpPr>
        <p:spPr>
          <a:xfrm>
            <a:off x="9047748" y="5743073"/>
            <a:ext cx="2727158"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fr-FR" dirty="0" smtClean="0"/>
              <a:t>Enregistrer et retourner sur la fiche patient</a:t>
            </a:r>
            <a:endParaRPr lang="fr-FR" dirty="0"/>
          </a:p>
        </p:txBody>
      </p:sp>
    </p:spTree>
    <p:extLst>
      <p:ext uri="{BB962C8B-B14F-4D97-AF65-F5344CB8AC3E}">
        <p14:creationId xmlns:p14="http://schemas.microsoft.com/office/powerpoint/2010/main" val="193536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9788" y="365125"/>
            <a:ext cx="10515600" cy="1048039"/>
          </a:xfrm>
        </p:spPr>
        <p:style>
          <a:lnRef idx="3">
            <a:schemeClr val="lt1"/>
          </a:lnRef>
          <a:fillRef idx="1">
            <a:schemeClr val="accent6"/>
          </a:fillRef>
          <a:effectRef idx="1">
            <a:schemeClr val="accent6"/>
          </a:effectRef>
          <a:fontRef idx="minor">
            <a:schemeClr val="lt1"/>
          </a:fontRef>
        </p:style>
        <p:txBody>
          <a:bodyPr>
            <a:normAutofit fontScale="90000"/>
          </a:bodyPr>
          <a:lstStyle/>
          <a:p>
            <a:pPr algn="ctr"/>
            <a:r>
              <a:rPr lang="fr-FR" sz="3600" dirty="0" smtClean="0"/>
              <a:t>ETP Greffe pulmonaire</a:t>
            </a:r>
            <a:br>
              <a:rPr lang="fr-FR" sz="3600" dirty="0" smtClean="0"/>
            </a:br>
            <a:r>
              <a:rPr lang="fr-FR" sz="3600" dirty="0" smtClean="0"/>
              <a:t>Fiche patient</a:t>
            </a:r>
            <a:endParaRPr lang="fr-FR" sz="3600" dirty="0"/>
          </a:p>
        </p:txBody>
      </p:sp>
      <p:sp>
        <p:nvSpPr>
          <p:cNvPr id="6" name="Espace réservé du contenu 5"/>
          <p:cNvSpPr>
            <a:spLocks noGrp="1"/>
          </p:cNvSpPr>
          <p:nvPr>
            <p:ph sz="half" idx="2"/>
          </p:nvPr>
        </p:nvSpPr>
        <p:spPr>
          <a:xfrm>
            <a:off x="1000210" y="1413164"/>
            <a:ext cx="3205739" cy="3684588"/>
          </a:xfrm>
        </p:spPr>
        <p:txBody>
          <a:bodyPr/>
          <a:lstStyle/>
          <a:p>
            <a:pPr marL="0" indent="0">
              <a:buNone/>
            </a:pPr>
            <a:r>
              <a:rPr lang="fr-FR" dirty="0" smtClean="0">
                <a:solidFill>
                  <a:srgbClr val="CC0099"/>
                </a:solidFill>
              </a:rPr>
              <a:t>Patient</a:t>
            </a:r>
          </a:p>
          <a:p>
            <a:pPr marL="0" indent="0">
              <a:buNone/>
            </a:pPr>
            <a:endParaRPr lang="fr-FR" dirty="0" smtClean="0">
              <a:solidFill>
                <a:srgbClr val="CC0099"/>
              </a:solidFill>
            </a:endParaRPr>
          </a:p>
          <a:p>
            <a:pPr marL="0" indent="0">
              <a:buNone/>
            </a:pPr>
            <a:r>
              <a:rPr lang="fr-FR" dirty="0" smtClean="0">
                <a:solidFill>
                  <a:srgbClr val="CC0099"/>
                </a:solidFill>
              </a:rPr>
              <a:t>Date de naissance</a:t>
            </a:r>
          </a:p>
          <a:p>
            <a:pPr marL="0" indent="0">
              <a:buNone/>
            </a:pPr>
            <a:endParaRPr lang="fr-FR" dirty="0">
              <a:solidFill>
                <a:srgbClr val="CC0099"/>
              </a:solidFill>
            </a:endParaRPr>
          </a:p>
          <a:p>
            <a:pPr marL="0" indent="0">
              <a:buNone/>
            </a:pPr>
            <a:r>
              <a:rPr lang="fr-FR" dirty="0" smtClean="0">
                <a:solidFill>
                  <a:srgbClr val="CC0099"/>
                </a:solidFill>
              </a:rPr>
              <a:t>Date de greffe</a:t>
            </a:r>
          </a:p>
          <a:p>
            <a:pPr marL="0" indent="0">
              <a:buNone/>
            </a:pPr>
            <a:endParaRPr lang="fr-FR" dirty="0"/>
          </a:p>
          <a:p>
            <a:pPr marL="0" indent="0">
              <a:buNone/>
            </a:pPr>
            <a:r>
              <a:rPr lang="fr-FR" dirty="0" smtClean="0"/>
              <a:t>…</a:t>
            </a:r>
            <a:endParaRPr lang="fr-FR" dirty="0"/>
          </a:p>
        </p:txBody>
      </p:sp>
      <p:sp>
        <p:nvSpPr>
          <p:cNvPr id="8" name="Espace réservé du contenu 7"/>
          <p:cNvSpPr>
            <a:spLocks noGrp="1"/>
          </p:cNvSpPr>
          <p:nvPr>
            <p:ph sz="quarter" idx="4"/>
          </p:nvPr>
        </p:nvSpPr>
        <p:spPr>
          <a:xfrm>
            <a:off x="6172200" y="1460397"/>
            <a:ext cx="5183188" cy="4282678"/>
          </a:xfrm>
        </p:spPr>
        <p:txBody>
          <a:bodyPr>
            <a:normAutofit fontScale="77500" lnSpcReduction="20000"/>
          </a:bodyPr>
          <a:lstStyle/>
          <a:p>
            <a:pPr marL="0" indent="0">
              <a:buNone/>
            </a:pPr>
            <a:r>
              <a:rPr lang="fr-FR" sz="3600" dirty="0" smtClean="0">
                <a:solidFill>
                  <a:srgbClr val="CC0099"/>
                </a:solidFill>
              </a:rPr>
              <a:t>Type de greffe</a:t>
            </a:r>
          </a:p>
          <a:p>
            <a:pPr marL="0" indent="0">
              <a:buNone/>
            </a:pPr>
            <a:r>
              <a:rPr lang="fr-FR" dirty="0" smtClean="0"/>
              <a:t>	</a:t>
            </a:r>
            <a:r>
              <a:rPr lang="fr-FR" dirty="0" err="1" smtClean="0"/>
              <a:t>Monopulmonaire</a:t>
            </a:r>
            <a:endParaRPr lang="fr-FR" dirty="0" smtClean="0"/>
          </a:p>
          <a:p>
            <a:pPr marL="0" indent="0">
              <a:buNone/>
            </a:pPr>
            <a:endParaRPr lang="fr-FR" dirty="0"/>
          </a:p>
          <a:p>
            <a:pPr marL="0" indent="0">
              <a:buNone/>
            </a:pPr>
            <a:r>
              <a:rPr lang="fr-FR" sz="3600" dirty="0" smtClean="0">
                <a:solidFill>
                  <a:srgbClr val="CC0099"/>
                </a:solidFill>
              </a:rPr>
              <a:t>Indication de la greffe</a:t>
            </a:r>
          </a:p>
          <a:p>
            <a:pPr marL="0" indent="0">
              <a:buNone/>
            </a:pPr>
            <a:r>
              <a:rPr lang="fr-FR" dirty="0" smtClean="0"/>
              <a:t>	BPCO</a:t>
            </a:r>
          </a:p>
          <a:p>
            <a:pPr marL="0" indent="0">
              <a:buNone/>
            </a:pPr>
            <a:r>
              <a:rPr lang="fr-FR" dirty="0"/>
              <a:t>	</a:t>
            </a:r>
            <a:r>
              <a:rPr lang="fr-FR" dirty="0" smtClean="0"/>
              <a:t>Fibrose pulmonaire</a:t>
            </a:r>
          </a:p>
          <a:p>
            <a:pPr marL="0" indent="0">
              <a:buNone/>
            </a:pPr>
            <a:endParaRPr lang="fr-FR" dirty="0"/>
          </a:p>
          <a:p>
            <a:pPr marL="0" indent="0">
              <a:buNone/>
            </a:pPr>
            <a:r>
              <a:rPr lang="fr-FR" sz="3400" dirty="0" smtClean="0">
                <a:solidFill>
                  <a:srgbClr val="CC0099"/>
                </a:solidFill>
              </a:rPr>
              <a:t>Statut CMV </a:t>
            </a:r>
          </a:p>
          <a:p>
            <a:pPr marL="0" indent="0">
              <a:buNone/>
            </a:pPr>
            <a:r>
              <a:rPr lang="fr-FR" dirty="0" smtClean="0"/>
              <a:t>Receveur +	Donneur +</a:t>
            </a:r>
          </a:p>
          <a:p>
            <a:pPr marL="0" indent="0">
              <a:buNone/>
            </a:pPr>
            <a:r>
              <a:rPr lang="fr-FR" sz="3400" dirty="0" smtClean="0">
                <a:solidFill>
                  <a:srgbClr val="CC0099"/>
                </a:solidFill>
              </a:rPr>
              <a:t>Statut EBV </a:t>
            </a:r>
          </a:p>
          <a:p>
            <a:pPr marL="0" indent="0">
              <a:buNone/>
            </a:pPr>
            <a:r>
              <a:rPr lang="fr-FR" dirty="0" smtClean="0"/>
              <a:t>Receveur -	Donneur +</a:t>
            </a:r>
            <a:endParaRPr lang="fr-FR" dirty="0"/>
          </a:p>
        </p:txBody>
      </p:sp>
      <p:sp>
        <p:nvSpPr>
          <p:cNvPr id="10" name="Rectangle 9"/>
          <p:cNvSpPr/>
          <p:nvPr/>
        </p:nvSpPr>
        <p:spPr>
          <a:xfrm>
            <a:off x="1000210" y="5574229"/>
            <a:ext cx="3465095" cy="94648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2400" b="1" dirty="0" smtClean="0"/>
              <a:t>Accéder à la prescription</a:t>
            </a:r>
            <a:endParaRPr lang="fr-FR" sz="2400" b="1" dirty="0"/>
          </a:p>
        </p:txBody>
      </p:sp>
      <p:sp>
        <p:nvSpPr>
          <p:cNvPr id="2" name="ZoneTexte 1"/>
          <p:cNvSpPr txBox="1"/>
          <p:nvPr/>
        </p:nvSpPr>
        <p:spPr>
          <a:xfrm>
            <a:off x="9144000" y="889144"/>
            <a:ext cx="2454442" cy="369332"/>
          </a:xfrm>
          <a:prstGeom prst="rect">
            <a:avLst/>
          </a:prstGeom>
          <a:noFill/>
        </p:spPr>
        <p:txBody>
          <a:bodyPr wrap="square" rtlCol="0">
            <a:spAutoFit/>
          </a:bodyPr>
          <a:lstStyle/>
          <a:p>
            <a:r>
              <a:rPr lang="fr-FR" dirty="0" smtClean="0">
                <a:solidFill>
                  <a:schemeClr val="bg1"/>
                </a:solidFill>
              </a:rPr>
              <a:t>Modifier les données</a:t>
            </a:r>
            <a:endParaRPr lang="fr-FR" dirty="0">
              <a:solidFill>
                <a:schemeClr val="bg1"/>
              </a:solidFill>
            </a:endParaRPr>
          </a:p>
        </p:txBody>
      </p:sp>
    </p:spTree>
    <p:extLst>
      <p:ext uri="{BB962C8B-B14F-4D97-AF65-F5344CB8AC3E}">
        <p14:creationId xmlns:p14="http://schemas.microsoft.com/office/powerpoint/2010/main" val="2596521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smtClean="0"/>
              <a:t>Fiche médicaments</a:t>
            </a:r>
            <a:endParaRPr lang="fr-FR" sz="3200" dirty="0"/>
          </a:p>
        </p:txBody>
      </p:sp>
      <p:sp>
        <p:nvSpPr>
          <p:cNvPr id="8" name="Espace réservé du contenu 7"/>
          <p:cNvSpPr>
            <a:spLocks noGrp="1"/>
          </p:cNvSpPr>
          <p:nvPr>
            <p:ph idx="1"/>
          </p:nvPr>
        </p:nvSpPr>
        <p:spPr>
          <a:xfrm>
            <a:off x="838200" y="1411705"/>
            <a:ext cx="10515600" cy="5213684"/>
          </a:xfrm>
        </p:spPr>
        <p:txBody>
          <a:bodyPr>
            <a:normAutofit fontScale="92500" lnSpcReduction="20000"/>
          </a:bodyPr>
          <a:lstStyle/>
          <a:p>
            <a:pPr marL="0" indent="0">
              <a:buNone/>
            </a:pPr>
            <a:r>
              <a:rPr lang="fr-FR" sz="4000" dirty="0" smtClean="0">
                <a:solidFill>
                  <a:srgbClr val="CC0099"/>
                </a:solidFill>
              </a:rPr>
              <a:t>PRIVET Rémi</a:t>
            </a:r>
          </a:p>
          <a:p>
            <a:pPr marL="0" indent="0">
              <a:buNone/>
            </a:pPr>
            <a:r>
              <a:rPr lang="fr-FR" b="1" dirty="0" smtClean="0"/>
              <a:t>Sélectionner les traitements anti-rejets :</a:t>
            </a:r>
          </a:p>
          <a:p>
            <a:pPr marL="0" indent="0">
              <a:buNone/>
            </a:pPr>
            <a:r>
              <a:rPr lang="fr-FR" dirty="0" smtClean="0"/>
              <a:t>	PROGRAF® </a:t>
            </a:r>
            <a:r>
              <a:rPr lang="fr-FR" dirty="0" err="1" smtClean="0"/>
              <a:t>Tacrolimus</a:t>
            </a:r>
            <a:endParaRPr lang="fr-FR" dirty="0" smtClean="0"/>
          </a:p>
          <a:p>
            <a:pPr marL="0" indent="0">
              <a:buNone/>
            </a:pPr>
            <a:r>
              <a:rPr lang="fr-FR" dirty="0" smtClean="0"/>
              <a:t>	ADVAGRAF® </a:t>
            </a:r>
            <a:r>
              <a:rPr lang="fr-FR" dirty="0" err="1" smtClean="0"/>
              <a:t>Tacrolimus</a:t>
            </a:r>
            <a:endParaRPr lang="fr-FR" dirty="0" smtClean="0"/>
          </a:p>
          <a:p>
            <a:pPr marL="0" indent="0">
              <a:buNone/>
            </a:pPr>
            <a:r>
              <a:rPr lang="fr-FR" dirty="0" smtClean="0"/>
              <a:t>	MODIGRAF® </a:t>
            </a:r>
            <a:r>
              <a:rPr lang="fr-FR" dirty="0" err="1" smtClean="0"/>
              <a:t>Tacrolimus</a:t>
            </a:r>
            <a:endParaRPr lang="fr-FR" dirty="0"/>
          </a:p>
          <a:p>
            <a:pPr marL="0" indent="0">
              <a:buNone/>
            </a:pPr>
            <a:r>
              <a:rPr lang="fr-FR" dirty="0" smtClean="0"/>
              <a:t>	NEORAL® Ciclosporine </a:t>
            </a:r>
            <a:endParaRPr lang="fr-FR" dirty="0"/>
          </a:p>
          <a:p>
            <a:pPr marL="0" indent="0">
              <a:buNone/>
            </a:pPr>
            <a:r>
              <a:rPr lang="fr-FR" dirty="0" smtClean="0"/>
              <a:t>	CELLCEPT® </a:t>
            </a:r>
            <a:r>
              <a:rPr lang="fr-FR" dirty="0" err="1" smtClean="0"/>
              <a:t>Mycophénolate</a:t>
            </a:r>
            <a:r>
              <a:rPr lang="fr-FR" dirty="0" smtClean="0"/>
              <a:t> </a:t>
            </a:r>
            <a:r>
              <a:rPr lang="fr-FR" dirty="0" err="1"/>
              <a:t>mofétil</a:t>
            </a:r>
            <a:r>
              <a:rPr lang="fr-FR" dirty="0"/>
              <a:t> </a:t>
            </a:r>
          </a:p>
          <a:p>
            <a:pPr marL="0" indent="0">
              <a:buNone/>
            </a:pPr>
            <a:r>
              <a:rPr lang="fr-FR" dirty="0" smtClean="0"/>
              <a:t>	MYFORTIC® </a:t>
            </a:r>
            <a:r>
              <a:rPr lang="fr-FR" dirty="0" err="1" smtClean="0"/>
              <a:t>Mycophénolate</a:t>
            </a:r>
            <a:r>
              <a:rPr lang="fr-FR" dirty="0" smtClean="0"/>
              <a:t> </a:t>
            </a:r>
            <a:r>
              <a:rPr lang="fr-FR" dirty="0"/>
              <a:t>sodique </a:t>
            </a:r>
          </a:p>
          <a:p>
            <a:pPr marL="0" indent="0">
              <a:buNone/>
            </a:pPr>
            <a:r>
              <a:rPr lang="fr-FR" dirty="0" smtClean="0"/>
              <a:t>	CERTICAN® </a:t>
            </a:r>
            <a:r>
              <a:rPr lang="fr-FR" dirty="0" err="1" smtClean="0"/>
              <a:t>Everolimus</a:t>
            </a:r>
            <a:r>
              <a:rPr lang="fr-FR" dirty="0" smtClean="0"/>
              <a:t> </a:t>
            </a:r>
            <a:endParaRPr lang="fr-FR" dirty="0"/>
          </a:p>
          <a:p>
            <a:pPr marL="0" indent="0">
              <a:buNone/>
            </a:pPr>
            <a:r>
              <a:rPr lang="fr-FR" dirty="0" smtClean="0"/>
              <a:t>	IMUREL® </a:t>
            </a:r>
            <a:r>
              <a:rPr lang="fr-FR" dirty="0" err="1" smtClean="0"/>
              <a:t>Azathioprine</a:t>
            </a:r>
            <a:r>
              <a:rPr lang="fr-FR" dirty="0" smtClean="0"/>
              <a:t> </a:t>
            </a:r>
            <a:endParaRPr lang="fr-FR" dirty="0"/>
          </a:p>
          <a:p>
            <a:pPr marL="0" indent="0">
              <a:buNone/>
            </a:pPr>
            <a:r>
              <a:rPr lang="fr-FR" dirty="0" smtClean="0"/>
              <a:t>	CORTANCYL® </a:t>
            </a:r>
            <a:r>
              <a:rPr lang="fr-FR" dirty="0" err="1" smtClean="0"/>
              <a:t>Prednisone</a:t>
            </a:r>
            <a:endParaRPr lang="fr-FR" dirty="0" smtClean="0"/>
          </a:p>
          <a:p>
            <a:pPr marL="0" indent="0">
              <a:buNone/>
            </a:pPr>
            <a:r>
              <a:rPr lang="fr-FR" dirty="0" smtClean="0"/>
              <a:t>	SOLUPRED® </a:t>
            </a:r>
            <a:r>
              <a:rPr lang="fr-FR" dirty="0" err="1" smtClean="0"/>
              <a:t>Prednisolone</a:t>
            </a:r>
            <a:r>
              <a:rPr lang="fr-FR" dirty="0"/>
              <a:t> </a:t>
            </a:r>
            <a:endParaRPr lang="fr-FR" dirty="0" smtClean="0"/>
          </a:p>
          <a:p>
            <a:pPr marL="0" indent="0">
              <a:buNone/>
            </a:pPr>
            <a:endParaRPr lang="fr-FR" dirty="0"/>
          </a:p>
          <a:p>
            <a:pPr marL="0" indent="0">
              <a:buNone/>
            </a:pPr>
            <a:endParaRPr lang="fr-FR" dirty="0"/>
          </a:p>
        </p:txBody>
      </p:sp>
    </p:spTree>
    <p:extLst>
      <p:ext uri="{BB962C8B-B14F-4D97-AF65-F5344CB8AC3E}">
        <p14:creationId xmlns:p14="http://schemas.microsoft.com/office/powerpoint/2010/main" val="240109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smtClean="0"/>
              <a:t>Fiche médicaments</a:t>
            </a:r>
            <a:endParaRPr lang="fr-FR" sz="3200" dirty="0"/>
          </a:p>
        </p:txBody>
      </p:sp>
      <p:sp>
        <p:nvSpPr>
          <p:cNvPr id="8" name="Espace réservé du contenu 7"/>
          <p:cNvSpPr>
            <a:spLocks noGrp="1"/>
          </p:cNvSpPr>
          <p:nvPr>
            <p:ph idx="1"/>
          </p:nvPr>
        </p:nvSpPr>
        <p:spPr>
          <a:xfrm>
            <a:off x="838200" y="1411705"/>
            <a:ext cx="10515600" cy="5213684"/>
          </a:xfrm>
        </p:spPr>
        <p:txBody>
          <a:bodyPr>
            <a:normAutofit/>
          </a:bodyPr>
          <a:lstStyle/>
          <a:p>
            <a:pPr marL="0" indent="0">
              <a:buNone/>
            </a:pPr>
            <a:r>
              <a:rPr lang="fr-FR" sz="4000" dirty="0" smtClean="0">
                <a:solidFill>
                  <a:srgbClr val="CC0099"/>
                </a:solidFill>
              </a:rPr>
              <a:t>PRIVET Rémi</a:t>
            </a:r>
          </a:p>
          <a:p>
            <a:pPr marL="0" indent="0">
              <a:buNone/>
            </a:pPr>
            <a:r>
              <a:rPr lang="fr-FR" b="1" dirty="0" smtClean="0"/>
              <a:t>Sélectionner le dosage des traitements anti-rejets :</a:t>
            </a:r>
          </a:p>
          <a:p>
            <a:pPr marL="0" indent="0">
              <a:buNone/>
            </a:pPr>
            <a:r>
              <a:rPr lang="fr-FR" dirty="0" smtClean="0"/>
              <a:t>	PROGRAF® </a:t>
            </a:r>
            <a:r>
              <a:rPr lang="fr-FR" dirty="0" err="1" smtClean="0"/>
              <a:t>Tacrolimus</a:t>
            </a:r>
            <a:endParaRPr lang="fr-FR" dirty="0" smtClean="0"/>
          </a:p>
          <a:p>
            <a:pPr marL="0" indent="0">
              <a:buNone/>
            </a:pPr>
            <a:r>
              <a:rPr lang="fr-FR" dirty="0" smtClean="0"/>
              <a:t>	 0,5 mg	1 mg		5 mg</a:t>
            </a:r>
            <a:endParaRPr lang="fr-FR" dirty="0"/>
          </a:p>
          <a:p>
            <a:pPr marL="0" indent="0">
              <a:buNone/>
            </a:pPr>
            <a:r>
              <a:rPr lang="fr-FR" dirty="0" smtClean="0"/>
              <a:t>	CELLCEPT® </a:t>
            </a:r>
            <a:r>
              <a:rPr lang="fr-FR" dirty="0" err="1" smtClean="0"/>
              <a:t>Mycophénolate</a:t>
            </a:r>
            <a:r>
              <a:rPr lang="fr-FR" dirty="0" smtClean="0"/>
              <a:t> </a:t>
            </a:r>
            <a:r>
              <a:rPr lang="fr-FR" dirty="0" err="1"/>
              <a:t>mofétil</a:t>
            </a:r>
            <a:r>
              <a:rPr lang="fr-FR" dirty="0"/>
              <a:t> </a:t>
            </a:r>
          </a:p>
          <a:p>
            <a:pPr marL="0" indent="0">
              <a:buNone/>
            </a:pPr>
            <a:r>
              <a:rPr lang="fr-FR" dirty="0" smtClean="0"/>
              <a:t>	250 mg	500 mg</a:t>
            </a:r>
            <a:endParaRPr lang="fr-FR" dirty="0"/>
          </a:p>
          <a:p>
            <a:pPr marL="0" indent="0">
              <a:buNone/>
            </a:pPr>
            <a:r>
              <a:rPr lang="fr-FR" dirty="0" smtClean="0"/>
              <a:t>	CORTANCYL® </a:t>
            </a:r>
            <a:r>
              <a:rPr lang="fr-FR" dirty="0" err="1" smtClean="0"/>
              <a:t>Prednisone</a:t>
            </a:r>
            <a:endParaRPr lang="fr-FR" dirty="0" smtClean="0"/>
          </a:p>
          <a:p>
            <a:pPr marL="0" indent="0">
              <a:buNone/>
            </a:pPr>
            <a:r>
              <a:rPr lang="fr-FR" dirty="0" smtClean="0"/>
              <a:t>	1 mg		5 mg		20 mg</a:t>
            </a:r>
            <a:endParaRPr lang="fr-FR" dirty="0"/>
          </a:p>
          <a:p>
            <a:pPr marL="0" indent="0">
              <a:buNone/>
            </a:pPr>
            <a:endParaRPr lang="fr-FR" dirty="0"/>
          </a:p>
        </p:txBody>
      </p:sp>
    </p:spTree>
    <p:extLst>
      <p:ext uri="{BB962C8B-B14F-4D97-AF65-F5344CB8AC3E}">
        <p14:creationId xmlns:p14="http://schemas.microsoft.com/office/powerpoint/2010/main" val="716282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smtClean="0"/>
              <a:t>Fiche médicaments</a:t>
            </a:r>
            <a:endParaRPr lang="fr-FR" sz="3200" dirty="0"/>
          </a:p>
        </p:txBody>
      </p:sp>
      <p:sp>
        <p:nvSpPr>
          <p:cNvPr id="8" name="Espace réservé du contenu 7"/>
          <p:cNvSpPr>
            <a:spLocks noGrp="1"/>
          </p:cNvSpPr>
          <p:nvPr>
            <p:ph idx="1"/>
          </p:nvPr>
        </p:nvSpPr>
        <p:spPr>
          <a:xfrm>
            <a:off x="838200" y="1411705"/>
            <a:ext cx="10515600" cy="5213684"/>
          </a:xfrm>
        </p:spPr>
        <p:txBody>
          <a:bodyPr>
            <a:normAutofit fontScale="77500" lnSpcReduction="20000"/>
          </a:bodyPr>
          <a:lstStyle/>
          <a:p>
            <a:pPr marL="0" indent="0">
              <a:buNone/>
            </a:pPr>
            <a:r>
              <a:rPr lang="fr-FR" sz="4000" dirty="0" smtClean="0">
                <a:solidFill>
                  <a:srgbClr val="CC0099"/>
                </a:solidFill>
              </a:rPr>
              <a:t>PRIVET Rémi</a:t>
            </a:r>
          </a:p>
          <a:p>
            <a:pPr marL="0" indent="0">
              <a:buNone/>
            </a:pPr>
            <a:r>
              <a:rPr lang="fr-FR" b="1" dirty="0" smtClean="0"/>
              <a:t>Sélectionner la posologie des traitements anti-rejets :</a:t>
            </a:r>
          </a:p>
          <a:p>
            <a:pPr marL="0" indent="0">
              <a:buNone/>
            </a:pPr>
            <a:r>
              <a:rPr lang="fr-FR" dirty="0" smtClean="0"/>
              <a:t>	PROGRAF® </a:t>
            </a:r>
            <a:r>
              <a:rPr lang="fr-FR" dirty="0" err="1" smtClean="0"/>
              <a:t>Tacrolimus</a:t>
            </a:r>
            <a:r>
              <a:rPr lang="fr-FR" dirty="0"/>
              <a:t> </a:t>
            </a:r>
            <a:r>
              <a:rPr lang="fr-FR" dirty="0" smtClean="0"/>
              <a:t>1 mg		</a:t>
            </a:r>
          </a:p>
          <a:p>
            <a:pPr marL="0" indent="0">
              <a:buNone/>
            </a:pPr>
            <a:r>
              <a:rPr lang="fr-FR" dirty="0" smtClean="0"/>
              <a:t>		1 </a:t>
            </a:r>
            <a:r>
              <a:rPr lang="fr-FR" dirty="0"/>
              <a:t>comprimé à 8h et 1 comprimé à 20h</a:t>
            </a:r>
          </a:p>
          <a:p>
            <a:pPr marL="0" indent="0">
              <a:buNone/>
            </a:pPr>
            <a:r>
              <a:rPr lang="fr-FR" dirty="0" smtClean="0"/>
              <a:t>		2 comprimés à 8h et 2 comprimés à 20h</a:t>
            </a:r>
          </a:p>
          <a:p>
            <a:pPr marL="0" indent="0">
              <a:buNone/>
            </a:pPr>
            <a:r>
              <a:rPr lang="fr-FR" dirty="0"/>
              <a:t>	</a:t>
            </a:r>
            <a:r>
              <a:rPr lang="fr-FR" dirty="0" smtClean="0"/>
              <a:t>	Autre</a:t>
            </a:r>
            <a:endParaRPr lang="fr-FR" dirty="0"/>
          </a:p>
          <a:p>
            <a:pPr marL="0" indent="0">
              <a:buNone/>
            </a:pPr>
            <a:r>
              <a:rPr lang="fr-FR" dirty="0" smtClean="0"/>
              <a:t>	CELLCEPT® </a:t>
            </a:r>
            <a:r>
              <a:rPr lang="fr-FR" dirty="0" err="1" smtClean="0"/>
              <a:t>Mycophénolate</a:t>
            </a:r>
            <a:r>
              <a:rPr lang="fr-FR" dirty="0" smtClean="0"/>
              <a:t> </a:t>
            </a:r>
            <a:r>
              <a:rPr lang="fr-FR" dirty="0" err="1"/>
              <a:t>mofétil</a:t>
            </a:r>
            <a:r>
              <a:rPr lang="fr-FR" dirty="0"/>
              <a:t> </a:t>
            </a:r>
            <a:r>
              <a:rPr lang="fr-FR" dirty="0" smtClean="0"/>
              <a:t>500 mg </a:t>
            </a:r>
          </a:p>
          <a:p>
            <a:pPr marL="0" indent="0">
              <a:buNone/>
            </a:pPr>
            <a:r>
              <a:rPr lang="fr-FR" dirty="0" smtClean="0"/>
              <a:t>		1 </a:t>
            </a:r>
            <a:r>
              <a:rPr lang="fr-FR" dirty="0"/>
              <a:t>comprimé à 8h et 1 comprimé à 20h</a:t>
            </a:r>
          </a:p>
          <a:p>
            <a:pPr marL="0" indent="0">
              <a:buNone/>
            </a:pPr>
            <a:r>
              <a:rPr lang="fr-FR" dirty="0"/>
              <a:t>		2 comprimés à 8h et 2 comprimés à 20h</a:t>
            </a:r>
          </a:p>
          <a:p>
            <a:pPr marL="0" indent="0">
              <a:buNone/>
            </a:pPr>
            <a:r>
              <a:rPr lang="fr-FR" dirty="0"/>
              <a:t>		Autre</a:t>
            </a:r>
          </a:p>
          <a:p>
            <a:pPr marL="0" indent="0">
              <a:buNone/>
            </a:pPr>
            <a:r>
              <a:rPr lang="fr-FR" dirty="0" smtClean="0"/>
              <a:t>	CORTANCYL® </a:t>
            </a:r>
            <a:r>
              <a:rPr lang="fr-FR" dirty="0" err="1" smtClean="0"/>
              <a:t>Prednisone</a:t>
            </a:r>
            <a:r>
              <a:rPr lang="fr-FR" dirty="0"/>
              <a:t> </a:t>
            </a:r>
            <a:r>
              <a:rPr lang="fr-FR" dirty="0" smtClean="0"/>
              <a:t>20 mg </a:t>
            </a:r>
          </a:p>
          <a:p>
            <a:pPr marL="0" indent="0">
              <a:buNone/>
            </a:pPr>
            <a:r>
              <a:rPr lang="fr-FR" dirty="0"/>
              <a:t>	</a:t>
            </a:r>
            <a:r>
              <a:rPr lang="fr-FR" dirty="0" smtClean="0"/>
              <a:t>	1 comprimé à 8h</a:t>
            </a:r>
          </a:p>
          <a:p>
            <a:pPr marL="0" indent="0">
              <a:buNone/>
            </a:pPr>
            <a:r>
              <a:rPr lang="fr-FR" dirty="0"/>
              <a:t>		2 comprimés à 8h </a:t>
            </a:r>
            <a:endParaRPr lang="fr-FR" dirty="0" smtClean="0"/>
          </a:p>
          <a:p>
            <a:pPr marL="0" indent="0">
              <a:buNone/>
            </a:pPr>
            <a:r>
              <a:rPr lang="fr-FR" dirty="0"/>
              <a:t>		Autre</a:t>
            </a:r>
          </a:p>
          <a:p>
            <a:pPr marL="0" indent="0">
              <a:buNone/>
            </a:pPr>
            <a:endParaRPr lang="fr-FR" dirty="0"/>
          </a:p>
        </p:txBody>
      </p:sp>
    </p:spTree>
    <p:extLst>
      <p:ext uri="{BB962C8B-B14F-4D97-AF65-F5344CB8AC3E}">
        <p14:creationId xmlns:p14="http://schemas.microsoft.com/office/powerpoint/2010/main" val="4248943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smtClean="0"/>
              <a:t>Fiche médicaments</a:t>
            </a:r>
            <a:endParaRPr lang="fr-FR" sz="3200" dirty="0"/>
          </a:p>
        </p:txBody>
      </p:sp>
      <p:sp>
        <p:nvSpPr>
          <p:cNvPr id="8" name="Espace réservé du contenu 7"/>
          <p:cNvSpPr>
            <a:spLocks noGrp="1"/>
          </p:cNvSpPr>
          <p:nvPr>
            <p:ph idx="1"/>
          </p:nvPr>
        </p:nvSpPr>
        <p:spPr>
          <a:xfrm>
            <a:off x="838200" y="1411705"/>
            <a:ext cx="10515600" cy="5213684"/>
          </a:xfrm>
        </p:spPr>
        <p:txBody>
          <a:bodyPr>
            <a:normAutofit lnSpcReduction="10000"/>
          </a:bodyPr>
          <a:lstStyle/>
          <a:p>
            <a:pPr marL="0" indent="0">
              <a:buNone/>
            </a:pPr>
            <a:r>
              <a:rPr lang="fr-FR" sz="4000" dirty="0" smtClean="0">
                <a:solidFill>
                  <a:srgbClr val="CC0099"/>
                </a:solidFill>
              </a:rPr>
              <a:t>PRIVET Rémi</a:t>
            </a:r>
          </a:p>
          <a:p>
            <a:pPr marL="0" indent="0">
              <a:buNone/>
            </a:pPr>
            <a:r>
              <a:rPr lang="fr-FR" b="1" dirty="0" smtClean="0"/>
              <a:t>Traitements anti-rejets :</a:t>
            </a:r>
          </a:p>
          <a:p>
            <a:pPr marL="0" indent="0">
              <a:buNone/>
            </a:pPr>
            <a:r>
              <a:rPr lang="fr-FR" dirty="0" smtClean="0"/>
              <a:t>	PROGRAF® </a:t>
            </a:r>
            <a:r>
              <a:rPr lang="fr-FR" dirty="0" err="1" smtClean="0"/>
              <a:t>Tacrolimus</a:t>
            </a:r>
            <a:r>
              <a:rPr lang="fr-FR" dirty="0"/>
              <a:t> </a:t>
            </a:r>
            <a:r>
              <a:rPr lang="fr-FR" dirty="0" smtClean="0"/>
              <a:t>1 mg		</a:t>
            </a:r>
          </a:p>
          <a:p>
            <a:pPr marL="0" indent="0">
              <a:buNone/>
            </a:pPr>
            <a:r>
              <a:rPr lang="fr-FR" dirty="0" smtClean="0"/>
              <a:t>		1 </a:t>
            </a:r>
            <a:r>
              <a:rPr lang="fr-FR" dirty="0"/>
              <a:t>comprimé à 8h et 1 comprimé à 20h</a:t>
            </a:r>
          </a:p>
          <a:p>
            <a:pPr marL="0" indent="0">
              <a:buNone/>
            </a:pPr>
            <a:endParaRPr lang="fr-FR" dirty="0"/>
          </a:p>
          <a:p>
            <a:pPr marL="0" indent="0">
              <a:buNone/>
            </a:pPr>
            <a:r>
              <a:rPr lang="fr-FR" dirty="0" smtClean="0"/>
              <a:t>	CELLCEPT® </a:t>
            </a:r>
            <a:r>
              <a:rPr lang="fr-FR" dirty="0" err="1" smtClean="0"/>
              <a:t>Mycophénolate</a:t>
            </a:r>
            <a:r>
              <a:rPr lang="fr-FR" dirty="0" smtClean="0"/>
              <a:t> </a:t>
            </a:r>
            <a:r>
              <a:rPr lang="fr-FR" dirty="0" err="1"/>
              <a:t>mofétil</a:t>
            </a:r>
            <a:r>
              <a:rPr lang="fr-FR" dirty="0"/>
              <a:t> </a:t>
            </a:r>
            <a:r>
              <a:rPr lang="fr-FR" dirty="0" smtClean="0"/>
              <a:t>500 mg </a:t>
            </a:r>
          </a:p>
          <a:p>
            <a:pPr marL="0" indent="0">
              <a:buNone/>
            </a:pPr>
            <a:r>
              <a:rPr lang="fr-FR" dirty="0"/>
              <a:t>		2 comprimés à 8h et 2 comprimés à 20h</a:t>
            </a:r>
          </a:p>
          <a:p>
            <a:pPr marL="0" indent="0">
              <a:buNone/>
            </a:pPr>
            <a:endParaRPr lang="fr-FR" dirty="0" smtClean="0"/>
          </a:p>
          <a:p>
            <a:pPr marL="0" indent="0">
              <a:buNone/>
            </a:pPr>
            <a:r>
              <a:rPr lang="fr-FR" dirty="0" smtClean="0"/>
              <a:t>	CORTANCYL® </a:t>
            </a:r>
            <a:r>
              <a:rPr lang="fr-FR" dirty="0" err="1" smtClean="0"/>
              <a:t>Prednisone</a:t>
            </a:r>
            <a:r>
              <a:rPr lang="fr-FR" dirty="0"/>
              <a:t> </a:t>
            </a:r>
            <a:r>
              <a:rPr lang="fr-FR" dirty="0" smtClean="0"/>
              <a:t>20 mg </a:t>
            </a:r>
          </a:p>
          <a:p>
            <a:pPr marL="0" indent="0">
              <a:buNone/>
            </a:pPr>
            <a:r>
              <a:rPr lang="fr-FR" dirty="0"/>
              <a:t>	</a:t>
            </a:r>
            <a:r>
              <a:rPr lang="fr-FR" dirty="0" smtClean="0"/>
              <a:t>	0,5 comprimé à 8h</a:t>
            </a:r>
            <a:endParaRPr lang="fr-FR" dirty="0"/>
          </a:p>
          <a:p>
            <a:pPr marL="0" indent="0">
              <a:buNone/>
            </a:pPr>
            <a:endParaRPr lang="fr-FR" dirty="0"/>
          </a:p>
        </p:txBody>
      </p:sp>
      <p:sp>
        <p:nvSpPr>
          <p:cNvPr id="2" name="ZoneTexte 1"/>
          <p:cNvSpPr txBox="1"/>
          <p:nvPr/>
        </p:nvSpPr>
        <p:spPr>
          <a:xfrm>
            <a:off x="1283368" y="641684"/>
            <a:ext cx="2390274" cy="368969"/>
          </a:xfrm>
          <a:prstGeom prst="rect">
            <a:avLst/>
          </a:prstGeom>
          <a:noFill/>
        </p:spPr>
        <p:txBody>
          <a:bodyPr wrap="square" rtlCol="0">
            <a:spAutoFit/>
          </a:bodyPr>
          <a:lstStyle/>
          <a:p>
            <a:r>
              <a:rPr lang="fr-FR" dirty="0" smtClean="0">
                <a:solidFill>
                  <a:schemeClr val="bg1"/>
                </a:solidFill>
                <a:sym typeface="Wingdings" panose="05000000000000000000" pitchFamily="2" charset="2"/>
              </a:rPr>
              <a:t> </a:t>
            </a:r>
            <a:r>
              <a:rPr lang="fr-FR" dirty="0" smtClean="0">
                <a:solidFill>
                  <a:schemeClr val="bg1"/>
                </a:solidFill>
              </a:rPr>
              <a:t>Retour</a:t>
            </a:r>
            <a:endParaRPr lang="fr-FR" dirty="0">
              <a:solidFill>
                <a:schemeClr val="bg1"/>
              </a:solidFill>
            </a:endParaRPr>
          </a:p>
        </p:txBody>
      </p:sp>
      <p:sp>
        <p:nvSpPr>
          <p:cNvPr id="4" name="ZoneTexte 3"/>
          <p:cNvSpPr txBox="1"/>
          <p:nvPr/>
        </p:nvSpPr>
        <p:spPr>
          <a:xfrm>
            <a:off x="9047748" y="5743073"/>
            <a:ext cx="2727158" cy="92333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fr-FR" dirty="0" smtClean="0"/>
              <a:t>Enregistrer et choisir les médicaments anti-infectieux</a:t>
            </a:r>
            <a:endParaRPr lang="fr-FR" dirty="0"/>
          </a:p>
        </p:txBody>
      </p:sp>
    </p:spTree>
    <p:extLst>
      <p:ext uri="{BB962C8B-B14F-4D97-AF65-F5344CB8AC3E}">
        <p14:creationId xmlns:p14="http://schemas.microsoft.com/office/powerpoint/2010/main" val="961367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a:t>Fiche médicaments</a:t>
            </a:r>
          </a:p>
        </p:txBody>
      </p:sp>
      <p:sp>
        <p:nvSpPr>
          <p:cNvPr id="8" name="Espace réservé du contenu 7"/>
          <p:cNvSpPr>
            <a:spLocks noGrp="1"/>
          </p:cNvSpPr>
          <p:nvPr>
            <p:ph idx="1"/>
          </p:nvPr>
        </p:nvSpPr>
        <p:spPr>
          <a:xfrm>
            <a:off x="838200" y="1411705"/>
            <a:ext cx="10515600" cy="5213684"/>
          </a:xfrm>
        </p:spPr>
        <p:txBody>
          <a:bodyPr>
            <a:normAutofit lnSpcReduction="10000"/>
          </a:bodyPr>
          <a:lstStyle/>
          <a:p>
            <a:pPr marL="0" indent="0">
              <a:buNone/>
            </a:pPr>
            <a:r>
              <a:rPr lang="fr-FR" sz="4000" dirty="0" smtClean="0">
                <a:solidFill>
                  <a:srgbClr val="CC0099"/>
                </a:solidFill>
              </a:rPr>
              <a:t>PRIVET Rémi</a:t>
            </a:r>
          </a:p>
          <a:p>
            <a:pPr marL="0" indent="0">
              <a:buNone/>
            </a:pPr>
            <a:r>
              <a:rPr lang="fr-FR" dirty="0" smtClean="0"/>
              <a:t>	</a:t>
            </a:r>
            <a:endParaRPr lang="fr-FR" dirty="0"/>
          </a:p>
          <a:p>
            <a:pPr marL="0" indent="0">
              <a:buNone/>
            </a:pPr>
            <a:r>
              <a:rPr lang="fr-FR" b="1" dirty="0" smtClean="0"/>
              <a:t>Sélectionner les traitements anti-infectieux :</a:t>
            </a:r>
          </a:p>
          <a:p>
            <a:pPr marL="0" indent="0">
              <a:buNone/>
            </a:pPr>
            <a:r>
              <a:rPr lang="fr-FR" dirty="0" smtClean="0"/>
              <a:t>	NOXAFIL® </a:t>
            </a:r>
            <a:r>
              <a:rPr lang="fr-FR" dirty="0" err="1" smtClean="0"/>
              <a:t>Posaconazole</a:t>
            </a:r>
            <a:endParaRPr lang="fr-FR" dirty="0" smtClean="0"/>
          </a:p>
          <a:p>
            <a:pPr marL="0" indent="0">
              <a:buNone/>
            </a:pPr>
            <a:r>
              <a:rPr lang="fr-FR" dirty="0" smtClean="0"/>
              <a:t>	VFEND® </a:t>
            </a:r>
            <a:r>
              <a:rPr lang="fr-FR" dirty="0" err="1"/>
              <a:t>Voriconazole</a:t>
            </a:r>
            <a:r>
              <a:rPr lang="fr-FR" dirty="0"/>
              <a:t> </a:t>
            </a:r>
          </a:p>
          <a:p>
            <a:pPr marL="0" indent="0">
              <a:buNone/>
            </a:pPr>
            <a:r>
              <a:rPr lang="fr-FR" dirty="0" smtClean="0"/>
              <a:t>	BACTRIM® </a:t>
            </a:r>
            <a:r>
              <a:rPr lang="fr-FR" dirty="0" err="1" smtClean="0"/>
              <a:t>Sulfaméthoxazole</a:t>
            </a:r>
            <a:r>
              <a:rPr lang="fr-FR" dirty="0" smtClean="0"/>
              <a:t> </a:t>
            </a:r>
            <a:r>
              <a:rPr lang="fr-FR" dirty="0"/>
              <a:t>+ </a:t>
            </a:r>
            <a:r>
              <a:rPr lang="fr-FR" dirty="0" err="1" smtClean="0"/>
              <a:t>Triméthoprime</a:t>
            </a:r>
            <a:endParaRPr lang="fr-FR" dirty="0" smtClean="0"/>
          </a:p>
          <a:p>
            <a:pPr marL="0" indent="0">
              <a:buNone/>
            </a:pPr>
            <a:r>
              <a:rPr lang="fr-FR" dirty="0" smtClean="0"/>
              <a:t>	FANSIDAR® </a:t>
            </a:r>
            <a:r>
              <a:rPr lang="fr-FR" dirty="0" err="1" smtClean="0"/>
              <a:t>Sulfadoxine</a:t>
            </a:r>
            <a:r>
              <a:rPr lang="fr-FR" dirty="0" smtClean="0"/>
              <a:t> </a:t>
            </a:r>
            <a:r>
              <a:rPr lang="fr-FR" dirty="0"/>
              <a:t>+ </a:t>
            </a:r>
            <a:r>
              <a:rPr lang="fr-FR" dirty="0" err="1" smtClean="0"/>
              <a:t>Pyriméthamine</a:t>
            </a:r>
            <a:endParaRPr lang="fr-FR" dirty="0" smtClean="0"/>
          </a:p>
          <a:p>
            <a:pPr marL="0" indent="0">
              <a:buNone/>
            </a:pPr>
            <a:r>
              <a:rPr lang="fr-FR" dirty="0" smtClean="0"/>
              <a:t>	PENTACARINAT® </a:t>
            </a:r>
            <a:r>
              <a:rPr lang="fr-FR" dirty="0" err="1" smtClean="0"/>
              <a:t>Pentamidine</a:t>
            </a:r>
            <a:endParaRPr lang="fr-FR" dirty="0" smtClean="0"/>
          </a:p>
          <a:p>
            <a:pPr marL="0" indent="0">
              <a:buNone/>
            </a:pPr>
            <a:r>
              <a:rPr lang="fr-FR" dirty="0"/>
              <a:t>	</a:t>
            </a:r>
            <a:r>
              <a:rPr lang="fr-FR" dirty="0" smtClean="0"/>
              <a:t>ROVALCYTE® </a:t>
            </a:r>
            <a:r>
              <a:rPr lang="fr-FR" dirty="0" err="1" smtClean="0"/>
              <a:t>Valganciclovir</a:t>
            </a:r>
            <a:r>
              <a:rPr lang="fr-FR" dirty="0"/>
              <a:t> </a:t>
            </a:r>
            <a:endParaRPr lang="fr-FR" dirty="0" smtClean="0"/>
          </a:p>
          <a:p>
            <a:pPr marL="0" indent="0">
              <a:buNone/>
            </a:pPr>
            <a:r>
              <a:rPr lang="fr-FR" dirty="0" smtClean="0"/>
              <a:t>	ZELITREX® </a:t>
            </a:r>
            <a:r>
              <a:rPr lang="fr-FR" dirty="0" err="1" smtClean="0"/>
              <a:t>Valaciclovir</a:t>
            </a:r>
            <a:r>
              <a:rPr lang="fr-FR" dirty="0"/>
              <a:t> </a:t>
            </a:r>
            <a:endParaRPr lang="fr-FR" dirty="0" smtClean="0"/>
          </a:p>
          <a:p>
            <a:pPr marL="0" indent="0">
              <a:buNone/>
            </a:pPr>
            <a:endParaRPr lang="fr-FR" dirty="0"/>
          </a:p>
        </p:txBody>
      </p:sp>
    </p:spTree>
    <p:extLst>
      <p:ext uri="{BB962C8B-B14F-4D97-AF65-F5344CB8AC3E}">
        <p14:creationId xmlns:p14="http://schemas.microsoft.com/office/powerpoint/2010/main" val="294992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a:t>Fiche médicaments</a:t>
            </a:r>
          </a:p>
        </p:txBody>
      </p:sp>
      <p:sp>
        <p:nvSpPr>
          <p:cNvPr id="8" name="Espace réservé du contenu 7"/>
          <p:cNvSpPr>
            <a:spLocks noGrp="1"/>
          </p:cNvSpPr>
          <p:nvPr>
            <p:ph idx="1"/>
          </p:nvPr>
        </p:nvSpPr>
        <p:spPr>
          <a:xfrm>
            <a:off x="838200" y="1411705"/>
            <a:ext cx="10515600" cy="5213684"/>
          </a:xfrm>
        </p:spPr>
        <p:txBody>
          <a:bodyPr>
            <a:normAutofit/>
          </a:bodyPr>
          <a:lstStyle/>
          <a:p>
            <a:pPr marL="0" indent="0">
              <a:buNone/>
            </a:pPr>
            <a:r>
              <a:rPr lang="fr-FR" sz="4000" dirty="0" smtClean="0">
                <a:solidFill>
                  <a:srgbClr val="CC0099"/>
                </a:solidFill>
              </a:rPr>
              <a:t>PRIVET Rémi</a:t>
            </a:r>
          </a:p>
          <a:p>
            <a:pPr marL="0" indent="0">
              <a:buNone/>
            </a:pPr>
            <a:r>
              <a:rPr lang="fr-FR" dirty="0" smtClean="0"/>
              <a:t>	</a:t>
            </a:r>
            <a:endParaRPr lang="fr-FR" dirty="0"/>
          </a:p>
          <a:p>
            <a:pPr marL="0" indent="0">
              <a:buNone/>
            </a:pPr>
            <a:r>
              <a:rPr lang="fr-FR" b="1" dirty="0" smtClean="0"/>
              <a:t>Sélectionner les dosages des traitements anti-infectieux :</a:t>
            </a:r>
          </a:p>
          <a:p>
            <a:pPr marL="0" indent="0">
              <a:buNone/>
            </a:pPr>
            <a:r>
              <a:rPr lang="fr-FR" dirty="0"/>
              <a:t>	</a:t>
            </a:r>
            <a:r>
              <a:rPr lang="fr-FR" dirty="0" smtClean="0"/>
              <a:t>VFEND® </a:t>
            </a:r>
            <a:r>
              <a:rPr lang="fr-FR" dirty="0" err="1"/>
              <a:t>Voriconazole</a:t>
            </a:r>
            <a:r>
              <a:rPr lang="fr-FR" dirty="0"/>
              <a:t> </a:t>
            </a:r>
          </a:p>
          <a:p>
            <a:pPr marL="0" indent="0">
              <a:buNone/>
            </a:pPr>
            <a:r>
              <a:rPr lang="fr-FR" dirty="0" smtClean="0"/>
              <a:t>	50 mg 	200 mg	40 mg/ml</a:t>
            </a:r>
          </a:p>
          <a:p>
            <a:pPr marL="0" indent="0">
              <a:buNone/>
            </a:pPr>
            <a:r>
              <a:rPr lang="fr-FR" dirty="0"/>
              <a:t>	</a:t>
            </a:r>
            <a:r>
              <a:rPr lang="fr-FR" dirty="0" smtClean="0"/>
              <a:t>ROVALCYTE® </a:t>
            </a:r>
            <a:r>
              <a:rPr lang="fr-FR" dirty="0" err="1" smtClean="0"/>
              <a:t>Valganciclovir</a:t>
            </a:r>
            <a:r>
              <a:rPr lang="fr-FR" dirty="0"/>
              <a:t> </a:t>
            </a:r>
            <a:endParaRPr lang="fr-FR" dirty="0" smtClean="0"/>
          </a:p>
          <a:p>
            <a:pPr marL="0" indent="0">
              <a:buNone/>
            </a:pPr>
            <a:r>
              <a:rPr lang="fr-FR" dirty="0" smtClean="0"/>
              <a:t>	450 mg	50 mg/ml</a:t>
            </a:r>
            <a:endParaRPr lang="fr-FR" dirty="0"/>
          </a:p>
          <a:p>
            <a:pPr marL="0" indent="0">
              <a:buNone/>
            </a:pPr>
            <a:r>
              <a:rPr lang="fr-FR" dirty="0" smtClean="0"/>
              <a:t>	ZELITREX® </a:t>
            </a:r>
            <a:r>
              <a:rPr lang="fr-FR" dirty="0" err="1" smtClean="0"/>
              <a:t>Valaciclovir</a:t>
            </a:r>
            <a:r>
              <a:rPr lang="fr-FR" dirty="0"/>
              <a:t> </a:t>
            </a:r>
            <a:endParaRPr lang="fr-FR" dirty="0" smtClean="0"/>
          </a:p>
          <a:p>
            <a:pPr marL="0" indent="0">
              <a:buNone/>
            </a:pPr>
            <a:r>
              <a:rPr lang="fr-FR" dirty="0" smtClean="0"/>
              <a:t>	500 mg</a:t>
            </a:r>
            <a:endParaRPr lang="fr-FR" dirty="0"/>
          </a:p>
          <a:p>
            <a:pPr marL="0" indent="0">
              <a:buNone/>
            </a:pPr>
            <a:endParaRPr lang="fr-FR" dirty="0"/>
          </a:p>
        </p:txBody>
      </p:sp>
    </p:spTree>
    <p:extLst>
      <p:ext uri="{BB962C8B-B14F-4D97-AF65-F5344CB8AC3E}">
        <p14:creationId xmlns:p14="http://schemas.microsoft.com/office/powerpoint/2010/main" val="630135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365125"/>
            <a:ext cx="10515600" cy="909493"/>
          </a:xfrm>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lgn="ctr"/>
            <a:r>
              <a:rPr lang="fr-FR" sz="3200" dirty="0" smtClean="0"/>
              <a:t>ETP Greffe Pulmonaire</a:t>
            </a:r>
            <a:br>
              <a:rPr lang="fr-FR" sz="3200" dirty="0" smtClean="0"/>
            </a:br>
            <a:r>
              <a:rPr lang="fr-FR" sz="3200" dirty="0"/>
              <a:t>Fiche médicaments</a:t>
            </a:r>
          </a:p>
        </p:txBody>
      </p:sp>
      <p:sp>
        <p:nvSpPr>
          <p:cNvPr id="8" name="Espace réservé du contenu 7"/>
          <p:cNvSpPr>
            <a:spLocks noGrp="1"/>
          </p:cNvSpPr>
          <p:nvPr>
            <p:ph idx="1"/>
          </p:nvPr>
        </p:nvSpPr>
        <p:spPr>
          <a:xfrm>
            <a:off x="838200" y="1411705"/>
            <a:ext cx="10515600" cy="5213684"/>
          </a:xfrm>
        </p:spPr>
        <p:txBody>
          <a:bodyPr>
            <a:normAutofit fontScale="92500" lnSpcReduction="20000"/>
          </a:bodyPr>
          <a:lstStyle/>
          <a:p>
            <a:pPr marL="0" indent="0">
              <a:buNone/>
            </a:pPr>
            <a:r>
              <a:rPr lang="fr-FR" sz="4000" dirty="0" smtClean="0">
                <a:solidFill>
                  <a:srgbClr val="CC0099"/>
                </a:solidFill>
              </a:rPr>
              <a:t>PRIVET Rémi</a:t>
            </a:r>
          </a:p>
          <a:p>
            <a:pPr marL="0" indent="0">
              <a:buNone/>
            </a:pPr>
            <a:r>
              <a:rPr lang="fr-FR" dirty="0" smtClean="0"/>
              <a:t>	</a:t>
            </a:r>
            <a:endParaRPr lang="fr-FR" dirty="0"/>
          </a:p>
          <a:p>
            <a:pPr marL="0" indent="0">
              <a:buNone/>
            </a:pPr>
            <a:r>
              <a:rPr lang="fr-FR" b="1" dirty="0" smtClean="0"/>
              <a:t>Sélectionner les dosages des traitements anti-infectieux :</a:t>
            </a:r>
          </a:p>
          <a:p>
            <a:pPr marL="0" indent="0">
              <a:buNone/>
            </a:pPr>
            <a:r>
              <a:rPr lang="fr-FR" dirty="0"/>
              <a:t>	</a:t>
            </a:r>
            <a:r>
              <a:rPr lang="fr-FR" dirty="0" smtClean="0"/>
              <a:t>VFEND® </a:t>
            </a:r>
            <a:r>
              <a:rPr lang="fr-FR" dirty="0" err="1"/>
              <a:t>Voriconazole</a:t>
            </a:r>
            <a:r>
              <a:rPr lang="fr-FR" dirty="0"/>
              <a:t> </a:t>
            </a:r>
            <a:r>
              <a:rPr lang="fr-FR" dirty="0" smtClean="0"/>
              <a:t>40 mg/ml</a:t>
            </a:r>
          </a:p>
          <a:p>
            <a:pPr marL="0" indent="0">
              <a:buNone/>
            </a:pPr>
            <a:r>
              <a:rPr lang="fr-FR" dirty="0"/>
              <a:t>	</a:t>
            </a:r>
            <a:r>
              <a:rPr lang="fr-FR" dirty="0" smtClean="0"/>
              <a:t>	200 mg soit 5 ml à 8h et 200 mg soit 5 ml à 20h</a:t>
            </a:r>
          </a:p>
          <a:p>
            <a:pPr marL="0" indent="0">
              <a:buNone/>
            </a:pPr>
            <a:r>
              <a:rPr lang="fr-FR" dirty="0"/>
              <a:t>	</a:t>
            </a:r>
            <a:r>
              <a:rPr lang="fr-FR" dirty="0" smtClean="0"/>
              <a:t>	Autre</a:t>
            </a:r>
          </a:p>
          <a:p>
            <a:pPr marL="0" indent="0">
              <a:buNone/>
            </a:pPr>
            <a:r>
              <a:rPr lang="fr-FR" dirty="0"/>
              <a:t>	</a:t>
            </a:r>
            <a:r>
              <a:rPr lang="fr-FR" dirty="0" smtClean="0"/>
              <a:t>ROVALCYTE® </a:t>
            </a:r>
            <a:r>
              <a:rPr lang="fr-FR" dirty="0" err="1" smtClean="0"/>
              <a:t>Valganciclovir</a:t>
            </a:r>
            <a:r>
              <a:rPr lang="fr-FR" dirty="0"/>
              <a:t> </a:t>
            </a:r>
            <a:r>
              <a:rPr lang="fr-FR" dirty="0" smtClean="0"/>
              <a:t>450 mg	</a:t>
            </a:r>
          </a:p>
          <a:p>
            <a:pPr marL="0" indent="0">
              <a:buNone/>
            </a:pPr>
            <a:r>
              <a:rPr lang="fr-FR" dirty="0"/>
              <a:t>	</a:t>
            </a:r>
            <a:r>
              <a:rPr lang="fr-FR" dirty="0" smtClean="0"/>
              <a:t>	2 comprimés à 8h</a:t>
            </a:r>
          </a:p>
          <a:p>
            <a:pPr marL="0" indent="0">
              <a:buNone/>
            </a:pPr>
            <a:r>
              <a:rPr lang="fr-FR" dirty="0" smtClean="0"/>
              <a:t>		Autre</a:t>
            </a:r>
          </a:p>
          <a:p>
            <a:pPr marL="0" indent="0">
              <a:buNone/>
            </a:pPr>
            <a:r>
              <a:rPr lang="fr-FR" dirty="0" smtClean="0"/>
              <a:t>	ZELITREX® </a:t>
            </a:r>
            <a:r>
              <a:rPr lang="fr-FR" dirty="0" err="1" smtClean="0"/>
              <a:t>Valaciclovir</a:t>
            </a:r>
            <a:r>
              <a:rPr lang="fr-FR" dirty="0"/>
              <a:t> </a:t>
            </a:r>
            <a:r>
              <a:rPr lang="fr-FR" dirty="0" smtClean="0"/>
              <a:t>500 mg</a:t>
            </a:r>
          </a:p>
          <a:p>
            <a:pPr marL="0" indent="0">
              <a:buNone/>
            </a:pPr>
            <a:r>
              <a:rPr lang="fr-FR" dirty="0"/>
              <a:t>	</a:t>
            </a:r>
            <a:r>
              <a:rPr lang="fr-FR" dirty="0" smtClean="0"/>
              <a:t>	2 comprimés à 8h et 2 comprimés à 20h</a:t>
            </a:r>
          </a:p>
          <a:p>
            <a:pPr marL="0" indent="0">
              <a:buNone/>
            </a:pPr>
            <a:r>
              <a:rPr lang="fr-FR" dirty="0"/>
              <a:t>	</a:t>
            </a:r>
            <a:r>
              <a:rPr lang="fr-FR" dirty="0" smtClean="0"/>
              <a:t>	Autre</a:t>
            </a:r>
            <a:endParaRPr lang="fr-FR" dirty="0"/>
          </a:p>
          <a:p>
            <a:pPr marL="0" indent="0">
              <a:buNone/>
            </a:pPr>
            <a:endParaRPr lang="fr-FR" dirty="0"/>
          </a:p>
        </p:txBody>
      </p:sp>
    </p:spTree>
    <p:extLst>
      <p:ext uri="{BB962C8B-B14F-4D97-AF65-F5344CB8AC3E}">
        <p14:creationId xmlns:p14="http://schemas.microsoft.com/office/powerpoint/2010/main" val="20556334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431</Words>
  <Application>Microsoft Office PowerPoint</Application>
  <PresentationFormat>Grand écran</PresentationFormat>
  <Paragraphs>199</Paragraphs>
  <Slides>12</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Calibri Light</vt:lpstr>
      <vt:lpstr>Wingdings</vt:lpstr>
      <vt:lpstr>Thème Office</vt:lpstr>
      <vt:lpstr>ETP Greffe pulmonaire Fiche patient</vt:lpstr>
      <vt:lpstr>ETP Greffe pulmonaire Fiche patient</vt:lpstr>
      <vt:lpstr>ETP Greffe Pulmonaire Fiche médicaments</vt:lpstr>
      <vt:lpstr>ETP Greffe Pulmonaire Fiche médicaments</vt:lpstr>
      <vt:lpstr>ETP Greffe Pulmonaire Fiche médicaments</vt:lpstr>
      <vt:lpstr>ETP Greffe Pulmonaire Fiche médicaments</vt:lpstr>
      <vt:lpstr>ETP Greffe Pulmonaire Fiche médicaments</vt:lpstr>
      <vt:lpstr>ETP Greffe Pulmonaire Fiche médicaments</vt:lpstr>
      <vt:lpstr>ETP Greffe Pulmonaire Fiche médicaments</vt:lpstr>
      <vt:lpstr>ETP Greffe Pulmonaire Fiche médicaments</vt:lpstr>
      <vt:lpstr>ETP Greffe Pulmonaire Prescription</vt:lpstr>
      <vt:lpstr>ETP Greffe Pulmonaire Prescription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ETP Greffe pulmonaire Fiche patient</dc:title>
  <dc:creator>Laura Angleviel</dc:creator>
  <cp:lastModifiedBy>Rémi Privet</cp:lastModifiedBy>
  <cp:revision>15</cp:revision>
  <dcterms:created xsi:type="dcterms:W3CDTF">2015-08-26T07:37:16Z</dcterms:created>
  <dcterms:modified xsi:type="dcterms:W3CDTF">2015-08-26T20:06:43Z</dcterms:modified>
</cp:coreProperties>
</file>