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70" r:id="rId6"/>
    <p:sldId id="261" r:id="rId7"/>
    <p:sldId id="262" r:id="rId8"/>
    <p:sldId id="263" r:id="rId9"/>
    <p:sldId id="271" r:id="rId10"/>
    <p:sldId id="264" r:id="rId11"/>
    <p:sldId id="272" r:id="rId12"/>
    <p:sldId id="273" r:id="rId13"/>
    <p:sldId id="274" r:id="rId14"/>
    <p:sldId id="275" r:id="rId15"/>
    <p:sldId id="268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355" autoAdjust="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604F-B604-4D4B-BD65-62E98D7D1C14}" type="datetimeFigureOut">
              <a:rPr lang="fr-FR" smtClean="0"/>
              <a:t>10/10/2015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F7495-40B8-4285-BC17-C0F14B49C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526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420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3007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990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8500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4301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EN ATTENTE</a:t>
            </a:r>
            <a:r>
              <a:rPr lang="fr-FR" baseline="0" smtClean="0"/>
              <a:t> DE LA BDD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711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739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Ajouter</a:t>
            </a:r>
            <a:r>
              <a:rPr lang="fr-FR" baseline="0" dirty="0" smtClean="0"/>
              <a:t> le LP à l’ADVAGRAF</a:t>
            </a:r>
          </a:p>
          <a:p>
            <a:r>
              <a:rPr lang="fr-FR" baseline="0" dirty="0" smtClean="0"/>
              <a:t>Liste </a:t>
            </a:r>
            <a:r>
              <a:rPr lang="fr-FR" baseline="0" dirty="0" err="1" smtClean="0"/>
              <a:t>multichoix</a:t>
            </a:r>
            <a:r>
              <a:rPr lang="fr-FR" baseline="0" dirty="0" smtClean="0"/>
              <a:t> : on sélectionne un seul médicament de la liste.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296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r>
              <a:rPr lang="fr-FR" baseline="0" dirty="0" smtClean="0"/>
              <a:t> pour le PROGRAF : on sélectionne dans la première colonne/liste notre dose souhaitée, et si besoin on ajoute une autre dose de la colonne a coté et ainsi de suite. 5 colonnes/listes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814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r>
              <a:rPr lang="fr-FR" baseline="0" dirty="0" smtClean="0"/>
              <a:t> pour le PROGRAF : on sélectionne dans la </a:t>
            </a:r>
            <a:r>
              <a:rPr lang="fr-FR" baseline="0" dirty="0" err="1" smtClean="0"/>
              <a:t>premiere</a:t>
            </a:r>
            <a:r>
              <a:rPr lang="fr-FR" baseline="0" dirty="0" smtClean="0"/>
              <a:t> colonne/liste notre dose souhaitée et on sélectionne le nombre comprimé correspondant. Il y a donc 3 colonnes max pour le PROGRAF puisqu’il existe que 3 dosages.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737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Même chose</a:t>
            </a:r>
            <a:r>
              <a:rPr lang="fr-FR" baseline="0" dirty="0" smtClean="0"/>
              <a:t>, on sélectionne dans la première colonne / liste notre horaire, puis on ajoute un autre horaire si besoin dans la colonne du milieu. 3 listes.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783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</a:t>
            </a:r>
            <a:r>
              <a:rPr lang="fr-FR" baseline="0" dirty="0" smtClean="0"/>
              <a:t>r connaitre les autres médicaments, </a:t>
            </a:r>
            <a:r>
              <a:rPr lang="fr-FR" baseline="0" dirty="0" err="1" smtClean="0"/>
              <a:t>cf</a:t>
            </a:r>
            <a:r>
              <a:rPr lang="fr-FR" baseline="0" dirty="0" smtClean="0"/>
              <a:t> l’autre </a:t>
            </a:r>
            <a:r>
              <a:rPr lang="fr-FR" baseline="0" dirty="0" err="1" smtClean="0"/>
              <a:t>ppt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934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Même</a:t>
            </a:r>
            <a:r>
              <a:rPr lang="fr-FR" baseline="0" dirty="0" smtClean="0"/>
              <a:t> procédure que pour les anti-rejets.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3536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i="1" dirty="0" smtClean="0"/>
              <a:t>Pour le FANSIDAR, le PENTACARINAT</a:t>
            </a:r>
            <a:r>
              <a:rPr lang="fr-FR" i="1" baseline="0" dirty="0" smtClean="0"/>
              <a:t> il n’existe qu’un seul dosage, donc on switch cette étape pour eux.</a:t>
            </a:r>
          </a:p>
          <a:p>
            <a:endParaRPr lang="fr-FR" baseline="0" dirty="0" smtClean="0"/>
          </a:p>
          <a:p>
            <a:r>
              <a:rPr lang="fr-FR" baseline="0" dirty="0" smtClean="0"/>
              <a:t>Dose et fréquence aussi : Toutes les 8h/12/24h (</a:t>
            </a:r>
            <a:r>
              <a:rPr lang="fr-FR" baseline="0" dirty="0" err="1" smtClean="0"/>
              <a:t>ttes</a:t>
            </a:r>
            <a:r>
              <a:rPr lang="fr-FR" baseline="0" dirty="0" smtClean="0"/>
              <a:t> les 8 h ? À vérifier !) + tous les mois + toutes les semaines + 3 fois par semaine…..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463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228238D-62C9-4665-9605-F66906239C92}" type="datetimeFigureOut">
              <a:rPr lang="fr-FR" smtClean="0"/>
              <a:t>10/10/2015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3482-B39F-4BC8-AD08-CC15ECB6848D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92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238D-62C9-4665-9605-F66906239C92}" type="datetimeFigureOut">
              <a:rPr lang="fr-FR" smtClean="0"/>
              <a:t>10/10/2015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3482-B39F-4BC8-AD08-CC15ECB684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63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238D-62C9-4665-9605-F66906239C92}" type="datetimeFigureOut">
              <a:rPr lang="fr-FR" smtClean="0"/>
              <a:t>10/10/2015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3482-B39F-4BC8-AD08-CC15ECB6848D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5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238D-62C9-4665-9605-F66906239C92}" type="datetimeFigureOut">
              <a:rPr lang="fr-FR" smtClean="0"/>
              <a:t>10/10/2015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3482-B39F-4BC8-AD08-CC15ECB684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49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238D-62C9-4665-9605-F66906239C92}" type="datetimeFigureOut">
              <a:rPr lang="fr-FR" smtClean="0"/>
              <a:t>10/10/2015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3482-B39F-4BC8-AD08-CC15ECB6848D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32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238D-62C9-4665-9605-F66906239C92}" type="datetimeFigureOut">
              <a:rPr lang="fr-FR" smtClean="0"/>
              <a:t>10/10/2015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3482-B39F-4BC8-AD08-CC15ECB684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40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238D-62C9-4665-9605-F66906239C92}" type="datetimeFigureOut">
              <a:rPr lang="fr-FR" smtClean="0"/>
              <a:t>10/10/2015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3482-B39F-4BC8-AD08-CC15ECB684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15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238D-62C9-4665-9605-F66906239C92}" type="datetimeFigureOut">
              <a:rPr lang="fr-FR" smtClean="0"/>
              <a:t>10/10/2015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3482-B39F-4BC8-AD08-CC15ECB684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59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238D-62C9-4665-9605-F66906239C92}" type="datetimeFigureOut">
              <a:rPr lang="fr-FR" smtClean="0"/>
              <a:t>10/10/2015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3482-B39F-4BC8-AD08-CC15ECB684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09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238D-62C9-4665-9605-F66906239C92}" type="datetimeFigureOut">
              <a:rPr lang="fr-FR" smtClean="0"/>
              <a:t>10/10/2015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3482-B39F-4BC8-AD08-CC15ECB684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90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238D-62C9-4665-9605-F66906239C92}" type="datetimeFigureOut">
              <a:rPr lang="fr-FR" smtClean="0"/>
              <a:t>10/10/2015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3482-B39F-4BC8-AD08-CC15ECB6848D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05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228238D-62C9-4665-9605-F66906239C92}" type="datetimeFigureOut">
              <a:rPr lang="fr-FR" smtClean="0"/>
              <a:t>10/10/2015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46A3482-B39F-4BC8-AD08-CC15ECB6848D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95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2GREATHE : PRESCRIPTION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024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Fiche médicaments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</a:t>
            </a:r>
            <a:r>
              <a:rPr lang="fr-FR" dirty="0" smtClean="0"/>
              <a:t>BACTRIM</a:t>
            </a:r>
            <a:r>
              <a:rPr lang="fr-FR" dirty="0"/>
              <a:t>® </a:t>
            </a:r>
            <a:r>
              <a:rPr lang="fr-FR" dirty="0" err="1"/>
              <a:t>Sulfaméthoxazole</a:t>
            </a:r>
            <a:r>
              <a:rPr lang="fr-FR" dirty="0"/>
              <a:t> + </a:t>
            </a:r>
            <a:r>
              <a:rPr lang="fr-FR" dirty="0" err="1" smtClean="0"/>
              <a:t>Triméthoprime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	OU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659974" y="1618938"/>
            <a:ext cx="42122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SITUATION NUMERO 2 : BACTRIM</a:t>
            </a:r>
          </a:p>
          <a:p>
            <a:endParaRPr lang="fr-FR" sz="2400" b="1" dirty="0">
              <a:solidFill>
                <a:srgbClr val="FF0000"/>
              </a:solidFill>
            </a:endParaRPr>
          </a:p>
          <a:p>
            <a:r>
              <a:rPr lang="fr-FR" sz="2400" b="1" dirty="0" smtClean="0">
                <a:solidFill>
                  <a:srgbClr val="FF0000"/>
                </a:solidFill>
              </a:rPr>
              <a:t>Idem pour le choix des dosages (version 2 plus appropriée)</a:t>
            </a:r>
          </a:p>
          <a:p>
            <a:endParaRPr lang="fr-FR" sz="2400" b="1" dirty="0" smtClean="0">
              <a:solidFill>
                <a:srgbClr val="FF0000"/>
              </a:solidFill>
            </a:endParaRPr>
          </a:p>
          <a:p>
            <a:r>
              <a:rPr lang="fr-FR" sz="2400" b="1" dirty="0" smtClean="0">
                <a:solidFill>
                  <a:srgbClr val="FF0000"/>
                </a:solidFill>
              </a:rPr>
              <a:t>PUIS pour le choix des horaires : 2 cas de figure </a:t>
            </a:r>
          </a:p>
          <a:p>
            <a:r>
              <a:rPr lang="fr-FR" sz="2400" b="1" dirty="0" smtClean="0">
                <a:solidFill>
                  <a:srgbClr val="FF0000"/>
                </a:solidFill>
              </a:rPr>
              <a:t>On choisit soit le 3/</a:t>
            </a:r>
            <a:r>
              <a:rPr lang="fr-FR" sz="2400" b="1" dirty="0" err="1" smtClean="0">
                <a:solidFill>
                  <a:srgbClr val="FF0000"/>
                </a:solidFill>
              </a:rPr>
              <a:t>sem</a:t>
            </a:r>
            <a:r>
              <a:rPr lang="fr-FR" sz="2400" b="1" dirty="0" smtClean="0">
                <a:solidFill>
                  <a:srgbClr val="FF0000"/>
                </a:solidFill>
              </a:rPr>
              <a:t> soit le tous les jours.</a:t>
            </a:r>
          </a:p>
          <a:p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38200" y="3549068"/>
            <a:ext cx="226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 prises par semaine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626964" y="3549068"/>
            <a:ext cx="293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ou plusieurs prise(s) par jour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559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789952" y="3557930"/>
            <a:ext cx="1184224" cy="1225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177137" y="3574103"/>
            <a:ext cx="1184224" cy="1225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402767" y="3549068"/>
            <a:ext cx="1184224" cy="1225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Fiche médicaments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</a:t>
            </a:r>
            <a:r>
              <a:rPr lang="fr-FR" dirty="0" smtClean="0"/>
              <a:t>BACTRIM</a:t>
            </a:r>
            <a:r>
              <a:rPr lang="fr-FR" dirty="0"/>
              <a:t>® </a:t>
            </a:r>
            <a:r>
              <a:rPr lang="fr-FR" dirty="0" err="1"/>
              <a:t>Sulfaméthoxazole</a:t>
            </a:r>
            <a:r>
              <a:rPr lang="fr-FR" dirty="0"/>
              <a:t> + </a:t>
            </a:r>
            <a:r>
              <a:rPr lang="fr-FR" dirty="0" err="1" smtClean="0"/>
              <a:t>Triméthoprime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	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659974" y="1618938"/>
            <a:ext cx="42122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SITUATION NUMERO 2 : BACTRIM</a:t>
            </a:r>
          </a:p>
          <a:p>
            <a:endParaRPr lang="fr-FR" sz="2400" b="1" dirty="0">
              <a:solidFill>
                <a:srgbClr val="FF0000"/>
              </a:solidFill>
            </a:endParaRPr>
          </a:p>
          <a:p>
            <a:r>
              <a:rPr lang="fr-FR" sz="2400" b="1" dirty="0" smtClean="0">
                <a:solidFill>
                  <a:srgbClr val="FF0000"/>
                </a:solidFill>
              </a:rPr>
              <a:t>CAS N1 : 3 prises par semaine : choix des jours de prise</a:t>
            </a:r>
          </a:p>
          <a:p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38199" y="3549068"/>
            <a:ext cx="898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 prises par semaine		    et 			et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547673" y="3557930"/>
            <a:ext cx="1039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Lundi</a:t>
            </a:r>
          </a:p>
          <a:p>
            <a:r>
              <a:rPr lang="fr-FR" dirty="0" smtClean="0"/>
              <a:t>Mardi</a:t>
            </a:r>
          </a:p>
          <a:p>
            <a:r>
              <a:rPr lang="fr-FR" dirty="0" smtClean="0"/>
              <a:t>Mercredi</a:t>
            </a:r>
          </a:p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862405" y="3574103"/>
            <a:ext cx="1039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Lundi</a:t>
            </a:r>
          </a:p>
          <a:p>
            <a:r>
              <a:rPr lang="fr-FR" dirty="0" smtClean="0"/>
              <a:t>Mardi</a:t>
            </a:r>
          </a:p>
          <a:p>
            <a:r>
              <a:rPr lang="fr-FR" dirty="0" smtClean="0"/>
              <a:t>Mercredi</a:t>
            </a:r>
          </a:p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364512" y="3549068"/>
            <a:ext cx="1039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Lundi</a:t>
            </a:r>
          </a:p>
          <a:p>
            <a:r>
              <a:rPr lang="fr-FR" dirty="0" smtClean="0"/>
              <a:t>Mardi</a:t>
            </a:r>
          </a:p>
          <a:p>
            <a:r>
              <a:rPr lang="fr-FR" dirty="0" smtClean="0"/>
              <a:t>Mercredi</a:t>
            </a:r>
          </a:p>
          <a:p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221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7673" y="3549068"/>
            <a:ext cx="767004" cy="932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Fiche médicaments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08322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</a:t>
            </a:r>
            <a:r>
              <a:rPr lang="fr-FR" dirty="0" smtClean="0"/>
              <a:t>BACTRIM</a:t>
            </a:r>
            <a:r>
              <a:rPr lang="fr-FR" dirty="0"/>
              <a:t>® </a:t>
            </a:r>
            <a:r>
              <a:rPr lang="fr-FR" dirty="0" err="1"/>
              <a:t>Sulfaméthoxazole</a:t>
            </a:r>
            <a:r>
              <a:rPr lang="fr-FR" dirty="0"/>
              <a:t> + </a:t>
            </a:r>
            <a:r>
              <a:rPr lang="fr-FR" dirty="0" err="1" smtClean="0"/>
              <a:t>Triméthoprime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	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659974" y="1618938"/>
            <a:ext cx="42122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SITUATION NUMERO 2 : BACTRIM</a:t>
            </a:r>
          </a:p>
          <a:p>
            <a:endParaRPr lang="fr-FR" sz="2400" b="1" dirty="0">
              <a:solidFill>
                <a:srgbClr val="FF0000"/>
              </a:solidFill>
            </a:endParaRPr>
          </a:p>
          <a:p>
            <a:r>
              <a:rPr lang="fr-FR" sz="2400" b="1" dirty="0" smtClean="0">
                <a:solidFill>
                  <a:srgbClr val="FF0000"/>
                </a:solidFill>
              </a:rPr>
              <a:t>CAS N2 : tous les jours</a:t>
            </a:r>
          </a:p>
          <a:p>
            <a:r>
              <a:rPr lang="fr-FR" sz="2400" b="1" dirty="0" smtClean="0">
                <a:solidFill>
                  <a:srgbClr val="FF0000"/>
                </a:solidFill>
              </a:rPr>
              <a:t>On repasse sur la même chose que les anti-rejets avec les horaires.</a:t>
            </a:r>
          </a:p>
          <a:p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72123" y="3580547"/>
            <a:ext cx="295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ou plusieurs prises par jour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547673" y="3557930"/>
            <a:ext cx="1039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00h</a:t>
            </a:r>
          </a:p>
          <a:p>
            <a:r>
              <a:rPr lang="fr-FR" dirty="0" smtClean="0"/>
              <a:t>01h</a:t>
            </a:r>
          </a:p>
          <a:p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834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94282" y="3549067"/>
            <a:ext cx="539646" cy="1200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Fiche médicaments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08322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</a:t>
            </a:r>
            <a:r>
              <a:rPr lang="fr-FR" dirty="0" smtClean="0"/>
              <a:t>FANSIDAR®…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	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659974" y="1618938"/>
            <a:ext cx="42122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SITUATION NUMERO 3 : FANSIDAR</a:t>
            </a:r>
          </a:p>
          <a:p>
            <a:r>
              <a:rPr lang="fr-FR" sz="2400" b="1" dirty="0" smtClean="0">
                <a:solidFill>
                  <a:srgbClr val="FF0000"/>
                </a:solidFill>
              </a:rPr>
              <a:t>Un seul dosage possible, on passe directement au nb de comprimé.</a:t>
            </a:r>
          </a:p>
          <a:p>
            <a:r>
              <a:rPr lang="fr-FR" sz="2400" b="1" dirty="0" smtClean="0">
                <a:solidFill>
                  <a:srgbClr val="FF0000"/>
                </a:solidFill>
              </a:rPr>
              <a:t>Il n’y a pas d’horaire de prise mais une date de prise.</a:t>
            </a:r>
          </a:p>
          <a:p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139782" y="3691998"/>
            <a:ext cx="226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Date de prise le : JJ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199214" y="3549068"/>
            <a:ext cx="1693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</a:p>
          <a:p>
            <a:r>
              <a:rPr lang="fr-FR" dirty="0" smtClean="0"/>
              <a:t>2    comprimés </a:t>
            </a:r>
          </a:p>
          <a:p>
            <a:r>
              <a:rPr lang="fr-FR" dirty="0" smtClean="0"/>
              <a:t>3</a:t>
            </a:r>
          </a:p>
          <a:p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450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Fiche médicaments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08322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</a:t>
            </a:r>
            <a:r>
              <a:rPr lang="fr-FR" sz="2000" b="1" dirty="0">
                <a:solidFill>
                  <a:srgbClr val="FF0000"/>
                </a:solidFill>
              </a:rPr>
              <a:t>PENTACARINAT </a:t>
            </a:r>
            <a:r>
              <a:rPr lang="fr-FR" dirty="0" smtClean="0"/>
              <a:t>®…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	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659974" y="1618938"/>
            <a:ext cx="42122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SITUATION NUMERO 4 : PENTACARINAT</a:t>
            </a:r>
          </a:p>
          <a:p>
            <a:r>
              <a:rPr lang="fr-FR" sz="2400" b="1" dirty="0" smtClean="0">
                <a:solidFill>
                  <a:srgbClr val="FF0000"/>
                </a:solidFill>
              </a:rPr>
              <a:t>Un seul dosage possible et un seul médicament possible.</a:t>
            </a:r>
          </a:p>
          <a:p>
            <a:endParaRPr lang="fr-FR" sz="2400" b="1" dirty="0" smtClean="0">
              <a:solidFill>
                <a:srgbClr val="FF0000"/>
              </a:solidFill>
            </a:endParaRPr>
          </a:p>
          <a:p>
            <a:r>
              <a:rPr lang="fr-FR" sz="2400" b="1" dirty="0" smtClean="0">
                <a:solidFill>
                  <a:srgbClr val="FF0000"/>
                </a:solidFill>
              </a:rPr>
              <a:t>Il n’y a pas d’horaire de prise mais une date de prise.</a:t>
            </a:r>
          </a:p>
          <a:p>
            <a:r>
              <a:rPr lang="fr-FR" sz="2400" b="1" dirty="0" smtClean="0">
                <a:solidFill>
                  <a:srgbClr val="FF0000"/>
                </a:solidFill>
              </a:rPr>
              <a:t>Lorsqu’on sélectionne ce médicament on passe donc directement au choix de la date de prise. Et c’est tout.</a:t>
            </a:r>
          </a:p>
          <a:p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139782" y="3691998"/>
            <a:ext cx="2261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Date de prise le : </a:t>
            </a:r>
            <a:r>
              <a:rPr lang="fr-FR" dirty="0" smtClean="0"/>
              <a:t>JJ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850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4776536"/>
            <a:ext cx="6059905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838200" y="3697705"/>
            <a:ext cx="5498432" cy="641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838201" y="2630905"/>
            <a:ext cx="4936958" cy="641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Fiche médicaments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599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endParaRPr lang="fr-FR" sz="4000" dirty="0" smtClean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fr-FR" b="1" dirty="0" smtClean="0"/>
              <a:t>Voir les traitements anti-rejets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Voir les traitements anti-infectieux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Sélectionner les traitements associés</a:t>
            </a:r>
            <a:endParaRPr lang="fr-FR" b="1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37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4776536"/>
            <a:ext cx="6059905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838200" y="3697705"/>
            <a:ext cx="6717632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838200" y="2630905"/>
            <a:ext cx="6059905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Fiche médicaments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599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endParaRPr lang="fr-FR" sz="4000" dirty="0" smtClean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fr-FR" b="1" dirty="0" smtClean="0"/>
              <a:t>Sélectionner les traitements anti-rejets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Sélectionner les traitements anti-infectieux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Sélectionner les traitements associés</a:t>
            </a:r>
            <a:endParaRPr lang="fr-FR" b="1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61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96980" y="2382592"/>
            <a:ext cx="4082603" cy="4242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Fiche médicaments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b="1" dirty="0" smtClean="0"/>
              <a:t>Sélectionner un traitement </a:t>
            </a:r>
            <a:r>
              <a:rPr lang="fr-FR" b="1" dirty="0" err="1" smtClean="0"/>
              <a:t>anti-rejet</a:t>
            </a:r>
            <a:r>
              <a:rPr lang="fr-FR" b="1" dirty="0" smtClean="0"/>
              <a:t> :</a:t>
            </a:r>
          </a:p>
          <a:p>
            <a:pPr marL="0" indent="0">
              <a:buNone/>
            </a:pPr>
            <a:r>
              <a:rPr lang="fr-FR" dirty="0" smtClean="0"/>
              <a:t>	PROGRAF® </a:t>
            </a:r>
            <a:r>
              <a:rPr lang="fr-FR" dirty="0" err="1" smtClean="0"/>
              <a:t>Tacrolimus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ADVAGRAF® </a:t>
            </a:r>
            <a:r>
              <a:rPr lang="fr-FR" dirty="0" err="1" smtClean="0"/>
              <a:t>Tacrolimus</a:t>
            </a:r>
            <a:r>
              <a:rPr lang="fr-FR" dirty="0" smtClean="0"/>
              <a:t> LP</a:t>
            </a:r>
          </a:p>
          <a:p>
            <a:pPr marL="0" indent="0">
              <a:buNone/>
            </a:pPr>
            <a:r>
              <a:rPr lang="fr-FR" dirty="0" smtClean="0"/>
              <a:t>	MODIGRAF® </a:t>
            </a:r>
            <a:r>
              <a:rPr lang="fr-FR" dirty="0" err="1" smtClean="0"/>
              <a:t>Tacrolimus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NEORAL® Ciclosporine 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CELLCEPT® </a:t>
            </a:r>
            <a:r>
              <a:rPr lang="fr-FR" dirty="0" err="1" smtClean="0"/>
              <a:t>Mycophénolate</a:t>
            </a:r>
            <a:r>
              <a:rPr lang="fr-FR" dirty="0" smtClean="0"/>
              <a:t> </a:t>
            </a:r>
            <a:r>
              <a:rPr lang="fr-FR" dirty="0" err="1"/>
              <a:t>mofétil</a:t>
            </a:r>
            <a:r>
              <a:rPr lang="fr-FR" dirty="0"/>
              <a:t> </a:t>
            </a:r>
          </a:p>
          <a:p>
            <a:pPr marL="0" indent="0">
              <a:buNone/>
            </a:pPr>
            <a:r>
              <a:rPr lang="fr-FR" dirty="0" smtClean="0"/>
              <a:t>	MYFORTIC® </a:t>
            </a:r>
            <a:r>
              <a:rPr lang="fr-FR" dirty="0" err="1" smtClean="0"/>
              <a:t>Mycophénolate</a:t>
            </a:r>
            <a:r>
              <a:rPr lang="fr-FR" dirty="0" smtClean="0"/>
              <a:t> </a:t>
            </a:r>
            <a:r>
              <a:rPr lang="fr-FR" dirty="0"/>
              <a:t>sodique </a:t>
            </a:r>
          </a:p>
          <a:p>
            <a:pPr marL="0" indent="0">
              <a:buNone/>
            </a:pPr>
            <a:r>
              <a:rPr lang="fr-FR" dirty="0" smtClean="0"/>
              <a:t>	CERTICAN® </a:t>
            </a:r>
            <a:r>
              <a:rPr lang="fr-FR" dirty="0" err="1" smtClean="0"/>
              <a:t>Everolimus</a:t>
            </a:r>
            <a:r>
              <a:rPr lang="fr-FR" dirty="0" smtClean="0"/>
              <a:t> 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IMUREL® </a:t>
            </a:r>
            <a:r>
              <a:rPr lang="fr-FR" dirty="0" err="1" smtClean="0"/>
              <a:t>Azathioprine</a:t>
            </a:r>
            <a:r>
              <a:rPr lang="fr-FR" dirty="0" smtClean="0"/>
              <a:t> 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CORTANCYL® </a:t>
            </a:r>
            <a:r>
              <a:rPr lang="fr-FR" dirty="0" err="1" smtClean="0"/>
              <a:t>Prednisone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SOLUPRED® </a:t>
            </a:r>
            <a:r>
              <a:rPr lang="fr-FR" dirty="0" err="1" smtClean="0"/>
              <a:t>Prednisolone</a:t>
            </a:r>
            <a:r>
              <a:rPr lang="fr-FR" dirty="0"/>
              <a:t> 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88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798170" y="2587495"/>
            <a:ext cx="1133341" cy="1635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6973321" y="2587496"/>
            <a:ext cx="1133341" cy="1635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075660" y="2587497"/>
            <a:ext cx="1133341" cy="1635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197469" y="2587498"/>
            <a:ext cx="1133341" cy="1635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21401" y="2587499"/>
            <a:ext cx="1133341" cy="1635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Fiche médicaments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b="1" dirty="0" smtClean="0"/>
              <a:t>Sélectionner la dose du traitement </a:t>
            </a:r>
            <a:r>
              <a:rPr lang="fr-FR" dirty="0" smtClean="0"/>
              <a:t>PROGRAF® </a:t>
            </a:r>
            <a:r>
              <a:rPr lang="fr-FR" dirty="0" err="1" smtClean="0"/>
              <a:t>Tacrolimus</a:t>
            </a:r>
            <a:r>
              <a:rPr lang="fr-FR" dirty="0" smtClean="0"/>
              <a:t> </a:t>
            </a:r>
          </a:p>
          <a:p>
            <a:pPr marL="0" indent="0">
              <a:buNone/>
            </a:pPr>
            <a:r>
              <a:rPr lang="fr-FR" dirty="0" smtClean="0"/>
              <a:t>0,5 mg</a:t>
            </a:r>
          </a:p>
          <a:p>
            <a:pPr marL="0" indent="0">
              <a:buNone/>
            </a:pPr>
            <a:r>
              <a:rPr lang="fr-FR" dirty="0" smtClean="0"/>
              <a:t>1 mg</a:t>
            </a:r>
            <a:r>
              <a:rPr lang="fr-FR" dirty="0"/>
              <a:t> </a:t>
            </a:r>
            <a:r>
              <a:rPr lang="fr-FR" dirty="0" smtClean="0"/>
              <a:t>		et		et 		et 		et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5 mg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217984" y="2672862"/>
            <a:ext cx="1740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0,5 mg</a:t>
            </a:r>
          </a:p>
          <a:p>
            <a:r>
              <a:rPr lang="fr-FR" sz="2400" dirty="0"/>
              <a:t>1 mg 	</a:t>
            </a:r>
          </a:p>
          <a:p>
            <a:r>
              <a:rPr lang="fr-FR" sz="2400" dirty="0"/>
              <a:t>5 </a:t>
            </a:r>
            <a:r>
              <a:rPr lang="fr-FR" sz="2400" dirty="0" smtClean="0"/>
              <a:t>mg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5147896" y="2805313"/>
            <a:ext cx="1740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0,5 mg</a:t>
            </a:r>
          </a:p>
          <a:p>
            <a:r>
              <a:rPr lang="fr-FR" sz="2400" dirty="0"/>
              <a:t>1 mg 	</a:t>
            </a:r>
          </a:p>
          <a:p>
            <a:r>
              <a:rPr lang="fr-FR" sz="2400" dirty="0"/>
              <a:t>5 </a:t>
            </a:r>
            <a:r>
              <a:rPr lang="fr-FR" sz="2400" dirty="0" smtClean="0"/>
              <a:t>mg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7057293" y="2672862"/>
            <a:ext cx="1740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0,5 mg</a:t>
            </a:r>
          </a:p>
          <a:p>
            <a:r>
              <a:rPr lang="fr-FR" sz="2400" dirty="0"/>
              <a:t>1 mg 	</a:t>
            </a:r>
          </a:p>
          <a:p>
            <a:r>
              <a:rPr lang="fr-FR" sz="2400" dirty="0"/>
              <a:t>5 </a:t>
            </a:r>
            <a:r>
              <a:rPr lang="fr-FR" sz="2400" dirty="0" smtClean="0"/>
              <a:t>mg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8818685" y="2818218"/>
            <a:ext cx="1740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0,5 mg</a:t>
            </a:r>
          </a:p>
          <a:p>
            <a:r>
              <a:rPr lang="fr-FR" sz="2400" dirty="0"/>
              <a:t>1 mg 	</a:t>
            </a:r>
          </a:p>
          <a:p>
            <a:r>
              <a:rPr lang="fr-FR" sz="2400" dirty="0"/>
              <a:t>5 </a:t>
            </a:r>
            <a:r>
              <a:rPr lang="fr-FR" sz="2400" dirty="0" smtClean="0"/>
              <a:t>mg</a:t>
            </a:r>
            <a:endParaRPr lang="fr-FR" sz="2400" dirty="0"/>
          </a:p>
        </p:txBody>
      </p:sp>
      <p:sp>
        <p:nvSpPr>
          <p:cNvPr id="3" name="ZoneTexte 2"/>
          <p:cNvSpPr txBox="1"/>
          <p:nvPr/>
        </p:nvSpPr>
        <p:spPr>
          <a:xfrm>
            <a:off x="817685" y="5112913"/>
            <a:ext cx="4330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</a:rPr>
              <a:t>PROPOSITION NUMERO 1</a:t>
            </a:r>
            <a:endParaRPr lang="fr-F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25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9752623" y="2547137"/>
            <a:ext cx="631599" cy="1635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574397" y="2556461"/>
            <a:ext cx="1133341" cy="1635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5733227" y="2562264"/>
            <a:ext cx="631599" cy="1635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535873" y="2562265"/>
            <a:ext cx="1133341" cy="1635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081065" y="2587495"/>
            <a:ext cx="511202" cy="1635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67417" y="2587495"/>
            <a:ext cx="1133341" cy="1635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Fiche médicaments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950936" y="1411705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b="1" dirty="0" smtClean="0"/>
              <a:t>Sélectionner la dose du traitement </a:t>
            </a:r>
            <a:r>
              <a:rPr lang="fr-FR" dirty="0" smtClean="0"/>
              <a:t>PROGRAF® </a:t>
            </a:r>
            <a:r>
              <a:rPr lang="fr-FR" dirty="0" err="1" smtClean="0"/>
              <a:t>Tacrolimus</a:t>
            </a:r>
            <a:r>
              <a:rPr lang="fr-FR" dirty="0" smtClean="0"/>
              <a:t> </a:t>
            </a:r>
          </a:p>
          <a:p>
            <a:pPr marL="0" indent="0">
              <a:buNone/>
            </a:pPr>
            <a:r>
              <a:rPr lang="fr-FR" dirty="0" smtClean="0"/>
              <a:t>0,5 mg</a:t>
            </a:r>
          </a:p>
          <a:p>
            <a:pPr marL="0" indent="0">
              <a:buNone/>
            </a:pPr>
            <a:r>
              <a:rPr lang="fr-FR" dirty="0" smtClean="0"/>
              <a:t>1 mg</a:t>
            </a:r>
            <a:r>
              <a:rPr lang="fr-FR" dirty="0"/>
              <a:t> </a:t>
            </a:r>
            <a:r>
              <a:rPr lang="fr-FR" dirty="0" smtClean="0"/>
              <a:t>			     </a:t>
            </a:r>
            <a:r>
              <a:rPr lang="fr-FR" i="1" dirty="0" smtClean="0"/>
              <a:t>  et 		 		           et</a:t>
            </a:r>
            <a:endParaRPr lang="fr-FR" i="1" dirty="0"/>
          </a:p>
          <a:p>
            <a:pPr marL="0" indent="0">
              <a:buNone/>
            </a:pPr>
            <a:r>
              <a:rPr lang="fr-FR" dirty="0" smtClean="0"/>
              <a:t>5 mg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128326" y="2672862"/>
            <a:ext cx="2548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1</a:t>
            </a:r>
          </a:p>
          <a:p>
            <a:r>
              <a:rPr lang="fr-FR" sz="2400" dirty="0" smtClean="0"/>
              <a:t>2    comprimé(s)</a:t>
            </a:r>
          </a:p>
          <a:p>
            <a:r>
              <a:rPr lang="fr-FR" sz="2400" dirty="0" smtClean="0"/>
              <a:t>3</a:t>
            </a:r>
          </a:p>
          <a:p>
            <a:r>
              <a:rPr lang="fr-FR" sz="2400" dirty="0" smtClean="0"/>
              <a:t>…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623949" y="2780079"/>
            <a:ext cx="1740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0,5 mg</a:t>
            </a:r>
          </a:p>
          <a:p>
            <a:r>
              <a:rPr lang="fr-FR" sz="2400" dirty="0"/>
              <a:t>1 mg 	</a:t>
            </a:r>
          </a:p>
          <a:p>
            <a:r>
              <a:rPr lang="fr-FR" sz="2400" dirty="0"/>
              <a:t>5 </a:t>
            </a:r>
            <a:r>
              <a:rPr lang="fr-FR" sz="2400" dirty="0" smtClean="0"/>
              <a:t>mg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8818685" y="2818218"/>
            <a:ext cx="1740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0,5 mg</a:t>
            </a:r>
          </a:p>
          <a:p>
            <a:r>
              <a:rPr lang="fr-FR" sz="2400" dirty="0"/>
              <a:t>1 mg 	</a:t>
            </a:r>
          </a:p>
          <a:p>
            <a:r>
              <a:rPr lang="fr-FR" sz="2400" dirty="0"/>
              <a:t>5 </a:t>
            </a:r>
            <a:r>
              <a:rPr lang="fr-FR" sz="2400" dirty="0" smtClean="0"/>
              <a:t>mg</a:t>
            </a:r>
            <a:endParaRPr lang="fr-FR" sz="2400" dirty="0"/>
          </a:p>
        </p:txBody>
      </p:sp>
      <p:sp>
        <p:nvSpPr>
          <p:cNvPr id="3" name="ZoneTexte 2"/>
          <p:cNvSpPr txBox="1"/>
          <p:nvPr/>
        </p:nvSpPr>
        <p:spPr>
          <a:xfrm>
            <a:off x="817685" y="5112913"/>
            <a:ext cx="4330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</a:rPr>
              <a:t>PROPOSITION NUMERO 2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9919381" y="2653790"/>
            <a:ext cx="2548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1</a:t>
            </a:r>
          </a:p>
          <a:p>
            <a:r>
              <a:rPr lang="fr-FR" sz="2400" dirty="0" smtClean="0"/>
              <a:t>2    comprimé(s)</a:t>
            </a:r>
          </a:p>
          <a:p>
            <a:r>
              <a:rPr lang="fr-FR" sz="2400" dirty="0" smtClean="0"/>
              <a:t>3</a:t>
            </a:r>
          </a:p>
          <a:p>
            <a:r>
              <a:rPr lang="fr-FR" sz="2400" dirty="0" smtClean="0"/>
              <a:t>…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5835972" y="2654321"/>
            <a:ext cx="2548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1</a:t>
            </a:r>
          </a:p>
          <a:p>
            <a:r>
              <a:rPr lang="fr-FR" sz="2400" dirty="0" smtClean="0"/>
              <a:t>2    comprimé(s)</a:t>
            </a:r>
          </a:p>
          <a:p>
            <a:r>
              <a:rPr lang="fr-FR" sz="2400" dirty="0" smtClean="0"/>
              <a:t>3</a:t>
            </a:r>
          </a:p>
          <a:p>
            <a:r>
              <a:rPr lang="fr-FR" sz="24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0349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645766" y="2542632"/>
            <a:ext cx="1133341" cy="2643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966773" y="2542632"/>
            <a:ext cx="1133341" cy="2643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93936" y="2542632"/>
            <a:ext cx="1133341" cy="2913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Fiche médicaments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b="1" dirty="0" smtClean="0"/>
              <a:t>Sélectionner les horaires de prises du traitement :</a:t>
            </a:r>
          </a:p>
          <a:p>
            <a:pPr marL="0" indent="0">
              <a:buNone/>
            </a:pPr>
            <a:r>
              <a:rPr lang="fr-FR" dirty="0" smtClean="0"/>
              <a:t>00h</a:t>
            </a:r>
          </a:p>
          <a:p>
            <a:pPr marL="0" indent="0">
              <a:buNone/>
            </a:pPr>
            <a:r>
              <a:rPr lang="fr-FR" dirty="0" smtClean="0"/>
              <a:t>01h</a:t>
            </a:r>
          </a:p>
          <a:p>
            <a:pPr marL="0" indent="0">
              <a:buNone/>
            </a:pPr>
            <a:r>
              <a:rPr lang="fr-FR" dirty="0" smtClean="0"/>
              <a:t>02h		et 					et</a:t>
            </a:r>
          </a:p>
          <a:p>
            <a:pPr marL="0" indent="0">
              <a:buNone/>
            </a:pPr>
            <a:r>
              <a:rPr lang="fr-FR" dirty="0" smtClean="0"/>
              <a:t>…</a:t>
            </a:r>
          </a:p>
          <a:p>
            <a:pPr marL="0" indent="0">
              <a:buNone/>
            </a:pPr>
            <a:r>
              <a:rPr lang="fr-FR" dirty="0" smtClean="0"/>
              <a:t>22h</a:t>
            </a:r>
          </a:p>
          <a:p>
            <a:pPr marL="0" indent="0">
              <a:buNone/>
            </a:pPr>
            <a:r>
              <a:rPr lang="fr-FR" dirty="0" smtClean="0"/>
              <a:t>23h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4149968" y="2679719"/>
            <a:ext cx="21101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00h</a:t>
            </a:r>
          </a:p>
          <a:p>
            <a:r>
              <a:rPr lang="fr-FR" sz="2400" dirty="0" smtClean="0"/>
              <a:t>01h</a:t>
            </a:r>
          </a:p>
          <a:p>
            <a:r>
              <a:rPr lang="fr-FR" sz="2400" dirty="0" smtClean="0"/>
              <a:t>02h</a:t>
            </a:r>
          </a:p>
          <a:p>
            <a:r>
              <a:rPr lang="fr-FR" sz="2400" dirty="0" smtClean="0"/>
              <a:t>..</a:t>
            </a:r>
          </a:p>
          <a:p>
            <a:r>
              <a:rPr lang="fr-FR" sz="2400" dirty="0" smtClean="0"/>
              <a:t>22h</a:t>
            </a:r>
          </a:p>
          <a:p>
            <a:r>
              <a:rPr lang="fr-FR" sz="2400" dirty="0" smtClean="0"/>
              <a:t>23h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8944706" y="2679719"/>
            <a:ext cx="21101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00h</a:t>
            </a:r>
          </a:p>
          <a:p>
            <a:r>
              <a:rPr lang="fr-FR" sz="2400" dirty="0" smtClean="0"/>
              <a:t>01h</a:t>
            </a:r>
          </a:p>
          <a:p>
            <a:r>
              <a:rPr lang="fr-FR" sz="2400" dirty="0" smtClean="0"/>
              <a:t>02h</a:t>
            </a:r>
          </a:p>
          <a:p>
            <a:r>
              <a:rPr lang="fr-FR" sz="2400" dirty="0" smtClean="0"/>
              <a:t>..</a:t>
            </a:r>
          </a:p>
          <a:p>
            <a:r>
              <a:rPr lang="fr-FR" sz="2400" dirty="0" smtClean="0"/>
              <a:t>22h</a:t>
            </a:r>
          </a:p>
          <a:p>
            <a:r>
              <a:rPr lang="fr-FR" sz="2400" dirty="0" smtClean="0"/>
              <a:t>23h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6180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4776536"/>
            <a:ext cx="6059905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838200" y="3697705"/>
            <a:ext cx="6717632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838201" y="2630905"/>
            <a:ext cx="4936958" cy="641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Fiche médicaments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599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endParaRPr lang="fr-FR" sz="4000" dirty="0" smtClean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fr-FR" b="1" dirty="0" smtClean="0"/>
              <a:t>Voir les traitements anti-rejets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Sélectionner les traitements anti-infectieux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Sélectionner les traitements associés</a:t>
            </a:r>
            <a:endParaRPr lang="fr-FR" b="1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686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8898" y="3087974"/>
            <a:ext cx="5381469" cy="3372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Fiche médicaments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les traitements anti-infectieux :</a:t>
            </a:r>
          </a:p>
          <a:p>
            <a:pPr marL="0" indent="0">
              <a:buNone/>
            </a:pPr>
            <a:r>
              <a:rPr lang="fr-FR" dirty="0" smtClean="0"/>
              <a:t>	NOXAFIL® </a:t>
            </a:r>
            <a:r>
              <a:rPr lang="fr-FR" dirty="0" err="1" smtClean="0"/>
              <a:t>Posaconazole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VFEND® </a:t>
            </a:r>
            <a:r>
              <a:rPr lang="fr-FR" dirty="0" err="1"/>
              <a:t>Voriconazole</a:t>
            </a:r>
            <a:r>
              <a:rPr lang="fr-FR" dirty="0"/>
              <a:t> </a:t>
            </a:r>
          </a:p>
          <a:p>
            <a:pPr marL="0" indent="0">
              <a:buNone/>
            </a:pPr>
            <a:r>
              <a:rPr lang="fr-FR" dirty="0" smtClean="0"/>
              <a:t>	BACTRIM® </a:t>
            </a:r>
            <a:r>
              <a:rPr lang="fr-FR" dirty="0" err="1" smtClean="0"/>
              <a:t>Sulfaméthoxazole</a:t>
            </a:r>
            <a:r>
              <a:rPr lang="fr-FR" dirty="0" smtClean="0"/>
              <a:t> + </a:t>
            </a:r>
            <a:r>
              <a:rPr lang="fr-FR" dirty="0" err="1" smtClean="0"/>
              <a:t>Triméthoprime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FANSIDAR® </a:t>
            </a:r>
            <a:r>
              <a:rPr lang="fr-FR" dirty="0" err="1" smtClean="0"/>
              <a:t>Sulfadoxine</a:t>
            </a:r>
            <a:r>
              <a:rPr lang="fr-FR" dirty="0" smtClean="0"/>
              <a:t> </a:t>
            </a:r>
            <a:r>
              <a:rPr lang="fr-FR" dirty="0"/>
              <a:t>+ </a:t>
            </a:r>
            <a:r>
              <a:rPr lang="fr-FR" dirty="0" err="1" smtClean="0"/>
              <a:t>Pyriméthamine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PENTACARINAT® </a:t>
            </a:r>
            <a:r>
              <a:rPr lang="fr-FR" dirty="0" err="1" smtClean="0"/>
              <a:t>Pentamidine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ROVALCYTE® </a:t>
            </a:r>
            <a:r>
              <a:rPr lang="fr-FR" dirty="0" err="1" smtClean="0"/>
              <a:t>Valganciclovir</a:t>
            </a:r>
            <a:r>
              <a:rPr lang="fr-FR" dirty="0"/>
              <a:t> 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ZELITREX® </a:t>
            </a:r>
            <a:r>
              <a:rPr lang="fr-FR" dirty="0" err="1" smtClean="0"/>
              <a:t>Valaciclovir</a:t>
            </a:r>
            <a:r>
              <a:rPr lang="fr-FR" dirty="0"/>
              <a:t> 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087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Fiche médicaments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les dosages des traitements anti-infectieux 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NOXAFIL® </a:t>
            </a:r>
            <a:r>
              <a:rPr lang="fr-FR" dirty="0" err="1" smtClean="0"/>
              <a:t>Posaconazole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100 mg 	</a:t>
            </a:r>
          </a:p>
          <a:p>
            <a:pPr marL="0" indent="0">
              <a:buNone/>
            </a:pPr>
            <a:r>
              <a:rPr lang="fr-FR" dirty="0" smtClean="0"/>
              <a:t>	VFEND® </a:t>
            </a:r>
            <a:r>
              <a:rPr lang="fr-FR" dirty="0" err="1"/>
              <a:t>Voriconazole</a:t>
            </a:r>
            <a:r>
              <a:rPr lang="fr-FR" dirty="0"/>
              <a:t> </a:t>
            </a:r>
          </a:p>
          <a:p>
            <a:pPr marL="0" indent="0">
              <a:buNone/>
            </a:pPr>
            <a:r>
              <a:rPr lang="fr-FR" dirty="0" smtClean="0"/>
              <a:t>		50 mg 	200 mg	 40 mg/ml</a:t>
            </a:r>
          </a:p>
          <a:p>
            <a:pPr marL="0" indent="0">
              <a:buNone/>
            </a:pPr>
            <a:r>
              <a:rPr lang="fr-FR" dirty="0" smtClean="0"/>
              <a:t>	ROVALCYTE</a:t>
            </a:r>
            <a:r>
              <a:rPr lang="fr-FR" dirty="0"/>
              <a:t>® </a:t>
            </a:r>
            <a:r>
              <a:rPr lang="fr-FR" dirty="0" err="1"/>
              <a:t>Valganciclovir</a:t>
            </a:r>
            <a:r>
              <a:rPr lang="fr-FR" dirty="0"/>
              <a:t> 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450 </a:t>
            </a:r>
            <a:r>
              <a:rPr lang="fr-FR" dirty="0"/>
              <a:t>mg	50 mg/ml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7659974" y="1618938"/>
            <a:ext cx="42122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SITUATION NUMERO 1 : NOXAFIL comprimé, les VFEND et ROVALCYTE, </a:t>
            </a:r>
            <a:r>
              <a:rPr lang="fr-FR" sz="2000" i="1" dirty="0"/>
              <a:t>ZELITREX </a:t>
            </a:r>
            <a:endParaRPr lang="fr-FR" sz="2000" b="1" dirty="0" smtClean="0">
              <a:solidFill>
                <a:srgbClr val="FF0000"/>
              </a:solidFill>
            </a:endParaRPr>
          </a:p>
          <a:p>
            <a:endParaRPr lang="fr-FR" sz="2000" b="1" dirty="0">
              <a:solidFill>
                <a:srgbClr val="FF0000"/>
              </a:solidFill>
            </a:endParaRPr>
          </a:p>
          <a:p>
            <a:endParaRPr lang="fr-FR" sz="2000" b="1" dirty="0" smtClean="0">
              <a:solidFill>
                <a:srgbClr val="FF0000"/>
              </a:solidFill>
            </a:endParaRPr>
          </a:p>
          <a:p>
            <a:pPr algn="ctr"/>
            <a:r>
              <a:rPr lang="fr-FR" sz="2000" b="1" dirty="0" smtClean="0">
                <a:solidFill>
                  <a:srgbClr val="FF0000"/>
                </a:solidFill>
              </a:rPr>
              <a:t>Même</a:t>
            </a:r>
            <a:r>
              <a:rPr lang="fr-FR" sz="2000" b="1" baseline="0" dirty="0" smtClean="0">
                <a:solidFill>
                  <a:srgbClr val="FF0000"/>
                </a:solidFill>
              </a:rPr>
              <a:t> procédure que pour les anti-rejets.</a:t>
            </a:r>
            <a:endParaRPr lang="fr-FR" sz="2000" b="1" dirty="0" smtClean="0">
              <a:solidFill>
                <a:srgbClr val="FF0000"/>
              </a:solidFill>
            </a:endParaRPr>
          </a:p>
          <a:p>
            <a:endParaRPr lang="fr-F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2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826</TotalTime>
  <Words>643</Words>
  <Application>Microsoft Office PowerPoint</Application>
  <PresentationFormat>Grand écran</PresentationFormat>
  <Paragraphs>229</Paragraphs>
  <Slides>15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Calibri</vt:lpstr>
      <vt:lpstr>Tw Cen MT</vt:lpstr>
      <vt:lpstr>Tw Cen MT Condensed</vt:lpstr>
      <vt:lpstr>Wingdings 3</vt:lpstr>
      <vt:lpstr>Intégral</vt:lpstr>
      <vt:lpstr>2GREATHE : PRESCRIPTION</vt:lpstr>
      <vt:lpstr>ETP Greffe Pulmonaire Fiche médicaments</vt:lpstr>
      <vt:lpstr>ETP Greffe Pulmonaire Fiche médicaments</vt:lpstr>
      <vt:lpstr>ETP Greffe Pulmonaire Fiche médicaments</vt:lpstr>
      <vt:lpstr>ETP Greffe Pulmonaire Fiche médicaments</vt:lpstr>
      <vt:lpstr>ETP Greffe Pulmonaire Fiche médicaments</vt:lpstr>
      <vt:lpstr>ETP Greffe Pulmonaire Fiche médicaments</vt:lpstr>
      <vt:lpstr>ETP Greffe Pulmonaire Fiche médicaments</vt:lpstr>
      <vt:lpstr>ETP Greffe Pulmonaire Fiche médicaments</vt:lpstr>
      <vt:lpstr>ETP Greffe Pulmonaire Fiche médicaments</vt:lpstr>
      <vt:lpstr>ETP Greffe Pulmonaire Fiche médicaments</vt:lpstr>
      <vt:lpstr>ETP Greffe Pulmonaire Fiche médicaments</vt:lpstr>
      <vt:lpstr>ETP Greffe Pulmonaire Fiche médicaments</vt:lpstr>
      <vt:lpstr>ETP Greffe Pulmonaire Fiche médicaments</vt:lpstr>
      <vt:lpstr>ETP Greffe Pulmonaire Fiche médicaments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2GREATHE : PRESCRIPTION</dc:title>
  <dc:creator>Laura Angleviel</dc:creator>
  <cp:lastModifiedBy>Rémi Privet</cp:lastModifiedBy>
  <cp:revision>8</cp:revision>
  <dcterms:created xsi:type="dcterms:W3CDTF">2015-10-03T18:33:16Z</dcterms:created>
  <dcterms:modified xsi:type="dcterms:W3CDTF">2015-10-10T14:39:10Z</dcterms:modified>
</cp:coreProperties>
</file>