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0"/>
  </p:notesMasterIdLst>
  <p:sldIdLst>
    <p:sldId id="256" r:id="rId2"/>
    <p:sldId id="349" r:id="rId3"/>
    <p:sldId id="257" r:id="rId4"/>
    <p:sldId id="309" r:id="rId5"/>
    <p:sldId id="261" r:id="rId6"/>
    <p:sldId id="413" r:id="rId7"/>
    <p:sldId id="262" r:id="rId8"/>
    <p:sldId id="313" r:id="rId9"/>
    <p:sldId id="258" r:id="rId10"/>
    <p:sldId id="264" r:id="rId11"/>
    <p:sldId id="265" r:id="rId12"/>
    <p:sldId id="314" r:id="rId13"/>
    <p:sldId id="315" r:id="rId14"/>
    <p:sldId id="318" r:id="rId15"/>
    <p:sldId id="259" r:id="rId16"/>
    <p:sldId id="267" r:id="rId17"/>
    <p:sldId id="319" r:id="rId18"/>
    <p:sldId id="268" r:id="rId19"/>
    <p:sldId id="320" r:id="rId20"/>
    <p:sldId id="270" r:id="rId21"/>
    <p:sldId id="409" r:id="rId22"/>
    <p:sldId id="410" r:id="rId23"/>
    <p:sldId id="411" r:id="rId24"/>
    <p:sldId id="269" r:id="rId25"/>
    <p:sldId id="408" r:id="rId26"/>
    <p:sldId id="272" r:id="rId27"/>
    <p:sldId id="419" r:id="rId28"/>
    <p:sldId id="420" r:id="rId29"/>
    <p:sldId id="273" r:id="rId30"/>
    <p:sldId id="350" r:id="rId31"/>
    <p:sldId id="352" r:id="rId32"/>
    <p:sldId id="353" r:id="rId33"/>
    <p:sldId id="354" r:id="rId34"/>
    <p:sldId id="355" r:id="rId35"/>
    <p:sldId id="356" r:id="rId36"/>
    <p:sldId id="367" r:id="rId37"/>
    <p:sldId id="357" r:id="rId38"/>
    <p:sldId id="368" r:id="rId39"/>
    <p:sldId id="369" r:id="rId40"/>
    <p:sldId id="358" r:id="rId41"/>
    <p:sldId id="359" r:id="rId42"/>
    <p:sldId id="394" r:id="rId43"/>
    <p:sldId id="360" r:id="rId44"/>
    <p:sldId id="393" r:id="rId45"/>
    <p:sldId id="361" r:id="rId46"/>
    <p:sldId id="362" r:id="rId47"/>
    <p:sldId id="363" r:id="rId48"/>
    <p:sldId id="366" r:id="rId49"/>
    <p:sldId id="376" r:id="rId50"/>
    <p:sldId id="380" r:id="rId51"/>
    <p:sldId id="383" r:id="rId52"/>
    <p:sldId id="384" r:id="rId53"/>
    <p:sldId id="395" r:id="rId54"/>
    <p:sldId id="385" r:id="rId55"/>
    <p:sldId id="386" r:id="rId56"/>
    <p:sldId id="387" r:id="rId57"/>
    <p:sldId id="388" r:id="rId58"/>
    <p:sldId id="382" r:id="rId59"/>
    <p:sldId id="398" r:id="rId60"/>
    <p:sldId id="370" r:id="rId61"/>
    <p:sldId id="401" r:id="rId62"/>
    <p:sldId id="406" r:id="rId63"/>
    <p:sldId id="399" r:id="rId64"/>
    <p:sldId id="400" r:id="rId65"/>
    <p:sldId id="403" r:id="rId66"/>
    <p:sldId id="404" r:id="rId67"/>
    <p:sldId id="371" r:id="rId68"/>
    <p:sldId id="397" r:id="rId69"/>
    <p:sldId id="377" r:id="rId70"/>
    <p:sldId id="381" r:id="rId71"/>
    <p:sldId id="373" r:id="rId72"/>
    <p:sldId id="391" r:id="rId73"/>
    <p:sldId id="392" r:id="rId74"/>
    <p:sldId id="375" r:id="rId75"/>
    <p:sldId id="378" r:id="rId76"/>
    <p:sldId id="326" r:id="rId77"/>
    <p:sldId id="280" r:id="rId78"/>
    <p:sldId id="281" r:id="rId79"/>
    <p:sldId id="286" r:id="rId80"/>
    <p:sldId id="284" r:id="rId81"/>
    <p:sldId id="287" r:id="rId82"/>
    <p:sldId id="283" r:id="rId83"/>
    <p:sldId id="288" r:id="rId84"/>
    <p:sldId id="282" r:id="rId85"/>
    <p:sldId id="285" r:id="rId86"/>
    <p:sldId id="291" r:id="rId87"/>
    <p:sldId id="290" r:id="rId88"/>
    <p:sldId id="292" r:id="rId89"/>
    <p:sldId id="293" r:id="rId90"/>
    <p:sldId id="294" r:id="rId91"/>
    <p:sldId id="295" r:id="rId92"/>
    <p:sldId id="296" r:id="rId93"/>
    <p:sldId id="298" r:id="rId94"/>
    <p:sldId id="297" r:id="rId95"/>
    <p:sldId id="299" r:id="rId96"/>
    <p:sldId id="300" r:id="rId97"/>
    <p:sldId id="301" r:id="rId98"/>
    <p:sldId id="302" r:id="rId99"/>
    <p:sldId id="303" r:id="rId100"/>
    <p:sldId id="304" r:id="rId101"/>
    <p:sldId id="379" r:id="rId102"/>
    <p:sldId id="327" r:id="rId103"/>
    <p:sldId id="407" r:id="rId104"/>
    <p:sldId id="414" r:id="rId105"/>
    <p:sldId id="415" r:id="rId106"/>
    <p:sldId id="416" r:id="rId107"/>
    <p:sldId id="417" r:id="rId108"/>
    <p:sldId id="418" r:id="rId10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sier patient + mdcts" id="{72F9D071-C36E-4B6F-82AB-8652E4D68312}">
          <p14:sldIdLst>
            <p14:sldId id="256"/>
            <p14:sldId id="349"/>
            <p14:sldId id="257"/>
            <p14:sldId id="309"/>
            <p14:sldId id="261"/>
            <p14:sldId id="413"/>
            <p14:sldId id="262"/>
            <p14:sldId id="313"/>
            <p14:sldId id="258"/>
            <p14:sldId id="264"/>
            <p14:sldId id="265"/>
            <p14:sldId id="314"/>
            <p14:sldId id="315"/>
            <p14:sldId id="318"/>
            <p14:sldId id="259"/>
            <p14:sldId id="267"/>
            <p14:sldId id="319"/>
          </p14:sldIdLst>
        </p14:section>
        <p14:section name="Séance 1" id="{CC12EACB-DAC2-4F0B-9778-33691C0C3428}">
          <p14:sldIdLst>
            <p14:sldId id="268"/>
            <p14:sldId id="320"/>
            <p14:sldId id="270"/>
            <p14:sldId id="409"/>
            <p14:sldId id="410"/>
            <p14:sldId id="411"/>
            <p14:sldId id="269"/>
            <p14:sldId id="408"/>
            <p14:sldId id="272"/>
            <p14:sldId id="419"/>
            <p14:sldId id="420"/>
            <p14:sldId id="273"/>
          </p14:sldIdLst>
        </p14:section>
        <p14:section name="Séance 2" id="{614B48B5-2C46-47E0-81BD-93FC918B9236}">
          <p14:sldIdLst>
            <p14:sldId id="350"/>
            <p14:sldId id="352"/>
            <p14:sldId id="353"/>
            <p14:sldId id="354"/>
            <p14:sldId id="355"/>
            <p14:sldId id="356"/>
            <p14:sldId id="367"/>
            <p14:sldId id="357"/>
            <p14:sldId id="368"/>
            <p14:sldId id="369"/>
            <p14:sldId id="358"/>
            <p14:sldId id="359"/>
            <p14:sldId id="394"/>
            <p14:sldId id="360"/>
            <p14:sldId id="393"/>
            <p14:sldId id="361"/>
            <p14:sldId id="362"/>
            <p14:sldId id="363"/>
            <p14:sldId id="366"/>
            <p14:sldId id="376"/>
          </p14:sldIdLst>
        </p14:section>
        <p14:section name="Séance 3" id="{B985B477-AE11-4450-9742-631B394F9BD3}">
          <p14:sldIdLst>
            <p14:sldId id="380"/>
            <p14:sldId id="383"/>
            <p14:sldId id="384"/>
            <p14:sldId id="395"/>
            <p14:sldId id="385"/>
            <p14:sldId id="386"/>
            <p14:sldId id="387"/>
            <p14:sldId id="388"/>
          </p14:sldIdLst>
        </p14:section>
        <p14:section name="Séance 4" id="{E0B06D5E-4E60-4306-8AB3-405CA1A90617}">
          <p14:sldIdLst>
            <p14:sldId id="382"/>
            <p14:sldId id="398"/>
            <p14:sldId id="370"/>
            <p14:sldId id="401"/>
            <p14:sldId id="406"/>
            <p14:sldId id="399"/>
            <p14:sldId id="400"/>
            <p14:sldId id="403"/>
            <p14:sldId id="404"/>
            <p14:sldId id="371"/>
            <p14:sldId id="397"/>
            <p14:sldId id="377"/>
          </p14:sldIdLst>
        </p14:section>
        <p14:section name="Séance 5" id="{653BB800-2098-429A-8C78-42139B03AE23}">
          <p14:sldIdLst>
            <p14:sldId id="381"/>
            <p14:sldId id="373"/>
            <p14:sldId id="391"/>
            <p14:sldId id="392"/>
            <p14:sldId id="375"/>
            <p14:sldId id="378"/>
          </p14:sldIdLst>
        </p14:section>
        <p14:section name="Séance 6" id="{26E4BA0C-6060-410D-8F7E-B7BCACDCDDC9}">
          <p14:sldIdLst>
            <p14:sldId id="326"/>
            <p14:sldId id="280"/>
            <p14:sldId id="281"/>
            <p14:sldId id="286"/>
            <p14:sldId id="284"/>
            <p14:sldId id="287"/>
            <p14:sldId id="283"/>
            <p14:sldId id="288"/>
            <p14:sldId id="282"/>
            <p14:sldId id="285"/>
            <p14:sldId id="291"/>
            <p14:sldId id="290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79"/>
            <p14:sldId id="327"/>
            <p14:sldId id="407"/>
            <p14:sldId id="414"/>
            <p14:sldId id="415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72890" autoAdjust="0"/>
  </p:normalViewPr>
  <p:slideViewPr>
    <p:cSldViewPr snapToGrid="0">
      <p:cViewPr varScale="1">
        <p:scale>
          <a:sx n="54" d="100"/>
          <a:sy n="54" d="100"/>
        </p:scale>
        <p:origin x="13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47F9-6257-481F-9E21-3781022CACC3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2DAD5-D854-4089-A4F7-365CCEB7CC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8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4059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8617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20149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4543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93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4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enlever.</a:t>
            </a:r>
          </a:p>
          <a:p>
            <a:endParaRPr lang="fr-FR" dirty="0" smtClean="0"/>
          </a:p>
          <a:p>
            <a:r>
              <a:rPr lang="fr-FR" dirty="0" smtClean="0"/>
              <a:t>Date d’ancienne/future</a:t>
            </a:r>
            <a:r>
              <a:rPr lang="fr-FR" baseline="0" dirty="0" smtClean="0"/>
              <a:t> prise pour PENTACARINAT 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…?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03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29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46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 des zones de textes?</a:t>
            </a:r>
          </a:p>
          <a:p>
            <a:r>
              <a:rPr lang="fr-FR" dirty="0" smtClean="0"/>
              <a:t>Certains prédéfinis ? Lesquels sont fréquemment</a:t>
            </a:r>
            <a:r>
              <a:rPr lang="fr-FR" baseline="0" dirty="0" smtClean="0"/>
              <a:t> retrouvés ? UVEDOSE ? CACIT ? Metformine,….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9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d’une prescription</a:t>
            </a:r>
            <a:r>
              <a:rPr lang="fr-FR" baseline="0" dirty="0" smtClean="0"/>
              <a:t> finale</a:t>
            </a:r>
          </a:p>
          <a:p>
            <a:r>
              <a:rPr lang="fr-FR" baseline="0" dirty="0" smtClean="0"/>
              <a:t>Ajouter une possibilité de modifier, type par type.</a:t>
            </a:r>
          </a:p>
          <a:p>
            <a:r>
              <a:rPr lang="fr-FR" baseline="0" dirty="0" smtClean="0"/>
              <a:t>Ajouter un retour sur la fiche patient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72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clique sur les séances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04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1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A1-antitrypsine </a:t>
            </a:r>
            <a:r>
              <a:rPr lang="fr-FR" baseline="0" dirty="0" smtClean="0"/>
              <a:t>: a = alpha</a:t>
            </a:r>
          </a:p>
          <a:p>
            <a:r>
              <a:rPr lang="fr-FR" baseline="0" dirty="0" smtClean="0"/>
              <a:t>DPP à remplacer par Dilatation des bronches</a:t>
            </a:r>
            <a:endParaRPr lang="fr-FR" baseline="0" dirty="0" smtClean="0"/>
          </a:p>
          <a:p>
            <a:r>
              <a:rPr lang="fr-FR" baseline="0" dirty="0" smtClean="0"/>
              <a:t>HTAP à remplacer par Hypertension artérielle pulmonaire // </a:t>
            </a:r>
            <a:r>
              <a:rPr lang="fr-FR" baseline="0" dirty="0" smtClean="0"/>
              <a:t>BPCO </a:t>
            </a:r>
            <a:r>
              <a:rPr lang="fr-FR" baseline="0" dirty="0" smtClean="0"/>
              <a:t>à remplacer par Bronchopneumopathie chronique obstructive</a:t>
            </a:r>
            <a:endParaRPr lang="fr-FR" baseline="0" dirty="0" smtClean="0"/>
          </a:p>
          <a:p>
            <a:r>
              <a:rPr lang="fr-FR" baseline="0" dirty="0" err="1" smtClean="0"/>
              <a:t>Retransplantation</a:t>
            </a:r>
            <a:r>
              <a:rPr lang="fr-FR" baseline="0" dirty="0" smtClean="0"/>
              <a:t> : enlever le « suite à un échec »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8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Tabac,</a:t>
            </a:r>
            <a:r>
              <a:rPr lang="fr-FR" baseline="0" dirty="0" smtClean="0"/>
              <a:t> à mettre </a:t>
            </a:r>
            <a:r>
              <a:rPr lang="fr-FR" dirty="0" smtClean="0"/>
              <a:t>??</a:t>
            </a:r>
          </a:p>
          <a:p>
            <a:r>
              <a:rPr lang="fr-FR" dirty="0" smtClean="0"/>
              <a:t>Diapo à confirmer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42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à confirmer : contenu et formulation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9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96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827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à confirmer.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00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95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826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09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animation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inkscape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gif</a:t>
            </a:r>
            <a:r>
              <a:rPr lang="fr-FR" baseline="0" dirty="0" smtClean="0"/>
              <a:t> maker</a:t>
            </a:r>
          </a:p>
          <a:p>
            <a:r>
              <a:rPr lang="fr-FR" baseline="0" dirty="0" smtClean="0"/>
              <a:t>(+ logo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en même temps</a:t>
            </a:r>
            <a:r>
              <a:rPr lang="fr-FR" baseline="0" dirty="0" smtClean="0"/>
              <a:t>)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8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8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Ordonnance</a:t>
            </a:r>
            <a:r>
              <a:rPr lang="fr-FR" baseline="0" dirty="0" smtClean="0"/>
              <a:t> séparée en 3 types de médicaments. On fait les uns après les autres : d’abord on sélectionne les anti-rejets et une fois qu’on les aura validés et enregistrés on retrouve cette diapo pour passer aux anti-infectieux,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07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Apparait sur l’écran :</a:t>
            </a:r>
          </a:p>
          <a:p>
            <a:r>
              <a:rPr lang="fr-FR" b="0" i="1" dirty="0" smtClean="0"/>
              <a:t>Ordo complète du patient, avec code couleur sur les 3 types :</a:t>
            </a:r>
          </a:p>
          <a:p>
            <a:pPr lvl="1"/>
            <a:r>
              <a:rPr lang="fr-FR" b="0" i="1" dirty="0" smtClean="0">
                <a:solidFill>
                  <a:schemeClr val="accent1">
                    <a:lumMod val="75000"/>
                  </a:schemeClr>
                </a:solidFill>
              </a:rPr>
              <a:t>Anti-rejets</a:t>
            </a:r>
          </a:p>
          <a:p>
            <a:pPr lvl="1"/>
            <a:r>
              <a:rPr lang="fr-FR" b="0" i="1" dirty="0" smtClean="0">
                <a:solidFill>
                  <a:schemeClr val="accent3">
                    <a:lumMod val="75000"/>
                  </a:schemeClr>
                </a:solidFill>
              </a:rPr>
              <a:t>Anti-infectieux</a:t>
            </a:r>
          </a:p>
          <a:p>
            <a:pPr lvl="1"/>
            <a:r>
              <a:rPr lang="fr-FR" b="0" i="1" dirty="0" smtClean="0">
                <a:solidFill>
                  <a:schemeClr val="accent5">
                    <a:lumMod val="75000"/>
                  </a:schemeClr>
                </a:solidFill>
              </a:rPr>
              <a:t>Associés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240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aseline="0" dirty="0" smtClean="0"/>
              <a:t>paires à associer ? Nom du médicament + photo.</a:t>
            </a:r>
          </a:p>
          <a:p>
            <a:r>
              <a:rPr lang="fr-FR" sz="1100" baseline="0" dirty="0" smtClean="0"/>
              <a:t>Ou relier.</a:t>
            </a:r>
          </a:p>
          <a:p>
            <a:r>
              <a:rPr lang="fr-FR" sz="1100" baseline="0" dirty="0" smtClean="0"/>
              <a:t>Photo = photo des comprimés à différents dosages du même médicament… 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185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2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 vie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99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 : tous</a:t>
            </a:r>
            <a:r>
              <a:rPr lang="fr-FR" baseline="0" dirty="0" smtClean="0"/>
              <a:t> les jours, sans interruption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659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Animation :</a:t>
            </a:r>
            <a:r>
              <a:rPr lang="fr-FR" baseline="0" dirty="0" smtClean="0"/>
              <a:t> fil conducteur, rappel de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90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Ppaux</a:t>
            </a:r>
            <a:r>
              <a:rPr lang="fr-FR" dirty="0" smtClean="0"/>
              <a:t> symptômes : proposition d’une dizaine de mots, certains vrais, certains faux (fièvre, nez</a:t>
            </a:r>
            <a:r>
              <a:rPr lang="fr-FR" baseline="0" dirty="0" smtClean="0"/>
              <a:t> bouché ok ; constipation, crampes non).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416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propositions n’apparaissent qu’après</a:t>
            </a:r>
            <a:r>
              <a:rPr lang="fr-FR" baseline="0" dirty="0" smtClean="0"/>
              <a:t> temps de réflexion du patient.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19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Redondance</a:t>
            </a:r>
            <a:r>
              <a:rPr lang="fr-FR" baseline="0" dirty="0" smtClean="0"/>
              <a:t> diapo précédente : fusionner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3165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de jeu de </a:t>
            </a:r>
            <a:r>
              <a:rPr lang="fr-FR" baseline="0" dirty="0" err="1" smtClean="0"/>
              <a:t>recos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De</a:t>
            </a:r>
            <a:r>
              <a:rPr lang="fr-FR" baseline="0" dirty="0" smtClean="0"/>
              <a:t> l’or</a:t>
            </a:r>
            <a:r>
              <a:rPr lang="fr-FR" dirty="0" smtClean="0"/>
              <a:t>do complète,</a:t>
            </a:r>
            <a:r>
              <a:rPr lang="fr-FR" baseline="0" dirty="0" smtClean="0"/>
              <a:t> on passe aux médicaments AI du patient </a:t>
            </a:r>
            <a:r>
              <a:rPr lang="fr-FR" dirty="0" smtClean="0"/>
              <a:t>+ photo </a:t>
            </a:r>
            <a:r>
              <a:rPr lang="fr-FR" dirty="0" err="1" smtClean="0"/>
              <a:t>cp</a:t>
            </a:r>
            <a:r>
              <a:rPr lang="fr-FR" dirty="0" smtClean="0"/>
              <a:t> (on touche</a:t>
            </a:r>
            <a:r>
              <a:rPr lang="fr-FR" baseline="0" dirty="0" smtClean="0"/>
              <a:t> les médicaments AI ils s’agrandissent + photo)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78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multichoix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31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</a:t>
            </a:r>
            <a:r>
              <a:rPr lang="fr-FR" baseline="0" dirty="0" smtClean="0"/>
              <a:t> : Pneumo</a:t>
            </a:r>
          </a:p>
          <a:p>
            <a:r>
              <a:rPr lang="fr-FR" baseline="0" dirty="0" smtClean="0"/>
              <a:t>V : varicelle, herpes, cmv</a:t>
            </a:r>
          </a:p>
          <a:p>
            <a:r>
              <a:rPr lang="fr-FR" baseline="0" dirty="0" smtClean="0"/>
              <a:t>C : aspergillose, candidose</a:t>
            </a:r>
          </a:p>
          <a:p>
            <a:r>
              <a:rPr lang="fr-FR" baseline="0" dirty="0" smtClean="0"/>
              <a:t>+ topo sur les maladies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Base de données AI-germes :</a:t>
            </a:r>
          </a:p>
          <a:p>
            <a:r>
              <a:rPr lang="fr-FR" baseline="0" dirty="0" smtClean="0"/>
              <a:t>ROVALCYTE : CMV</a:t>
            </a:r>
          </a:p>
          <a:p>
            <a:r>
              <a:rPr lang="fr-FR" baseline="0" dirty="0" smtClean="0"/>
              <a:t>ZELITREX : Herpès, varicelle</a:t>
            </a:r>
          </a:p>
          <a:p>
            <a:r>
              <a:rPr lang="fr-FR" baseline="0" dirty="0" smtClean="0"/>
              <a:t>NOXAFIL VFEND : Champignons : aspergillose, candidose</a:t>
            </a:r>
          </a:p>
          <a:p>
            <a:r>
              <a:rPr lang="fr-FR" baseline="0" dirty="0" smtClean="0"/>
              <a:t>PENTACARINAT FANSIDAR BACTRIM : Pneumocystose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1736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Oui et Oui.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611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les médicaments fréquents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relier les options</a:t>
            </a:r>
          </a:p>
          <a:p>
            <a:r>
              <a:rPr lang="fr-FR" dirty="0" smtClean="0"/>
              <a:t>Regrouper </a:t>
            </a:r>
            <a:r>
              <a:rPr lang="fr-FR" dirty="0" err="1" smtClean="0"/>
              <a:t>Noxafil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vfend</a:t>
            </a:r>
            <a:r>
              <a:rPr lang="fr-FR" baseline="0" dirty="0" smtClean="0"/>
              <a:t> ; </a:t>
            </a:r>
            <a:r>
              <a:rPr lang="fr-FR" baseline="0" dirty="0" err="1" smtClean="0"/>
              <a:t>bactrim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 : pour simplifier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Base de données AI-germes :</a:t>
            </a:r>
          </a:p>
          <a:p>
            <a:r>
              <a:rPr lang="fr-FR" baseline="0" dirty="0" smtClean="0"/>
              <a:t>ROVALCYTE : CMV</a:t>
            </a:r>
          </a:p>
          <a:p>
            <a:r>
              <a:rPr lang="fr-FR" baseline="0" dirty="0" smtClean="0"/>
              <a:t>ZELITREX : Herpès, varicelle</a:t>
            </a:r>
          </a:p>
          <a:p>
            <a:r>
              <a:rPr lang="fr-FR" baseline="0" dirty="0" smtClean="0"/>
              <a:t>NOXAFIL VFEND : Champignons : aspergillose, candidose</a:t>
            </a:r>
          </a:p>
          <a:p>
            <a:r>
              <a:rPr lang="fr-FR" baseline="0" dirty="0" smtClean="0"/>
              <a:t>PENTACARINAT FANSIDAR BACTRIM : Pneumocystose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167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:  aucun</a:t>
            </a:r>
          </a:p>
          <a:p>
            <a:r>
              <a:rPr lang="fr-FR" baseline="0" dirty="0" smtClean="0"/>
              <a:t>pendant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Noxafil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Vfend</a:t>
            </a:r>
            <a:r>
              <a:rPr lang="fr-FR" baseline="0" dirty="0" smtClean="0"/>
              <a:t> (et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?)</a:t>
            </a:r>
          </a:p>
          <a:p>
            <a:r>
              <a:rPr lang="fr-FR" baseline="0" dirty="0" smtClean="0"/>
              <a:t>Les deux : </a:t>
            </a:r>
            <a:r>
              <a:rPr lang="fr-FR" baseline="0" dirty="0" err="1" smtClean="0"/>
              <a:t>Rovalcyte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Zelitrex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Pentacarinat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Bactrim</a:t>
            </a:r>
            <a:r>
              <a:rPr lang="fr-FR" baseline="0" dirty="0" smtClean="0"/>
              <a:t> (et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072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</a:t>
            </a:r>
            <a:r>
              <a:rPr lang="fr-FR" baseline="0" dirty="0" smtClean="0"/>
              <a:t>la durée et </a:t>
            </a:r>
            <a:r>
              <a:rPr lang="fr-FR" baseline="0" dirty="0" err="1" smtClean="0"/>
              <a:t>fq</a:t>
            </a:r>
            <a:r>
              <a:rPr lang="fr-FR" baseline="0" dirty="0" smtClean="0"/>
              <a:t> de chacun des médicaments du patient.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219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8551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5278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détailler à l’écrit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96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4953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24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  <a:p>
            <a:r>
              <a:rPr lang="fr-FR" baseline="0" dirty="0" smtClean="0"/>
              <a:t>Selon le médicament sélectionné précédemment, seul lui apparait sur la diapo avec PLUSIEURS listes </a:t>
            </a:r>
            <a:r>
              <a:rPr lang="fr-FR" baseline="0" dirty="0" err="1" smtClean="0"/>
              <a:t>multichoix</a:t>
            </a:r>
            <a:r>
              <a:rPr lang="fr-FR" baseline="0" dirty="0" smtClean="0"/>
              <a:t> (5 listes ?) des doses possibles.</a:t>
            </a:r>
          </a:p>
          <a:p>
            <a:r>
              <a:rPr lang="fr-FR" baseline="0" dirty="0" smtClean="0"/>
              <a:t>Voir exemple diapos suivantes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09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Afficher uniquement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mdcts</a:t>
            </a:r>
            <a:r>
              <a:rPr lang="fr-FR" baseline="0" dirty="0" smtClean="0"/>
              <a:t> du patient.</a:t>
            </a:r>
          </a:p>
          <a:p>
            <a:r>
              <a:rPr lang="fr-FR" dirty="0" smtClean="0"/>
              <a:t>Base</a:t>
            </a:r>
            <a:r>
              <a:rPr lang="fr-FR" baseline="0" dirty="0" smtClean="0"/>
              <a:t>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(p.5).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540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008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ETP contenu.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Délai à vérifier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353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compléter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733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compléter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201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compléter.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7338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6480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4641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9275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Revoir la fréquence et</a:t>
            </a:r>
            <a:r>
              <a:rPr lang="fr-FR" baseline="0" dirty="0" smtClean="0"/>
              <a:t> les examens réalisés.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0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dans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colonne/liste notre dose souhaitée, et si besoin on ajoute une dose de la colonne a coté et ainsi de suite. 5 colonnes/listes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652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et retour.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11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Modalités de suivi dans</a:t>
            </a:r>
            <a:r>
              <a:rPr lang="fr-FR" baseline="0" dirty="0" smtClean="0"/>
              <a:t> le labo, choix du labo.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5994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97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 et retour.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8645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appeler centre de réf.</a:t>
            </a:r>
          </a:p>
          <a:p>
            <a:r>
              <a:rPr lang="fr-FR" baseline="0" dirty="0" smtClean="0"/>
              <a:t>Quel % limite ?</a:t>
            </a:r>
          </a:p>
          <a:p>
            <a:r>
              <a:rPr lang="fr-FR" baseline="0" dirty="0" smtClean="0"/>
              <a:t>Modalités du QCM à voir.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733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2775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4212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669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0037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: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ETP contenu (p.2)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7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Même chose</a:t>
            </a:r>
            <a:r>
              <a:rPr lang="fr-FR" baseline="0" dirty="0" smtClean="0"/>
              <a:t> que pour les dosages, on sélectionne dans la première colonne / liste notre horaire, puis on ajoute un autre horaire si besoin dans la colonne du milieu. 3 listes.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0889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tous</a:t>
            </a:r>
            <a:r>
              <a:rPr lang="fr-FR" baseline="0" dirty="0" smtClean="0"/>
              <a:t> les AI ?</a:t>
            </a:r>
          </a:p>
          <a:p>
            <a:r>
              <a:rPr lang="fr-FR" baseline="0" dirty="0" smtClean="0"/>
              <a:t>Sélectionner les EI correspondants (liste longue).</a:t>
            </a:r>
          </a:p>
          <a:p>
            <a:r>
              <a:rPr lang="fr-FR" baseline="0" dirty="0" smtClean="0"/>
              <a:t>Base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(p.3 et 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74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693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titres vont être modifiés,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n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On clique que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140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6980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472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05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963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463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913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97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accéder aux </a:t>
            </a:r>
            <a:r>
              <a:rPr lang="fr-FR" dirty="0" err="1" smtClean="0"/>
              <a:t>ttt</a:t>
            </a:r>
            <a:r>
              <a:rPr lang="fr-FR" dirty="0" smtClean="0"/>
              <a:t> anti-rejets qu’on a enregistré</a:t>
            </a:r>
            <a:r>
              <a:rPr lang="fr-FR" baseline="0" dirty="0" smtClean="0"/>
              <a:t>. Ou bien sélectionner les autres.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7403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6919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9814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733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2876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09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968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9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226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754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64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Pour le FANSIDAR, le PENTACARINAT</a:t>
            </a:r>
            <a:r>
              <a:rPr lang="fr-FR" i="1" baseline="0" dirty="0" smtClean="0"/>
              <a:t> et le ZELITREX il n’existe qu’un seul dosage, donc on switch cette étape pour eux.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Dose et fréquence aussi : Toutes les 8h/12/24h (</a:t>
            </a:r>
            <a:r>
              <a:rPr lang="fr-FR" baseline="0" dirty="0" err="1" smtClean="0"/>
              <a:t>ttes</a:t>
            </a:r>
            <a:r>
              <a:rPr lang="fr-FR" baseline="0" dirty="0" smtClean="0"/>
              <a:t> les 8 h ? À vérifier !) + tous les mois + toutes les semaines + 3 fois par semaine…..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6825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292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653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6479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4568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6405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01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1539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9801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Idem séance 1 : tableau + commentaires + retour/quitter</a:t>
            </a:r>
          </a:p>
          <a:p>
            <a:r>
              <a:rPr lang="fr-FR" smtClean="0"/>
              <a:t>Pour les</a:t>
            </a:r>
            <a:r>
              <a:rPr lang="fr-FR" baseline="0" smtClean="0"/>
              <a:t> qcm je te redirai.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072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tableaux de fin de séances</a:t>
            </a:r>
            <a:r>
              <a:rPr lang="fr-FR" baseline="0" dirty="0" smtClean="0"/>
              <a:t> : vérifier si points absents ?</a:t>
            </a:r>
            <a:endParaRPr lang="fr-FR" dirty="0" smtClean="0"/>
          </a:p>
          <a:p>
            <a:r>
              <a:rPr lang="fr-FR" dirty="0" smtClean="0"/>
              <a:t>Ajouter les données manquantes</a:t>
            </a:r>
            <a:r>
              <a:rPr lang="fr-FR" baseline="0" dirty="0" smtClean="0"/>
              <a:t> des autres documents (</a:t>
            </a:r>
            <a:r>
              <a:rPr lang="fr-FR" baseline="0" dirty="0" err="1" smtClean="0"/>
              <a:t>Gettam</a:t>
            </a:r>
            <a:r>
              <a:rPr lang="fr-FR" baseline="0" dirty="0" smtClean="0"/>
              <a:t> et </a:t>
            </a:r>
            <a:r>
              <a:rPr lang="fr-FR" baseline="0" smtClean="0"/>
              <a:t>cie)</a:t>
            </a:r>
            <a:endParaRPr lang="fr-FR" baseline="0" dirty="0" smtClean="0"/>
          </a:p>
          <a:p>
            <a:r>
              <a:rPr lang="fr-FR" baseline="0" dirty="0" smtClean="0"/>
              <a:t>Quels examens a jeun.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2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2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5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7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8FFDE-EBC1-431E-91FF-E8EE30A7FF65}" type="datetimeFigureOut">
              <a:rPr lang="fr-FR" smtClean="0"/>
              <a:t>03/10/2015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100 mg 	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	50 mg 	200 mg	40 mg/ml</a:t>
            </a:r>
          </a:p>
          <a:p>
            <a:pPr marL="0" indent="0">
              <a:buNone/>
            </a:pPr>
            <a:r>
              <a:rPr lang="fr-FR" dirty="0"/>
              <a:t>	BACTRIM®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400mg-80mg		800mg-160 (FORTE)</a:t>
            </a:r>
          </a:p>
          <a:p>
            <a:pPr marL="0" indent="0">
              <a:buNone/>
            </a:pPr>
            <a:r>
              <a:rPr lang="fr-FR" dirty="0" smtClean="0"/>
              <a:t>	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450 </a:t>
            </a:r>
            <a:r>
              <a:rPr lang="fr-FR" dirty="0"/>
              <a:t>mg	50 mg/ml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Il est impératif d’informer sur votre état de santé et vos médicaments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tout professionnel de santé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ne pas prendre d’autres médicaments / compléments alimentaires et autres sans avis de votre médecin ou pharmacien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-de </a:t>
            </a:r>
            <a:r>
              <a:rPr lang="fr-FR" dirty="0" err="1" smtClean="0">
                <a:sym typeface="Wingdings" panose="05000000000000000000" pitchFamily="2" charset="2"/>
              </a:rPr>
              <a:t>prevenir</a:t>
            </a:r>
            <a:r>
              <a:rPr lang="fr-FR" dirty="0" smtClean="0">
                <a:sym typeface="Wingdings" panose="05000000000000000000" pitchFamily="2" charset="2"/>
              </a:rPr>
              <a:t> lorsque votre traitement est modifié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Signaler tout événement : diminution fonction </a:t>
            </a:r>
            <a:r>
              <a:rPr lang="fr-FR" dirty="0" err="1" smtClean="0">
                <a:sym typeface="Wingdings" panose="05000000000000000000" pitchFamily="2" charset="2"/>
              </a:rPr>
              <a:t>ventilatoire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04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5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73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855"/>
              </p:ext>
            </p:extLst>
          </p:nvPr>
        </p:nvGraphicFramePr>
        <p:xfrm>
          <a:off x="838200" y="1861598"/>
          <a:ext cx="10515600" cy="376561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79036"/>
                <a:gridCol w="5183764"/>
                <a:gridCol w="914400"/>
                <a:gridCol w="1542471"/>
                <a:gridCol w="895929"/>
              </a:tblGrid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Thème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Compétences du patient ou entourage proche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En cours d’acquisition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Non 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dirty="0">
                          <a:effectLst/>
                        </a:rPr>
                        <a:t>Gestion pratique de la maladie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78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>
                          <a:effectLst/>
                        </a:rPr>
                        <a:t>Hygiène et alimentation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  <a:endParaRPr lang="fr-FR" sz="14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Connaître l’alimentation à privilégier ou à éviter.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Activité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d’une activité physique régulière.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Connaître les sports à privilégier ou à éviter.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Grossesse / désir d’enfant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 d’une contraception « efficace ».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Voyages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Communication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tout professionnel de santé des traitements en cours.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toute modification de traitement.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1100" dirty="0" err="1">
                          <a:effectLst/>
                        </a:rPr>
                        <a:t>ventilatoire</a:t>
                      </a:r>
                      <a:r>
                        <a:rPr lang="fr-FR" sz="1100" dirty="0">
                          <a:effectLst/>
                        </a:rPr>
                        <a:t>, infection …).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9916" y="5987466"/>
            <a:ext cx="9903884" cy="48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01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00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posologie des traitements anti-rejets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r>
              <a:rPr lang="fr-FR" dirty="0"/>
              <a:t> </a:t>
            </a:r>
            <a:r>
              <a:rPr lang="fr-FR" dirty="0" smtClean="0"/>
              <a:t> 0,5 mg </a:t>
            </a:r>
            <a:r>
              <a:rPr lang="fr-FR" i="1" dirty="0" smtClean="0"/>
              <a:t>ou 1 mg	ou 5mg	</a:t>
            </a:r>
          </a:p>
          <a:p>
            <a:pPr marL="0" indent="0">
              <a:buNone/>
            </a:pPr>
            <a:r>
              <a:rPr lang="fr-FR" dirty="0" smtClean="0"/>
              <a:t>		1 gélule </a:t>
            </a:r>
            <a:r>
              <a:rPr lang="fr-FR" dirty="0"/>
              <a:t>à 8h et 1 </a:t>
            </a:r>
            <a:r>
              <a:rPr lang="fr-FR" dirty="0" smtClean="0"/>
              <a:t>gélule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 smtClean="0"/>
              <a:t>		2 gélules à 8h et 2 gélules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/>
              <a:t>Tacrolimus</a:t>
            </a:r>
            <a:r>
              <a:rPr lang="fr-FR" dirty="0"/>
              <a:t> 0,5 mg LP </a:t>
            </a:r>
            <a:r>
              <a:rPr lang="fr-FR" i="1" dirty="0" smtClean="0"/>
              <a:t>ou </a:t>
            </a:r>
            <a:r>
              <a:rPr lang="fr-FR" i="1" dirty="0"/>
              <a:t>1 mg LP </a:t>
            </a:r>
            <a:r>
              <a:rPr lang="fr-FR" i="1" dirty="0" smtClean="0"/>
              <a:t>ou </a:t>
            </a:r>
            <a:r>
              <a:rPr lang="fr-FR" i="1" dirty="0"/>
              <a:t>3 mg LP </a:t>
            </a:r>
            <a:r>
              <a:rPr lang="fr-FR" i="1" dirty="0" smtClean="0"/>
              <a:t>ou </a:t>
            </a:r>
            <a:r>
              <a:rPr lang="fr-FR" i="1" dirty="0"/>
              <a:t>5 mg </a:t>
            </a:r>
            <a:r>
              <a:rPr lang="fr-FR" i="1" dirty="0" smtClean="0"/>
              <a:t>LP</a:t>
            </a:r>
          </a:p>
          <a:p>
            <a:pPr marL="0" indent="0">
              <a:buNone/>
            </a:pPr>
            <a:r>
              <a:rPr lang="fr-FR" dirty="0" smtClean="0"/>
              <a:t>		1 gélule </a:t>
            </a:r>
            <a:r>
              <a:rPr lang="fr-FR" dirty="0"/>
              <a:t>à 8h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2 gélules </a:t>
            </a:r>
            <a:r>
              <a:rPr lang="fr-FR" dirty="0"/>
              <a:t>à 8h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/>
              <a:t>Tacrolimus</a:t>
            </a:r>
            <a:r>
              <a:rPr lang="fr-FR" dirty="0"/>
              <a:t> 0,2 mg </a:t>
            </a:r>
            <a:r>
              <a:rPr lang="fr-FR" i="1" dirty="0" smtClean="0"/>
              <a:t>ou </a:t>
            </a:r>
            <a:r>
              <a:rPr lang="fr-FR" i="1" dirty="0"/>
              <a:t>1 </a:t>
            </a:r>
            <a:r>
              <a:rPr lang="fr-FR" i="1" dirty="0" smtClean="0"/>
              <a:t>mg</a:t>
            </a:r>
          </a:p>
          <a:p>
            <a:pPr marL="0" indent="0">
              <a:buNone/>
            </a:pPr>
            <a:r>
              <a:rPr lang="fr-FR" dirty="0" smtClean="0"/>
              <a:t>		1 sachet </a:t>
            </a:r>
            <a:r>
              <a:rPr lang="fr-FR" dirty="0"/>
              <a:t>à 8h et 1 </a:t>
            </a:r>
            <a:r>
              <a:rPr lang="fr-FR" dirty="0" smtClean="0"/>
              <a:t>sachet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2 </a:t>
            </a:r>
            <a:r>
              <a:rPr lang="fr-FR" dirty="0" smtClean="0"/>
              <a:t>sachets </a:t>
            </a:r>
            <a:r>
              <a:rPr lang="fr-FR" dirty="0"/>
              <a:t>à 8h et 2 </a:t>
            </a:r>
            <a:r>
              <a:rPr lang="fr-FR" dirty="0" smtClean="0"/>
              <a:t>sachets </a:t>
            </a:r>
            <a:r>
              <a:rPr lang="fr-FR" dirty="0"/>
              <a:t>à </a:t>
            </a:r>
            <a:r>
              <a:rPr lang="fr-FR" dirty="0" smtClean="0"/>
              <a:t>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28625" y="1411704"/>
            <a:ext cx="11458575" cy="5446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posologie des traitements anti-rejets 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NEORAL® Ciclosporine 10 </a:t>
            </a:r>
            <a:r>
              <a:rPr lang="fr-FR" dirty="0" smtClean="0"/>
              <a:t>mg </a:t>
            </a:r>
            <a:r>
              <a:rPr lang="fr-FR" i="1" dirty="0" smtClean="0"/>
              <a:t>ou </a:t>
            </a:r>
            <a:r>
              <a:rPr lang="fr-FR" i="1" dirty="0"/>
              <a:t>25 mg </a:t>
            </a:r>
            <a:r>
              <a:rPr lang="fr-FR" i="1" dirty="0" smtClean="0"/>
              <a:t>ou </a:t>
            </a:r>
            <a:r>
              <a:rPr lang="fr-FR" i="1" dirty="0"/>
              <a:t>50 mg </a:t>
            </a:r>
            <a:r>
              <a:rPr lang="fr-FR" i="1" dirty="0" smtClean="0"/>
              <a:t>ou </a:t>
            </a:r>
            <a:r>
              <a:rPr lang="fr-FR" i="1" dirty="0"/>
              <a:t>100 </a:t>
            </a:r>
            <a:r>
              <a:rPr lang="fr-FR" i="1" dirty="0" smtClean="0"/>
              <a:t>mg</a:t>
            </a:r>
          </a:p>
          <a:p>
            <a:pPr marL="0" indent="0">
              <a:buNone/>
            </a:pPr>
            <a:r>
              <a:rPr lang="fr-FR" dirty="0" smtClean="0"/>
              <a:t>		1 capsule </a:t>
            </a:r>
            <a:r>
              <a:rPr lang="fr-FR" dirty="0"/>
              <a:t>à 8h et 1 </a:t>
            </a:r>
            <a:r>
              <a:rPr lang="fr-FR" dirty="0" smtClean="0"/>
              <a:t>capsule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2 </a:t>
            </a:r>
            <a:r>
              <a:rPr lang="fr-FR" dirty="0" smtClean="0"/>
              <a:t>capsules </a:t>
            </a:r>
            <a:r>
              <a:rPr lang="fr-FR" dirty="0"/>
              <a:t>à 8h et 2 </a:t>
            </a:r>
            <a:r>
              <a:rPr lang="fr-FR" dirty="0" smtClean="0"/>
              <a:t>capsules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NEORAL</a:t>
            </a:r>
            <a:r>
              <a:rPr lang="fr-FR" dirty="0"/>
              <a:t>® </a:t>
            </a:r>
            <a:r>
              <a:rPr lang="fr-FR" dirty="0" smtClean="0"/>
              <a:t>Ciclosporine </a:t>
            </a:r>
            <a:r>
              <a:rPr lang="fr-FR" dirty="0"/>
              <a:t>100 </a:t>
            </a:r>
            <a:r>
              <a:rPr lang="fr-FR" dirty="0" smtClean="0"/>
              <a:t>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200 mg à 8h et 200 mg à 20h, soit 2 </a:t>
            </a:r>
            <a:r>
              <a:rPr lang="fr-FR" dirty="0" err="1"/>
              <a:t>mL</a:t>
            </a:r>
            <a:r>
              <a:rPr lang="fr-FR" dirty="0"/>
              <a:t> à 8h et 2 </a:t>
            </a:r>
            <a:r>
              <a:rPr lang="fr-FR" dirty="0" err="1"/>
              <a:t>mL</a:t>
            </a:r>
            <a:r>
              <a:rPr lang="fr-FR" dirty="0"/>
              <a:t> à </a:t>
            </a:r>
            <a:r>
              <a:rPr lang="fr-FR" dirty="0" smtClean="0"/>
              <a:t>20h</a:t>
            </a:r>
          </a:p>
          <a:p>
            <a:pPr marL="0" indent="0">
              <a:buNone/>
            </a:pPr>
            <a:r>
              <a:rPr lang="fr-FR" dirty="0" smtClean="0"/>
              <a:t>		400 </a:t>
            </a:r>
            <a:r>
              <a:rPr lang="fr-FR" dirty="0"/>
              <a:t>mg à 8h et </a:t>
            </a:r>
            <a:r>
              <a:rPr lang="fr-FR" dirty="0" smtClean="0"/>
              <a:t>400 </a:t>
            </a:r>
            <a:r>
              <a:rPr lang="fr-FR" dirty="0"/>
              <a:t>mg à 20h, soit </a:t>
            </a:r>
            <a:r>
              <a:rPr lang="fr-FR" dirty="0" smtClean="0"/>
              <a:t>4 </a:t>
            </a:r>
            <a:r>
              <a:rPr lang="fr-FR" dirty="0" err="1" smtClean="0"/>
              <a:t>mL</a:t>
            </a:r>
            <a:r>
              <a:rPr lang="fr-FR" dirty="0" smtClean="0"/>
              <a:t> à 8h et 4 </a:t>
            </a:r>
            <a:r>
              <a:rPr lang="fr-FR" dirty="0" err="1" smtClean="0"/>
              <a:t>mL</a:t>
            </a:r>
            <a:r>
              <a:rPr lang="fr-FR" dirty="0" smtClean="0"/>
              <a:t>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274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28625" y="1411704"/>
            <a:ext cx="11458575" cy="54462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	CELLCEPT</a:t>
            </a:r>
            <a:r>
              <a:rPr lang="fr-FR" dirty="0"/>
              <a:t>® </a:t>
            </a:r>
            <a:r>
              <a:rPr lang="fr-FR" dirty="0" err="1"/>
              <a:t>Mycophénolate</a:t>
            </a:r>
            <a:r>
              <a:rPr lang="fr-FR" dirty="0"/>
              <a:t> </a:t>
            </a:r>
            <a:r>
              <a:rPr lang="fr-FR" dirty="0" err="1"/>
              <a:t>mofétil</a:t>
            </a:r>
            <a:r>
              <a:rPr lang="fr-FR" dirty="0"/>
              <a:t> 250 mg 	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		1 gélule </a:t>
            </a:r>
            <a:r>
              <a:rPr lang="fr-FR" dirty="0"/>
              <a:t>à 8h et 1 </a:t>
            </a:r>
            <a:r>
              <a:rPr lang="fr-FR" dirty="0" smtClean="0"/>
              <a:t>gélule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2 </a:t>
            </a:r>
            <a:r>
              <a:rPr lang="fr-FR" dirty="0" smtClean="0"/>
              <a:t>gélules </a:t>
            </a:r>
            <a:r>
              <a:rPr lang="fr-FR" dirty="0"/>
              <a:t>à 8h et 2 </a:t>
            </a:r>
            <a:r>
              <a:rPr lang="fr-FR" dirty="0" smtClean="0"/>
              <a:t>gélules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 smtClean="0"/>
              <a:t>	CELLCEPT</a:t>
            </a:r>
            <a:r>
              <a:rPr lang="fr-FR" dirty="0"/>
              <a:t>® </a:t>
            </a:r>
            <a:r>
              <a:rPr lang="fr-FR" dirty="0" err="1"/>
              <a:t>Mycophénolate</a:t>
            </a:r>
            <a:r>
              <a:rPr lang="fr-FR" dirty="0"/>
              <a:t> </a:t>
            </a:r>
            <a:r>
              <a:rPr lang="fr-FR" dirty="0" err="1" smtClean="0"/>
              <a:t>mofétil</a:t>
            </a:r>
            <a:r>
              <a:rPr lang="fr-FR" i="1" dirty="0" smtClean="0"/>
              <a:t> </a:t>
            </a:r>
            <a:r>
              <a:rPr lang="fr-FR" dirty="0"/>
              <a:t>500 mg 		</a:t>
            </a:r>
          </a:p>
          <a:p>
            <a:pPr marL="0" indent="0">
              <a:buNone/>
            </a:pPr>
            <a:r>
              <a:rPr lang="fr-FR" dirty="0"/>
              <a:t>		1 comprimé à 8h et 1 comprimé à 20h</a:t>
            </a:r>
          </a:p>
          <a:p>
            <a:pPr marL="0" indent="0">
              <a:buNone/>
            </a:pPr>
            <a:r>
              <a:rPr lang="fr-FR" dirty="0"/>
              <a:t>		2 comprimés à 8h et 2 comprimés 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 smtClean="0"/>
              <a:t>mofétil</a:t>
            </a:r>
            <a:r>
              <a:rPr lang="fr-FR" dirty="0" smtClean="0"/>
              <a:t> </a:t>
            </a:r>
            <a:r>
              <a:rPr lang="fr-FR" dirty="0"/>
              <a:t>1g/5mL</a:t>
            </a:r>
          </a:p>
          <a:p>
            <a:pPr marL="0" indent="0">
              <a:buNone/>
            </a:pPr>
            <a:r>
              <a:rPr lang="fr-FR" dirty="0" smtClean="0"/>
              <a:t>		0,5 </a:t>
            </a:r>
            <a:r>
              <a:rPr lang="fr-FR" dirty="0"/>
              <a:t>mg à 8h et </a:t>
            </a:r>
            <a:r>
              <a:rPr lang="fr-FR" dirty="0" smtClean="0"/>
              <a:t>0,5 </a:t>
            </a:r>
            <a:r>
              <a:rPr lang="fr-FR" dirty="0"/>
              <a:t>mg à 20h, soit </a:t>
            </a:r>
            <a:r>
              <a:rPr lang="fr-FR" dirty="0" smtClean="0"/>
              <a:t>2,5 </a:t>
            </a:r>
            <a:r>
              <a:rPr lang="fr-FR" dirty="0" err="1"/>
              <a:t>mL</a:t>
            </a:r>
            <a:r>
              <a:rPr lang="fr-FR" dirty="0"/>
              <a:t> à 8h et </a:t>
            </a:r>
            <a:r>
              <a:rPr lang="fr-FR" dirty="0" smtClean="0"/>
              <a:t>2,5 </a:t>
            </a:r>
            <a:r>
              <a:rPr lang="fr-FR" dirty="0" err="1"/>
              <a:t>mL</a:t>
            </a:r>
            <a:r>
              <a:rPr lang="fr-FR" dirty="0"/>
              <a:t>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</a:t>
            </a:r>
            <a:r>
              <a:rPr lang="fr-FR" dirty="0"/>
              <a:t>mg à 8h et 1</a:t>
            </a:r>
            <a:r>
              <a:rPr lang="fr-FR" dirty="0" smtClean="0"/>
              <a:t> </a:t>
            </a:r>
            <a:r>
              <a:rPr lang="fr-FR" dirty="0"/>
              <a:t>mg à 20h, soit </a:t>
            </a:r>
            <a:r>
              <a:rPr lang="fr-FR" dirty="0" smtClean="0"/>
              <a:t>5 </a:t>
            </a:r>
            <a:r>
              <a:rPr lang="fr-FR" dirty="0" err="1"/>
              <a:t>mL</a:t>
            </a:r>
            <a:r>
              <a:rPr lang="fr-FR" dirty="0"/>
              <a:t> à 8h et </a:t>
            </a:r>
            <a:r>
              <a:rPr lang="fr-FR" dirty="0" smtClean="0"/>
              <a:t>5 </a:t>
            </a:r>
            <a:r>
              <a:rPr lang="fr-FR" dirty="0" err="1"/>
              <a:t>mL</a:t>
            </a:r>
            <a:r>
              <a:rPr lang="fr-FR" dirty="0"/>
              <a:t> 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/>
              <a:t>Mycophénolate</a:t>
            </a:r>
            <a:r>
              <a:rPr lang="fr-FR" dirty="0"/>
              <a:t> sodique 180 mg </a:t>
            </a:r>
            <a:r>
              <a:rPr lang="fr-FR" i="1" dirty="0" smtClean="0"/>
              <a:t>ou </a:t>
            </a:r>
            <a:r>
              <a:rPr lang="fr-FR" i="1" dirty="0"/>
              <a:t>360 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</a:t>
            </a:r>
            <a:r>
              <a:rPr lang="fr-FR" dirty="0"/>
              <a:t>comprimé à 8h et 1 comprimé à 20h</a:t>
            </a:r>
          </a:p>
          <a:p>
            <a:pPr marL="0" indent="0">
              <a:buNone/>
            </a:pPr>
            <a:r>
              <a:rPr lang="fr-FR" dirty="0"/>
              <a:t>		2 comprimés à 8h et 2 comprimés 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7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posologie des traitements anti-rejets 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CERTICAN® </a:t>
            </a:r>
            <a:r>
              <a:rPr lang="fr-FR" dirty="0" err="1"/>
              <a:t>Everolimus</a:t>
            </a:r>
            <a:r>
              <a:rPr lang="fr-FR" dirty="0"/>
              <a:t> 0,1 mg </a:t>
            </a:r>
            <a:r>
              <a:rPr lang="fr-FR" dirty="0" err="1"/>
              <a:t>disp</a:t>
            </a:r>
            <a:r>
              <a:rPr lang="fr-FR" dirty="0"/>
              <a:t> – 0,1 mg – 0,25 mg </a:t>
            </a:r>
            <a:r>
              <a:rPr lang="fr-FR" dirty="0" err="1"/>
              <a:t>disp</a:t>
            </a:r>
            <a:r>
              <a:rPr lang="fr-FR" dirty="0"/>
              <a:t> – 0,25 mg – 0,5 mg – 0,75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		1 comprimé à 8h et 1 comprimé à 20h</a:t>
            </a:r>
          </a:p>
          <a:p>
            <a:pPr marL="0" indent="0">
              <a:buNone/>
            </a:pPr>
            <a:r>
              <a:rPr lang="fr-FR" dirty="0"/>
              <a:t>		2 comprimés à 8h et 2 comprimés à 20h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r>
              <a:rPr lang="fr-FR" dirty="0"/>
              <a:t>25 mg – 50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/>
              <a:t>1 comprimé à 8h</a:t>
            </a:r>
          </a:p>
          <a:p>
            <a:pPr marL="0" indent="0">
              <a:buNone/>
            </a:pPr>
            <a:r>
              <a:rPr lang="fr-FR" dirty="0"/>
              <a:t>		2 comprimés à 8h 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36550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199" y="1411704"/>
            <a:ext cx="11193379" cy="5446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	CORTANCYL</a:t>
            </a:r>
            <a:r>
              <a:rPr lang="fr-FR" dirty="0"/>
              <a:t>® </a:t>
            </a:r>
            <a:r>
              <a:rPr lang="fr-FR" dirty="0" err="1"/>
              <a:t>Prednisone</a:t>
            </a:r>
            <a:r>
              <a:rPr lang="fr-FR" dirty="0"/>
              <a:t> 1 mg </a:t>
            </a:r>
            <a:r>
              <a:rPr lang="fr-FR" i="1" dirty="0"/>
              <a:t>ou 5 mg ou 20 </a:t>
            </a:r>
            <a:r>
              <a:rPr lang="fr-FR" i="1" dirty="0" smtClean="0"/>
              <a:t>mg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1 </a:t>
            </a:r>
            <a:r>
              <a:rPr lang="fr-FR" dirty="0"/>
              <a:t>comprimé à 8h</a:t>
            </a:r>
          </a:p>
          <a:p>
            <a:pPr marL="0" indent="0">
              <a:buNone/>
            </a:pPr>
            <a:r>
              <a:rPr lang="fr-FR" dirty="0"/>
              <a:t>		2 comprimés à 8h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SOLUPRED</a:t>
            </a:r>
            <a:r>
              <a:rPr lang="fr-FR" dirty="0"/>
              <a:t>® </a:t>
            </a:r>
            <a:r>
              <a:rPr lang="fr-FR" dirty="0" err="1"/>
              <a:t>Prednisolone</a:t>
            </a:r>
            <a:r>
              <a:rPr lang="fr-FR" dirty="0"/>
              <a:t> 5 mg </a:t>
            </a:r>
            <a:r>
              <a:rPr lang="fr-FR" dirty="0" err="1"/>
              <a:t>eff</a:t>
            </a:r>
            <a:r>
              <a:rPr lang="fr-FR" dirty="0"/>
              <a:t> </a:t>
            </a:r>
            <a:r>
              <a:rPr lang="fr-FR" i="1" dirty="0" smtClean="0"/>
              <a:t>ou </a:t>
            </a:r>
            <a:r>
              <a:rPr lang="fr-FR" i="1" dirty="0"/>
              <a:t>5 mg </a:t>
            </a:r>
            <a:r>
              <a:rPr lang="fr-FR" i="1" dirty="0" err="1"/>
              <a:t>oro</a:t>
            </a:r>
            <a:r>
              <a:rPr lang="fr-FR" i="1" dirty="0"/>
              <a:t> </a:t>
            </a:r>
            <a:r>
              <a:rPr lang="fr-FR" i="1" dirty="0" smtClean="0"/>
              <a:t>ou </a:t>
            </a:r>
            <a:r>
              <a:rPr lang="fr-FR" i="1" dirty="0"/>
              <a:t>20 mg </a:t>
            </a:r>
            <a:r>
              <a:rPr lang="fr-FR" i="1" dirty="0" err="1"/>
              <a:t>eff</a:t>
            </a:r>
            <a:r>
              <a:rPr lang="fr-FR" i="1" dirty="0"/>
              <a:t> </a:t>
            </a:r>
            <a:r>
              <a:rPr lang="fr-FR" i="1" dirty="0" smtClean="0"/>
              <a:t>ou </a:t>
            </a:r>
            <a:r>
              <a:rPr lang="fr-FR" i="1" dirty="0"/>
              <a:t>20 mg </a:t>
            </a:r>
            <a:r>
              <a:rPr lang="fr-FR" i="1" dirty="0" err="1"/>
              <a:t>oro</a:t>
            </a:r>
            <a:r>
              <a:rPr lang="fr-FR" i="1" dirty="0"/>
              <a:t> </a:t>
            </a:r>
            <a:endParaRPr lang="fr-FR" i="1" dirty="0" smtClean="0"/>
          </a:p>
          <a:p>
            <a:pPr marL="0" indent="0">
              <a:buNone/>
            </a:pPr>
            <a:r>
              <a:rPr lang="fr-FR" dirty="0"/>
              <a:t>		1 comprimé à 8h</a:t>
            </a:r>
          </a:p>
          <a:p>
            <a:pPr marL="0" indent="0">
              <a:buNone/>
            </a:pPr>
            <a:r>
              <a:rPr lang="fr-FR" dirty="0"/>
              <a:t>		2 comprimés à 8h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SOLUPRED</a:t>
            </a:r>
            <a:r>
              <a:rPr lang="fr-FR" dirty="0"/>
              <a:t>® </a:t>
            </a:r>
            <a:r>
              <a:rPr lang="fr-FR" dirty="0" err="1"/>
              <a:t>Prednisolone</a:t>
            </a:r>
            <a:r>
              <a:rPr lang="fr-FR" dirty="0" smtClean="0"/>
              <a:t> 1mg/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5 </a:t>
            </a:r>
            <a:r>
              <a:rPr lang="fr-FR" dirty="0"/>
              <a:t>mg à </a:t>
            </a:r>
            <a:r>
              <a:rPr lang="fr-FR" dirty="0" smtClean="0"/>
              <a:t>8h, </a:t>
            </a:r>
            <a:r>
              <a:rPr lang="fr-FR" dirty="0"/>
              <a:t>soit </a:t>
            </a:r>
            <a:r>
              <a:rPr lang="fr-FR" dirty="0" smtClean="0"/>
              <a:t>5 </a:t>
            </a:r>
            <a:r>
              <a:rPr lang="fr-FR" dirty="0" err="1"/>
              <a:t>mL</a:t>
            </a:r>
            <a:r>
              <a:rPr lang="fr-FR" dirty="0"/>
              <a:t> à </a:t>
            </a:r>
            <a:r>
              <a:rPr lang="fr-FR" dirty="0" smtClean="0"/>
              <a:t>8h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10 </a:t>
            </a:r>
            <a:r>
              <a:rPr lang="fr-FR" dirty="0"/>
              <a:t>mg à </a:t>
            </a:r>
            <a:r>
              <a:rPr lang="fr-FR" dirty="0" smtClean="0"/>
              <a:t>8h</a:t>
            </a:r>
            <a:r>
              <a:rPr lang="fr-FR" dirty="0"/>
              <a:t>, soit </a:t>
            </a:r>
            <a:r>
              <a:rPr lang="fr-FR" dirty="0" smtClean="0"/>
              <a:t>10 </a:t>
            </a:r>
            <a:r>
              <a:rPr lang="fr-FR" dirty="0" err="1"/>
              <a:t>mL</a:t>
            </a:r>
            <a:r>
              <a:rPr lang="fr-FR" dirty="0"/>
              <a:t> à </a:t>
            </a:r>
            <a:r>
              <a:rPr lang="fr-FR" dirty="0" smtClean="0"/>
              <a:t>8h</a:t>
            </a:r>
            <a:r>
              <a:rPr lang="fr-FR" dirty="0"/>
              <a:t>	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posologies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r>
              <a:rPr lang="fr-FR" dirty="0" smtClean="0"/>
              <a:t> 100 </a:t>
            </a:r>
            <a:r>
              <a:rPr lang="fr-FR" dirty="0"/>
              <a:t>mg 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3 comprimés à 8h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</a:p>
          <a:p>
            <a:pPr marL="0" indent="0">
              <a:buNone/>
            </a:pPr>
            <a:r>
              <a:rPr lang="fr-FR" dirty="0" smtClean="0"/>
              <a:t>	NOXAFIL</a:t>
            </a:r>
            <a:r>
              <a:rPr lang="fr-FR" dirty="0"/>
              <a:t>® </a:t>
            </a:r>
            <a:r>
              <a:rPr lang="fr-FR" dirty="0" err="1"/>
              <a:t>Posaconazole</a:t>
            </a:r>
            <a:r>
              <a:rPr lang="fr-FR" dirty="0"/>
              <a:t> </a:t>
            </a:r>
            <a:r>
              <a:rPr lang="fr-FR" dirty="0" smtClean="0"/>
              <a:t>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200 mg quatre fois par jour soit 5 </a:t>
            </a:r>
            <a:r>
              <a:rPr lang="fr-FR" dirty="0" err="1" smtClean="0"/>
              <a:t>mL</a:t>
            </a:r>
            <a:r>
              <a:rPr lang="fr-FR" dirty="0" smtClean="0"/>
              <a:t> quatre fois par jour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400 mg deux fois par jour soir 10 </a:t>
            </a:r>
            <a:r>
              <a:rPr lang="fr-FR" dirty="0" err="1" smtClean="0"/>
              <a:t>mL</a:t>
            </a:r>
            <a:r>
              <a:rPr lang="fr-FR" dirty="0" smtClean="0"/>
              <a:t> deux fois par jour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  <a:r>
              <a:rPr lang="fr-FR" dirty="0" smtClean="0"/>
              <a:t>50 </a:t>
            </a:r>
            <a:r>
              <a:rPr lang="fr-FR" dirty="0"/>
              <a:t>mg </a:t>
            </a:r>
            <a:r>
              <a:rPr lang="fr-FR" i="1" dirty="0" smtClean="0"/>
              <a:t>ou 200 </a:t>
            </a:r>
            <a:r>
              <a:rPr lang="fr-FR" i="1" dirty="0"/>
              <a:t>mg</a:t>
            </a: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comprimé à 8h et 1 comprimé à 20h</a:t>
            </a:r>
          </a:p>
          <a:p>
            <a:pPr marL="0" indent="0">
              <a:buNone/>
            </a:pPr>
            <a:r>
              <a:rPr lang="fr-FR" dirty="0" smtClean="0"/>
              <a:t>		2 </a:t>
            </a:r>
            <a:r>
              <a:rPr lang="fr-FR" dirty="0"/>
              <a:t>comprimés à 8h et 2 comprimés à </a:t>
            </a:r>
            <a:r>
              <a:rPr lang="fr-FR" dirty="0" smtClean="0"/>
              <a:t>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</a:p>
          <a:p>
            <a:pPr marL="0" indent="0">
              <a:buNone/>
            </a:pPr>
            <a:r>
              <a:rPr lang="fr-FR" dirty="0" smtClean="0"/>
              <a:t>	VFEND</a:t>
            </a:r>
            <a:r>
              <a:rPr lang="fr-FR" dirty="0"/>
              <a:t>® </a:t>
            </a:r>
            <a:r>
              <a:rPr lang="fr-FR" dirty="0" err="1"/>
              <a:t>Voriconazole</a:t>
            </a:r>
            <a:r>
              <a:rPr lang="fr-FR" dirty="0"/>
              <a:t> </a:t>
            </a:r>
            <a:r>
              <a:rPr lang="fr-FR" dirty="0" smtClean="0"/>
              <a:t>40 mg/ml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200 </a:t>
            </a:r>
            <a:r>
              <a:rPr lang="fr-FR" dirty="0"/>
              <a:t>mg </a:t>
            </a:r>
            <a:r>
              <a:rPr lang="fr-FR" dirty="0" smtClean="0"/>
              <a:t>à </a:t>
            </a:r>
            <a:r>
              <a:rPr lang="fr-FR" dirty="0"/>
              <a:t>8h </a:t>
            </a:r>
            <a:r>
              <a:rPr lang="fr-FR" dirty="0" smtClean="0"/>
              <a:t>et 200 mg à 20h </a:t>
            </a:r>
            <a:r>
              <a:rPr lang="fr-FR" dirty="0"/>
              <a:t>soit 5 </a:t>
            </a:r>
            <a:r>
              <a:rPr lang="fr-FR" dirty="0" err="1" smtClean="0"/>
              <a:t>mL</a:t>
            </a:r>
            <a:r>
              <a:rPr lang="fr-FR" dirty="0" smtClean="0"/>
              <a:t> à 8h et 5 </a:t>
            </a:r>
            <a:r>
              <a:rPr lang="fr-FR" dirty="0" err="1" smtClean="0"/>
              <a:t>mL</a:t>
            </a:r>
            <a:r>
              <a:rPr lang="fr-FR" dirty="0" smtClean="0"/>
              <a:t> à </a:t>
            </a:r>
            <a:r>
              <a:rPr lang="fr-FR" dirty="0"/>
              <a:t>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posologies des traitements anti-infectieux :</a:t>
            </a:r>
          </a:p>
          <a:p>
            <a:pPr marL="0" indent="0">
              <a:buNone/>
            </a:pPr>
            <a:r>
              <a:rPr lang="fr-FR" dirty="0"/>
              <a:t>	BACTRIM®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/>
              <a:t>Triméthoprime</a:t>
            </a:r>
            <a:r>
              <a:rPr lang="fr-FR" dirty="0"/>
              <a:t>	</a:t>
            </a:r>
            <a:r>
              <a:rPr lang="fr-FR" dirty="0" smtClean="0"/>
              <a:t>400mg-80mg</a:t>
            </a: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comprimé à 8h et 1 comprimé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 comprimés </a:t>
            </a:r>
            <a:r>
              <a:rPr lang="fr-FR" dirty="0"/>
              <a:t>à 8h et </a:t>
            </a:r>
            <a:r>
              <a:rPr lang="fr-FR" dirty="0" smtClean="0"/>
              <a:t>2 comprimés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/>
              <a:t>Triméthoprime</a:t>
            </a:r>
            <a:r>
              <a:rPr lang="fr-FR" dirty="0"/>
              <a:t>	</a:t>
            </a:r>
            <a:r>
              <a:rPr lang="fr-FR" dirty="0" smtClean="0"/>
              <a:t>800mg-160 </a:t>
            </a:r>
            <a:r>
              <a:rPr lang="fr-FR" dirty="0"/>
              <a:t>(FORTE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/>
              <a:t>1 comprimé </a:t>
            </a:r>
            <a:r>
              <a:rPr lang="fr-FR" dirty="0" smtClean="0"/>
              <a:t>les lundis, mercredis et vendredis à 8h</a:t>
            </a:r>
          </a:p>
          <a:p>
            <a:pPr marL="0" indent="0">
              <a:buNone/>
            </a:pPr>
            <a:r>
              <a:rPr lang="fr-FR" dirty="0" smtClean="0"/>
              <a:t>		2 comprimés </a:t>
            </a:r>
            <a:r>
              <a:rPr lang="fr-FR" dirty="0"/>
              <a:t>les lundis, mercredis et vendredis à 8h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FANSIDAR® </a:t>
            </a:r>
            <a:r>
              <a:rPr lang="fr-FR" dirty="0" err="1"/>
              <a:t>Sulfadoxine</a:t>
            </a:r>
            <a:r>
              <a:rPr lang="fr-FR" dirty="0"/>
              <a:t> + </a:t>
            </a:r>
            <a:r>
              <a:rPr lang="fr-FR" dirty="0" err="1" smtClean="0"/>
              <a:t>Pyriméthamine</a:t>
            </a:r>
            <a:r>
              <a:rPr lang="fr-FR" dirty="0" smtClean="0"/>
              <a:t> 500mg-25mg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 comprimés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3 comprimés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 				Date de prise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PENTACARINAT® </a:t>
            </a:r>
            <a:r>
              <a:rPr lang="fr-FR" dirty="0" err="1" smtClean="0"/>
              <a:t>Pentamidine</a:t>
            </a:r>
            <a:r>
              <a:rPr lang="fr-FR" dirty="0" smtClean="0"/>
              <a:t> 300 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aérosol				Date de prise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2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posologies des traitements anti-infectieux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r>
              <a:rPr lang="fr-FR" dirty="0" smtClean="0"/>
              <a:t>450 mg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 comprimés à 8h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</a:p>
          <a:p>
            <a:pPr marL="0" indent="0">
              <a:buNone/>
            </a:pPr>
            <a:r>
              <a:rPr lang="fr-FR" dirty="0" smtClean="0"/>
              <a:t>	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  <a:r>
              <a:rPr lang="fr-FR" dirty="0" smtClean="0"/>
              <a:t>50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900 mg à 8h soit 18 </a:t>
            </a:r>
            <a:r>
              <a:rPr lang="fr-FR" dirty="0" err="1" smtClean="0"/>
              <a:t>mL</a:t>
            </a:r>
            <a:r>
              <a:rPr lang="fr-FR" dirty="0" smtClean="0"/>
              <a:t> à 8h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r>
              <a:rPr lang="fr-FR" dirty="0" smtClean="0"/>
              <a:t>500 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comprimé </a:t>
            </a:r>
            <a:r>
              <a:rPr lang="fr-FR" dirty="0"/>
              <a:t>à 8h et </a:t>
            </a:r>
            <a:r>
              <a:rPr lang="fr-FR" dirty="0" smtClean="0"/>
              <a:t>1 comprimé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 smtClean="0"/>
              <a:t>		2 comprimés à 8h et 2 comprimés à 20h</a:t>
            </a:r>
          </a:p>
          <a:p>
            <a:pPr marL="0" indent="0">
              <a:buNone/>
            </a:pPr>
            <a:r>
              <a:rPr lang="fr-FR" dirty="0" smtClean="0"/>
              <a:t>		4 comprimés quatre </a:t>
            </a:r>
            <a:r>
              <a:rPr lang="fr-FR" dirty="0"/>
              <a:t>fois par jour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1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5498432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Voir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7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Traitements associés :</a:t>
            </a:r>
          </a:p>
          <a:p>
            <a:pPr marL="0" indent="0">
              <a:buNone/>
            </a:pPr>
            <a:r>
              <a:rPr lang="fr-FR" i="1" dirty="0" smtClean="0"/>
              <a:t>Ajouter des médicaments</a:t>
            </a:r>
          </a:p>
          <a:p>
            <a:pPr marL="0" indent="0">
              <a:buNone/>
            </a:pPr>
            <a:r>
              <a:rPr lang="fr-FR" i="1" dirty="0" smtClean="0"/>
              <a:t>Princeps		DCI</a:t>
            </a:r>
            <a:r>
              <a:rPr lang="fr-FR" i="1" dirty="0"/>
              <a:t>	</a:t>
            </a:r>
            <a:r>
              <a:rPr lang="fr-FR" i="1" dirty="0" smtClean="0"/>
              <a:t>	Dose		Fréquence</a:t>
            </a:r>
          </a:p>
          <a:p>
            <a:pPr marL="0" indent="0">
              <a:buNone/>
            </a:pPr>
            <a:r>
              <a:rPr lang="fr-FR" i="1" dirty="0"/>
              <a:t>Princeps		DCI		</a:t>
            </a:r>
            <a:r>
              <a:rPr lang="fr-FR" i="1" dirty="0" smtClean="0"/>
              <a:t>Dose</a:t>
            </a:r>
            <a:r>
              <a:rPr lang="fr-FR" i="1" dirty="0"/>
              <a:t>		</a:t>
            </a:r>
            <a:r>
              <a:rPr lang="fr-FR" i="1" dirty="0" smtClean="0"/>
              <a:t>Fréquence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Princeps		DCI		</a:t>
            </a:r>
            <a:r>
              <a:rPr lang="fr-FR" i="1" dirty="0" smtClean="0"/>
              <a:t>Dose</a:t>
            </a:r>
            <a:r>
              <a:rPr lang="fr-FR" i="1" dirty="0"/>
              <a:t>		</a:t>
            </a:r>
            <a:r>
              <a:rPr lang="fr-FR" i="1" dirty="0" smtClean="0"/>
              <a:t>Fréquence</a:t>
            </a: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…</a:t>
            </a:r>
            <a:endParaRPr lang="fr-FR" i="1" dirty="0"/>
          </a:p>
        </p:txBody>
      </p:sp>
      <p:sp>
        <p:nvSpPr>
          <p:cNvPr id="4" name="Rectangle 3"/>
          <p:cNvSpPr/>
          <p:nvPr/>
        </p:nvSpPr>
        <p:spPr>
          <a:xfrm>
            <a:off x="838200" y="5859744"/>
            <a:ext cx="7728284" cy="7058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Enregistrer et retourner à la prescription complète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60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sz="4300" b="1" dirty="0" smtClean="0"/>
              <a:t>Traitements </a:t>
            </a:r>
            <a:r>
              <a:rPr lang="fr-FR" sz="4300" b="1" dirty="0"/>
              <a:t>anti-rejets :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  <a:endParaRPr lang="fr-FR" sz="4300" dirty="0"/>
          </a:p>
          <a:p>
            <a:pPr marL="0" indent="0">
              <a:buNone/>
            </a:pPr>
            <a:r>
              <a:rPr lang="fr-FR" sz="4300" b="1" dirty="0"/>
              <a:t>Traitements anti-infectieux :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CC0099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CC0099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4300" b="1" dirty="0" smtClean="0"/>
              <a:t>Traitements associés :</a:t>
            </a:r>
          </a:p>
          <a:p>
            <a:pPr marL="0" indent="0">
              <a:buNone/>
            </a:pPr>
            <a:r>
              <a:rPr lang="fr-FR" sz="4300" i="1" dirty="0" smtClean="0"/>
              <a:t>…</a:t>
            </a:r>
          </a:p>
          <a:p>
            <a:pPr marL="0" indent="0">
              <a:buNone/>
            </a:pPr>
            <a:r>
              <a:rPr lang="fr-FR" sz="4300" i="1" dirty="0" smtClean="0"/>
              <a:t>…</a:t>
            </a:r>
            <a:endParaRPr lang="fr-FR" sz="4300" dirty="0"/>
          </a:p>
        </p:txBody>
      </p:sp>
    </p:spTree>
    <p:extLst>
      <p:ext uri="{BB962C8B-B14F-4D97-AF65-F5344CB8AC3E}">
        <p14:creationId xmlns:p14="http://schemas.microsoft.com/office/powerpoint/2010/main" val="19353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413164"/>
            <a:ext cx="3205739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endParaRPr lang="fr-FR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172200" y="1460397"/>
            <a:ext cx="5183188" cy="42826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Monopulmonaire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dirty="0" smtClean="0"/>
              <a:t>	BPCO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Fibrose pulmonaire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dirty="0" smtClean="0"/>
              <a:t>Receveur +	Donneur +</a:t>
            </a:r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dirty="0" smtClean="0"/>
              <a:t>Receveur -	Donneur +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53" y="5871411"/>
            <a:ext cx="6077535" cy="6493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Diagnostic Educatif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1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58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omment vous sentez-vous </a:t>
            </a:r>
            <a:r>
              <a:rPr lang="fr-FR" dirty="0" smtClean="0"/>
              <a:t>en ce moment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Que pouvez-vous dire de v</a:t>
            </a:r>
            <a:r>
              <a:rPr lang="fr-FR" dirty="0" smtClean="0"/>
              <a:t>otre </a:t>
            </a:r>
            <a:r>
              <a:rPr lang="fr-FR" dirty="0" smtClean="0"/>
              <a:t>fonction respiratoire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Avez-</a:t>
            </a:r>
            <a:r>
              <a:rPr lang="fr-FR" dirty="0" smtClean="0"/>
              <a:t>vous des douleurs ?</a:t>
            </a:r>
            <a:endParaRPr lang="fr-FR" dirty="0" smtClean="0"/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52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978428"/>
            <a:ext cx="3205739" cy="311932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23360" y="1413164"/>
            <a:ext cx="7332028" cy="46936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Monopulmonaire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	Double </a:t>
            </a:r>
            <a:r>
              <a:rPr lang="fr-FR" sz="1600" dirty="0" err="1" smtClean="0"/>
              <a:t>monopulmonaire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	Cardiopulmonaire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sz="1600" dirty="0" smtClean="0"/>
              <a:t>	Mucoviscidose</a:t>
            </a:r>
          </a:p>
          <a:p>
            <a:pPr marL="0" indent="0">
              <a:buNone/>
            </a:pPr>
            <a:r>
              <a:rPr lang="fr-FR" sz="1600" dirty="0" smtClean="0"/>
              <a:t>	BPCO</a:t>
            </a:r>
          </a:p>
          <a:p>
            <a:pPr marL="0" indent="0">
              <a:buNone/>
            </a:pPr>
            <a:r>
              <a:rPr lang="fr-FR" sz="1600" dirty="0" smtClean="0"/>
              <a:t>	Emphysème / DPP</a:t>
            </a:r>
          </a:p>
          <a:p>
            <a:pPr marL="0" indent="0">
              <a:buNone/>
            </a:pPr>
            <a:r>
              <a:rPr lang="fr-FR" sz="1600" dirty="0" smtClean="0"/>
              <a:t>	HTAP</a:t>
            </a:r>
          </a:p>
          <a:p>
            <a:pPr marL="0" indent="0">
              <a:buNone/>
            </a:pPr>
            <a:r>
              <a:rPr lang="fr-FR" sz="1600" dirty="0" smtClean="0"/>
              <a:t>	Fibrose pulmonaire</a:t>
            </a:r>
          </a:p>
          <a:p>
            <a:pPr marL="0" indent="0">
              <a:buNone/>
            </a:pPr>
            <a:r>
              <a:rPr lang="fr-FR" sz="1600" dirty="0" smtClean="0"/>
              <a:t>	Déficit en a1-antitrypsine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3011890" y="6106823"/>
            <a:ext cx="5683223" cy="5059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/>
          <a:lstStyle/>
          <a:p>
            <a:r>
              <a:rPr lang="fr-FR" dirty="0" smtClean="0"/>
              <a:t>Que faites vous de votre temps libre ? Comment cela se passe t-il ?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Pratiquez-vous un sport ? Oui Non</a:t>
            </a:r>
          </a:p>
          <a:p>
            <a:r>
              <a:rPr lang="fr-FR" dirty="0" smtClean="0"/>
              <a:t>En quoi, une activité physique est importante pour vous ?</a:t>
            </a:r>
          </a:p>
          <a:p>
            <a:endParaRPr lang="fr-FR" dirty="0"/>
          </a:p>
          <a:p>
            <a:r>
              <a:rPr lang="fr-FR" dirty="0" smtClean="0"/>
              <a:t>Qu’avez-vous envie d’entreprendre, de réaliser en ce moment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4989095"/>
            <a:ext cx="9015663" cy="614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8" y="6074426"/>
            <a:ext cx="9015663" cy="54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7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arrive t-il de fumer ou d’en avoir envie ? Oui Non</a:t>
            </a:r>
          </a:p>
          <a:p>
            <a:r>
              <a:rPr lang="fr-FR" dirty="0" smtClean="0"/>
              <a:t>D’après vous, quels sont les effets et risques du tabagisme passif et actif ?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Vous arrive t-il de consommer de l’alcool d’en avoir envie ? Oui Non</a:t>
            </a:r>
          </a:p>
          <a:p>
            <a:r>
              <a:rPr lang="fr-FR" dirty="0" smtClean="0"/>
              <a:t>D’après vous, quels sont les effets et risques de consommer de l’alcool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3339109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8" y="5162239"/>
            <a:ext cx="9015663" cy="885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33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22585"/>
            <a:ext cx="9720073" cy="4712677"/>
          </a:xfrm>
        </p:spPr>
        <p:txBody>
          <a:bodyPr>
            <a:normAutofit/>
          </a:bodyPr>
          <a:lstStyle/>
          <a:p>
            <a:r>
              <a:rPr lang="fr-FR" dirty="0" smtClean="0"/>
              <a:t>Quelle est votre situation familiale ? </a:t>
            </a:r>
            <a:r>
              <a:rPr lang="fr-FR" dirty="0" smtClean="0"/>
              <a:t>Seul(e) Conjoint(e) Colocation</a:t>
            </a:r>
          </a:p>
          <a:p>
            <a:r>
              <a:rPr lang="fr-FR" dirty="0" smtClean="0"/>
              <a:t>Avez-vous des enfants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Avez-vous un moyen de contraception ? Oui Non</a:t>
            </a:r>
          </a:p>
          <a:p>
            <a:pPr marL="0" indent="0">
              <a:buNone/>
            </a:pPr>
            <a:r>
              <a:rPr lang="fr-FR" dirty="0" smtClean="0"/>
              <a:t>Existe-t-il un risque de grossesse ? Oui Non</a:t>
            </a:r>
            <a:endParaRPr lang="fr-FR" dirty="0" smtClean="0"/>
          </a:p>
          <a:p>
            <a:r>
              <a:rPr lang="fr-FR" dirty="0" smtClean="0"/>
              <a:t>Etes-vous  ? Propriétaire Locataire</a:t>
            </a:r>
            <a:endParaRPr lang="fr-FR" dirty="0" smtClean="0"/>
          </a:p>
          <a:p>
            <a:r>
              <a:rPr lang="fr-FR" dirty="0" smtClean="0"/>
              <a:t>Votre logement vous convient-il ? Oui Non</a:t>
            </a:r>
          </a:p>
          <a:p>
            <a:r>
              <a:rPr lang="fr-FR" dirty="0" smtClean="0"/>
              <a:t>Avez-vous des animaux domestiques ?</a:t>
            </a:r>
          </a:p>
          <a:p>
            <a:r>
              <a:rPr lang="fr-FR" dirty="0" smtClean="0"/>
              <a:t>Etes-vous informé de vos droits ? Comment ?</a:t>
            </a:r>
          </a:p>
          <a:p>
            <a:r>
              <a:rPr lang="fr-FR" dirty="0" smtClean="0"/>
              <a:t>Qu’avez-vous comme allocations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7539" y="2338446"/>
            <a:ext cx="4689232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</a:t>
            </a:r>
            <a:r>
              <a:rPr lang="fr-FR" i="1" dirty="0" smtClean="0"/>
              <a:t>rénom et la date de naissance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4689231"/>
            <a:ext cx="4209199" cy="543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Etage, m²,…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6096000" y="5603588"/>
            <a:ext cx="4209199" cy="543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5263662" y="6207105"/>
            <a:ext cx="4209199" cy="543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Invalidité, 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7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74" y="1734111"/>
            <a:ext cx="9720073" cy="493541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Comment se passe votre travail ou vos études ? </a:t>
            </a:r>
          </a:p>
          <a:p>
            <a:r>
              <a:rPr lang="fr-FR" dirty="0" smtClean="0"/>
              <a:t>Arrêt de travail</a:t>
            </a:r>
          </a:p>
          <a:p>
            <a:r>
              <a:rPr lang="fr-FR" dirty="0" smtClean="0"/>
              <a:t>En formation</a:t>
            </a:r>
          </a:p>
          <a:p>
            <a:r>
              <a:rPr lang="fr-FR" dirty="0" smtClean="0"/>
              <a:t>Invalidité</a:t>
            </a:r>
          </a:p>
          <a:p>
            <a:r>
              <a:rPr lang="fr-FR" dirty="0" smtClean="0"/>
              <a:t>Recherche d’emploi</a:t>
            </a:r>
          </a:p>
          <a:p>
            <a:r>
              <a:rPr lang="fr-FR" dirty="0" smtClean="0"/>
              <a:t>Chômage</a:t>
            </a:r>
          </a:p>
          <a:p>
            <a:r>
              <a:rPr lang="fr-FR" dirty="0" smtClean="0"/>
              <a:t>Amplitude horaire : </a:t>
            </a:r>
          </a:p>
          <a:p>
            <a:r>
              <a:rPr lang="fr-FR" dirty="0" smtClean="0"/>
              <a:t>Temps complet / temps partiel :</a:t>
            </a:r>
          </a:p>
          <a:p>
            <a:r>
              <a:rPr lang="fr-FR" dirty="0" smtClean="0"/>
              <a:t>Moyen de transport :</a:t>
            </a:r>
          </a:p>
          <a:p>
            <a:r>
              <a:rPr lang="fr-FR" dirty="0" smtClean="0"/>
              <a:t>Durée moyenne de transport par jour :</a:t>
            </a:r>
          </a:p>
          <a:p>
            <a:r>
              <a:rPr lang="fr-FR" dirty="0" smtClean="0"/>
              <a:t>Distance moyenne entre votre domicile et votre travail :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0329" y="5355030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3610696" y="2216025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3610695" y="2662542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3610694" y="3537397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2" name="Rectangle 11"/>
          <p:cNvSpPr/>
          <p:nvPr/>
        </p:nvSpPr>
        <p:spPr>
          <a:xfrm>
            <a:off x="3610694" y="3109060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>
            <a:off x="5076079" y="4873116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4" name="Rectangle 13"/>
          <p:cNvSpPr/>
          <p:nvPr/>
        </p:nvSpPr>
        <p:spPr>
          <a:xfrm>
            <a:off x="5907610" y="5801547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5" name="Rectangle 14"/>
          <p:cNvSpPr/>
          <p:nvPr/>
        </p:nvSpPr>
        <p:spPr>
          <a:xfrm>
            <a:off x="7608268" y="6227144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538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6000"/>
            <a:ext cx="9720073" cy="3012831"/>
          </a:xfrm>
        </p:spPr>
        <p:txBody>
          <a:bodyPr>
            <a:normAutofit/>
          </a:bodyPr>
          <a:lstStyle/>
          <a:p>
            <a:r>
              <a:rPr lang="fr-FR" dirty="0" smtClean="0"/>
              <a:t>C’est quoi la greffe, pour vous ?</a:t>
            </a:r>
          </a:p>
          <a:p>
            <a:r>
              <a:rPr lang="fr-FR" dirty="0" smtClean="0"/>
              <a:t>D’après vous, quel </a:t>
            </a:r>
            <a:r>
              <a:rPr lang="fr-FR" dirty="0"/>
              <a:t>est l’intérêt d’un suivi régulier </a:t>
            </a:r>
            <a:r>
              <a:rPr lang="fr-FR" dirty="0" smtClean="0"/>
              <a:t>?</a:t>
            </a:r>
          </a:p>
          <a:p>
            <a:r>
              <a:rPr lang="fr-FR" dirty="0" smtClean="0"/>
              <a:t>Quelles sont les situations qui vous amènent à contacter votre centre référent ?</a:t>
            </a:r>
            <a:endParaRPr lang="fr-FR" dirty="0"/>
          </a:p>
          <a:p>
            <a:r>
              <a:rPr lang="fr-FR" dirty="0" smtClean="0"/>
              <a:t>Quelles </a:t>
            </a:r>
            <a:r>
              <a:rPr lang="fr-FR" dirty="0"/>
              <a:t>peuvent être les </a:t>
            </a:r>
            <a:r>
              <a:rPr lang="fr-FR" dirty="0" smtClean="0"/>
              <a:t>complications liées à la greffe </a:t>
            </a:r>
            <a:r>
              <a:rPr lang="fr-FR" dirty="0"/>
              <a:t>?</a:t>
            </a:r>
          </a:p>
          <a:p>
            <a:r>
              <a:rPr lang="fr-FR" dirty="0" smtClean="0"/>
              <a:t>C’est quoi le rejet, pour vous ? Quels en sont les signes ? Qu’est-ce qui l’induit ?</a:t>
            </a:r>
          </a:p>
          <a:p>
            <a:r>
              <a:rPr lang="fr-FR" dirty="0" smtClean="0"/>
              <a:t>Qu’est ce qui vous semble sans intérêt mais qu’on vous demande de faire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4164" y="2286000"/>
            <a:ext cx="2399010" cy="41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7466779" y="2696717"/>
            <a:ext cx="2399010" cy="41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9743167" y="4595446"/>
            <a:ext cx="2399010" cy="41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9743167" y="4142671"/>
            <a:ext cx="2399010" cy="41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844674" y="3731954"/>
            <a:ext cx="2399010" cy="41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9743167" y="3300208"/>
            <a:ext cx="2399010" cy="41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Racontez-moi la manière dont vous organisez votre journée et la prise de vos traitements par rapport à vos activités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92702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94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Dans votre vie quotidienne :</a:t>
            </a:r>
          </a:p>
          <a:p>
            <a:pPr algn="ctr"/>
            <a:r>
              <a:rPr lang="fr-FR" dirty="0" smtClean="0"/>
              <a:t>Quels sont les éléments plutôt positifs ?         Quels sont les éléments plutôt difficiles ?</a:t>
            </a:r>
          </a:p>
          <a:p>
            <a:pPr algn="ctr"/>
            <a:endParaRPr lang="fr-FR" dirty="0"/>
          </a:p>
          <a:p>
            <a:r>
              <a:rPr lang="fr-FR" dirty="0" smtClean="0"/>
              <a:t>Certains patients ont des difficultés avec leur traitement : qu’en pensez-vous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 vous, que signifie « bien prendre son traitement » ?</a:t>
            </a:r>
          </a:p>
          <a:p>
            <a:pPr marL="0" indent="0">
              <a:buNone/>
            </a:pPr>
            <a:r>
              <a:rPr lang="fr-FR" dirty="0" smtClean="0"/>
              <a:t>Que pensez-vous des médecines complémentaires : homéopathie, acupuncture, ostéopathie, etc.?</a:t>
            </a:r>
          </a:p>
          <a:p>
            <a:pPr marL="0" indent="0">
              <a:buNone/>
            </a:pPr>
            <a:r>
              <a:rPr lang="fr-FR" dirty="0" smtClean="0"/>
              <a:t>Comment parlez-vous de votre maladie à votre entourage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9538" y="3180039"/>
            <a:ext cx="4173415" cy="461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342184" y="3180039"/>
            <a:ext cx="4173415" cy="461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89538" y="4132076"/>
            <a:ext cx="9454663" cy="403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</a:t>
            </a:r>
            <a:r>
              <a:rPr lang="fr-FR" i="1" dirty="0" smtClean="0"/>
              <a:t>… </a:t>
            </a:r>
            <a:r>
              <a:rPr lang="fr-FR" b="1" i="1" dirty="0" smtClean="0">
                <a:solidFill>
                  <a:srgbClr val="FF0000"/>
                </a:solidFill>
              </a:rPr>
              <a:t>OU curseur ???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9015" y="5329176"/>
            <a:ext cx="4173415" cy="29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432430" y="4515348"/>
            <a:ext cx="4173415" cy="461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7971692" y="5619281"/>
            <a:ext cx="2772509" cy="441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6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Estimez-vous pouvoir discuter les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  <a:endParaRPr lang="fr-FR" dirty="0" smtClean="0"/>
          </a:p>
          <a:p>
            <a:pPr algn="ctr"/>
            <a:r>
              <a:rPr lang="fr-FR" dirty="0" smtClean="0"/>
              <a:t>Quel degré de liberté de décision vous autorisez-vous par rapport aux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------------------------------------ </a:t>
            </a:r>
            <a:endParaRPr lang="fr-FR" dirty="0"/>
          </a:p>
          <a:p>
            <a:r>
              <a:rPr lang="fr-FR" dirty="0" smtClean="0"/>
              <a:t>Y a-t-il des sujets que vous n’osez pas aborder avec l’équipe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73415" y="5126912"/>
            <a:ext cx="2772509" cy="441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506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pic>
        <p:nvPicPr>
          <p:cNvPr id="1026" name="Picture 2" descr="aut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2" y="1731405"/>
            <a:ext cx="2033465" cy="2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7" name="Picture 3" descr="aut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6" y="1725735"/>
            <a:ext cx="207168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8" name="Picture 4" descr="auto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52" y="1725735"/>
            <a:ext cx="2308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9" name="Picture 5" descr="auto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90" y="4239922"/>
            <a:ext cx="2163763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30" name="Picture 6" descr="auto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3" y="4324059"/>
            <a:ext cx="2321813" cy="2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31632" y="3783134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37302" y="640562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04813" y="385376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5980" y="644373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425595" y="381447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</p:spTree>
    <p:extLst>
      <p:ext uri="{BB962C8B-B14F-4D97-AF65-F5344CB8AC3E}">
        <p14:creationId xmlns:p14="http://schemas.microsoft.com/office/powerpoint/2010/main" val="3929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algn="ctr"/>
            <a:r>
              <a:rPr lang="fr-FR" dirty="0" smtClean="0"/>
              <a:t>En résumé, la greffe c’est… une balance !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40374" y="4088062"/>
            <a:ext cx="2887580" cy="16184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3200" dirty="0" err="1" smtClean="0"/>
              <a:t>Gif</a:t>
            </a:r>
            <a:r>
              <a:rPr lang="fr-FR" sz="3200" dirty="0" smtClean="0"/>
              <a:t> animé Balance :</a:t>
            </a:r>
          </a:p>
          <a:p>
            <a:pPr algn="ctr"/>
            <a:r>
              <a:rPr lang="fr-FR" sz="3200" dirty="0" smtClean="0"/>
              <a:t>IS - Infection</a:t>
            </a:r>
          </a:p>
        </p:txBody>
      </p:sp>
    </p:spTree>
    <p:extLst>
      <p:ext uri="{BB962C8B-B14F-4D97-AF65-F5344CB8AC3E}">
        <p14:creationId xmlns:p14="http://schemas.microsoft.com/office/powerpoint/2010/main" val="24834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Sélectionner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Initiation aux traitements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Quels sont les trois grand types de médicaments de votre ordonnance ?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2 – Rémi PRIVET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1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Vos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anti-rejets</a:t>
            </a:r>
            <a:r>
              <a:rPr lang="fr-FR" b="1" dirty="0" smtClean="0"/>
              <a:t> sont :</a:t>
            </a:r>
          </a:p>
          <a:p>
            <a:r>
              <a:rPr lang="fr-FR" b="1" i="1" dirty="0" smtClean="0"/>
              <a:t>Liste du patient + photo du comprimé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3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199" y="4967257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A quoi sert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?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Connaissez-vous des synonymes ?</a:t>
            </a:r>
          </a:p>
          <a:p>
            <a:endParaRPr lang="fr-FR" b="1" dirty="0" smtClean="0"/>
          </a:p>
          <a:p>
            <a:pPr algn="ctr"/>
            <a:r>
              <a:rPr lang="fr-FR" sz="2000" b="1" dirty="0" smtClean="0"/>
              <a:t>Immunosuppresseur - Immunodépresseur</a:t>
            </a:r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855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1866" y="2252133"/>
            <a:ext cx="10811933" cy="3924830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Combien de temps allez-vous prendre ces traitements ?</a:t>
            </a:r>
          </a:p>
          <a:p>
            <a:pPr algn="ctr"/>
            <a:r>
              <a:rPr lang="fr-FR" b="1" dirty="0" smtClean="0"/>
              <a:t>1 mois 	1 an 		10 ans 		à vie</a:t>
            </a:r>
            <a:endParaRPr lang="fr-FR" b="1" dirty="0"/>
          </a:p>
          <a:p>
            <a:pPr algn="ctr"/>
            <a:r>
              <a:rPr lang="fr-FR" b="1" dirty="0" smtClean="0"/>
              <a:t>-------------------------------------------------------------------&gt;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</a:t>
            </a:r>
            <a:r>
              <a:rPr lang="fr-FR" sz="3200" dirty="0" smtClean="0"/>
              <a:t>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41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76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A quelle fréquence sont-ils </a:t>
            </a:r>
            <a:r>
              <a:rPr lang="fr-FR" b="1" dirty="0"/>
              <a:t>à prendre </a:t>
            </a:r>
            <a:r>
              <a:rPr lang="fr-FR" b="1" dirty="0" smtClean="0"/>
              <a:t>?</a:t>
            </a:r>
          </a:p>
          <a:p>
            <a:pPr marL="0" indent="0">
              <a:buNone/>
            </a:pPr>
            <a:endParaRPr lang="fr-FR" b="1" dirty="0"/>
          </a:p>
          <a:p>
            <a:pPr marL="128016" lvl="1" indent="0" algn="ctr">
              <a:buNone/>
            </a:pPr>
            <a:r>
              <a:rPr lang="fr-FR" b="1" dirty="0"/>
              <a:t>Tous les </a:t>
            </a:r>
            <a:r>
              <a:rPr lang="fr-FR" b="1" dirty="0" smtClean="0"/>
              <a:t>jours	   Toutes les semaines	Tous les mois</a:t>
            </a:r>
          </a:p>
          <a:p>
            <a:pPr marL="128016" lvl="1" indent="0" algn="ctr">
              <a:buNone/>
            </a:pPr>
            <a:r>
              <a:rPr lang="fr-FR" b="1" dirty="0" smtClean="0"/>
              <a:t>---------------------------------------------------------------------------------&gt;</a:t>
            </a:r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Quels </a:t>
            </a:r>
            <a:r>
              <a:rPr lang="fr-FR" b="1" dirty="0"/>
              <a:t>sont les risques </a:t>
            </a:r>
            <a:r>
              <a:rPr lang="fr-FR" b="1" dirty="0" smtClean="0"/>
              <a:t>en cas de prise non régulière ?</a:t>
            </a:r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i="1" dirty="0" smtClean="0"/>
              <a:t>Risque de rejet</a:t>
            </a:r>
          </a:p>
          <a:p>
            <a:pPr marL="0" indent="0">
              <a:buNone/>
            </a:pPr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459260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90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b="1" dirty="0" smtClean="0"/>
              <a:t>Quel est le principal effet indésirable des anti-rejets ?</a:t>
            </a:r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		</a:t>
            </a:r>
            <a:r>
              <a:rPr lang="fr-FR" b="1" dirty="0" err="1" smtClean="0"/>
              <a:t>Gif</a:t>
            </a:r>
            <a:r>
              <a:rPr lang="fr-FR" b="1" dirty="0" smtClean="0"/>
              <a:t> animé balance </a:t>
            </a:r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342587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060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Qu’est-ce qu’une infection ?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Quels sont les principaux symptômes ?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9" y="4679448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0018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Comment éviter d’être infecté ?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Se laver les mains régulièrement</a:t>
            </a:r>
          </a:p>
          <a:p>
            <a:r>
              <a:rPr lang="fr-FR" b="1" dirty="0" smtClean="0"/>
              <a:t>Eviter le contact avec des personnes malades</a:t>
            </a:r>
          </a:p>
          <a:p>
            <a:r>
              <a:rPr lang="fr-FR" b="1" dirty="0" smtClean="0"/>
              <a:t>Porter un masque et des gants</a:t>
            </a:r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43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b="1" dirty="0" smtClean="0"/>
              <a:t>Quelles peuvent être les principales précautions à prendre ?</a:t>
            </a:r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En plus des actions précédentes  : </a:t>
            </a:r>
            <a:r>
              <a:rPr lang="fr-FR" b="1" dirty="0" err="1" smtClean="0"/>
              <a:t>ttt</a:t>
            </a:r>
            <a:r>
              <a:rPr lang="fr-FR" b="1" dirty="0" smtClean="0"/>
              <a:t> anti-infectieux</a:t>
            </a:r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9" y="2523067"/>
            <a:ext cx="9015663" cy="1253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813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traitements anti-rejets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</a:t>
            </a:r>
            <a:r>
              <a:rPr lang="fr-FR" dirty="0" smtClean="0"/>
              <a:t>LP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4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Les traitements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anti-infectieux</a:t>
            </a:r>
          </a:p>
          <a:p>
            <a:endParaRPr lang="fr-FR" b="1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9513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Parmi vos médicaments, lesquels agissent sur quoi ?</a:t>
            </a:r>
          </a:p>
          <a:p>
            <a:endParaRPr lang="fr-FR" b="1" dirty="0"/>
          </a:p>
          <a:p>
            <a:r>
              <a:rPr lang="fr-FR" b="1" dirty="0" smtClean="0"/>
              <a:t>Bactéries ?</a:t>
            </a:r>
          </a:p>
          <a:p>
            <a:endParaRPr lang="fr-FR" b="1" dirty="0"/>
          </a:p>
          <a:p>
            <a:r>
              <a:rPr lang="fr-FR" b="1" dirty="0" smtClean="0"/>
              <a:t>Virus ?</a:t>
            </a:r>
          </a:p>
          <a:p>
            <a:endParaRPr lang="fr-FR" b="1" dirty="0"/>
          </a:p>
          <a:p>
            <a:r>
              <a:rPr lang="fr-FR" b="1" dirty="0" smtClean="0"/>
              <a:t>Champignons ?</a:t>
            </a:r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7262" y="2914692"/>
            <a:ext cx="6841031" cy="3262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40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b="1" dirty="0" smtClean="0"/>
              <a:t>Est-ce que ces médicaments peuvent être modifiés au cours du temps ?</a:t>
            </a:r>
          </a:p>
          <a:p>
            <a:r>
              <a:rPr lang="fr-FR" b="1" dirty="0" smtClean="0"/>
              <a:t>Oui </a:t>
            </a:r>
          </a:p>
          <a:p>
            <a:r>
              <a:rPr lang="fr-FR" b="1" dirty="0" smtClean="0"/>
              <a:t>Non</a:t>
            </a:r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Est-ce que d’autres médicaments peuvent être ajoutés au </a:t>
            </a:r>
            <a:r>
              <a:rPr lang="fr-FR" b="1" dirty="0"/>
              <a:t>cours du temps ?</a:t>
            </a:r>
          </a:p>
          <a:p>
            <a:r>
              <a:rPr lang="fr-FR" b="1" dirty="0" smtClean="0"/>
              <a:t>Oui			</a:t>
            </a:r>
          </a:p>
          <a:p>
            <a:r>
              <a:rPr lang="fr-FR" b="1" dirty="0" smtClean="0"/>
              <a:t>Non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26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7149"/>
            <a:ext cx="4416035" cy="60797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Lesquels agissent sur quoi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976" y="1955120"/>
            <a:ext cx="4491318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1"/>
                </a:solidFill>
              </a:rPr>
              <a:t>ROVALCYTE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Valganciclovir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NOXAFIL® </a:t>
            </a:r>
            <a:r>
              <a:rPr lang="fr-FR" sz="2800" dirty="0" err="1" smtClean="0">
                <a:solidFill>
                  <a:schemeClr val="tx1"/>
                </a:solidFill>
              </a:rPr>
              <a:t>Posaconazole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PENTACARINAT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Pentamidine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ZELITREX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Valaciclovir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BACTRIM® </a:t>
            </a:r>
            <a:r>
              <a:rPr lang="fr-FR" sz="2800" dirty="0" err="1">
                <a:solidFill>
                  <a:schemeClr val="tx1"/>
                </a:solidFill>
              </a:rPr>
              <a:t>Sulfaméthoxazole</a:t>
            </a:r>
            <a:r>
              <a:rPr lang="fr-FR" sz="2800" dirty="0">
                <a:solidFill>
                  <a:schemeClr val="tx1"/>
                </a:solidFill>
              </a:rPr>
              <a:t> + </a:t>
            </a:r>
            <a:r>
              <a:rPr lang="fr-FR" sz="2800" dirty="0" err="1">
                <a:solidFill>
                  <a:schemeClr val="tx1"/>
                </a:solidFill>
              </a:rPr>
              <a:t>Triméthoprime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</a:p>
          <a:p>
            <a:r>
              <a:rPr lang="fr-FR" sz="2800" dirty="0">
                <a:solidFill>
                  <a:schemeClr val="tx1"/>
                </a:solidFill>
              </a:rPr>
              <a:t>VFEND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Voriconazole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FANSIDAR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>
                <a:solidFill>
                  <a:schemeClr val="tx1"/>
                </a:solidFill>
              </a:rPr>
              <a:t>Sulfadoxine</a:t>
            </a:r>
            <a:r>
              <a:rPr lang="fr-FR" sz="2800" dirty="0">
                <a:solidFill>
                  <a:schemeClr val="tx1"/>
                </a:solidFill>
              </a:rPr>
              <a:t> + </a:t>
            </a:r>
            <a:r>
              <a:rPr lang="fr-FR" sz="2800" dirty="0" err="1">
                <a:solidFill>
                  <a:schemeClr val="tx1"/>
                </a:solidFill>
              </a:rPr>
              <a:t>Pyriméthamine</a:t>
            </a:r>
            <a:r>
              <a:rPr lang="fr-FR" sz="2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3862" y="1999944"/>
            <a:ext cx="4087906" cy="3953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Champignons</a:t>
            </a:r>
          </a:p>
          <a:p>
            <a:pPr algn="ctr"/>
            <a:r>
              <a:rPr lang="fr-FR" sz="3200" dirty="0" smtClean="0"/>
              <a:t>CMV</a:t>
            </a:r>
          </a:p>
          <a:p>
            <a:pPr algn="ctr"/>
            <a:r>
              <a:rPr lang="fr-FR" sz="3200" dirty="0" smtClean="0"/>
              <a:t>Herpès</a:t>
            </a:r>
          </a:p>
          <a:p>
            <a:pPr algn="ctr"/>
            <a:r>
              <a:rPr lang="fr-FR" sz="3200" dirty="0" smtClean="0"/>
              <a:t>Aspergillose</a:t>
            </a:r>
            <a:endParaRPr lang="fr-FR" sz="3200" dirty="0"/>
          </a:p>
          <a:p>
            <a:pPr algn="ctr"/>
            <a:r>
              <a:rPr lang="fr-FR" sz="3200" dirty="0" smtClean="0"/>
              <a:t>Varicelle</a:t>
            </a:r>
          </a:p>
          <a:p>
            <a:pPr algn="ctr"/>
            <a:r>
              <a:rPr lang="fr-FR" sz="3200" dirty="0" smtClean="0"/>
              <a:t>Candidose</a:t>
            </a:r>
          </a:p>
          <a:p>
            <a:pPr algn="ctr"/>
            <a:r>
              <a:rPr lang="fr-FR" sz="3200" dirty="0" smtClean="0"/>
              <a:t>Pneumocystose</a:t>
            </a:r>
            <a:endParaRPr lang="fr-FR" sz="3200" dirty="0"/>
          </a:p>
        </p:txBody>
      </p:sp>
      <p:sp>
        <p:nvSpPr>
          <p:cNvPr id="6" name="Ellipse 5"/>
          <p:cNvSpPr/>
          <p:nvPr/>
        </p:nvSpPr>
        <p:spPr>
          <a:xfrm>
            <a:off x="5005294" y="2421467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005294" y="2845346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005293" y="3269225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005293" y="3693104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005293" y="4116983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005292" y="493910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005292" y="5414196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002848" y="540295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003884" y="4911061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003884" y="4386892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990227" y="390725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004920" y="3376302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004920" y="289666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004921" y="2410011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6" idx="0"/>
            <a:endCxn id="18" idx="4"/>
          </p:cNvCxnSpPr>
          <p:nvPr/>
        </p:nvCxnSpPr>
        <p:spPr>
          <a:xfrm>
            <a:off x="5129765" y="2421467"/>
            <a:ext cx="1999626" cy="68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0"/>
            <a:endCxn id="19" idx="2"/>
          </p:cNvCxnSpPr>
          <p:nvPr/>
        </p:nvCxnSpPr>
        <p:spPr>
          <a:xfrm flipV="1">
            <a:off x="5129765" y="2517089"/>
            <a:ext cx="1875156" cy="32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8" idx="5"/>
            <a:endCxn id="13" idx="4"/>
          </p:cNvCxnSpPr>
          <p:nvPr/>
        </p:nvCxnSpPr>
        <p:spPr>
          <a:xfrm>
            <a:off x="5217777" y="3452018"/>
            <a:ext cx="1909542" cy="216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9" idx="4"/>
            <a:endCxn id="17" idx="5"/>
          </p:cNvCxnSpPr>
          <p:nvPr/>
        </p:nvCxnSpPr>
        <p:spPr>
          <a:xfrm flipV="1">
            <a:off x="5129764" y="3559095"/>
            <a:ext cx="2087640" cy="3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0" idx="6"/>
            <a:endCxn id="13" idx="2"/>
          </p:cNvCxnSpPr>
          <p:nvPr/>
        </p:nvCxnSpPr>
        <p:spPr>
          <a:xfrm>
            <a:off x="5254234" y="4224061"/>
            <a:ext cx="1748614" cy="128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1" idx="6"/>
            <a:endCxn id="19" idx="3"/>
          </p:cNvCxnSpPr>
          <p:nvPr/>
        </p:nvCxnSpPr>
        <p:spPr>
          <a:xfrm flipV="1">
            <a:off x="5254233" y="2592804"/>
            <a:ext cx="1787145" cy="245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2" idx="5"/>
            <a:endCxn id="13" idx="2"/>
          </p:cNvCxnSpPr>
          <p:nvPr/>
        </p:nvCxnSpPr>
        <p:spPr>
          <a:xfrm flipV="1">
            <a:off x="5217776" y="5510037"/>
            <a:ext cx="1785072" cy="8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9" idx="0"/>
            <a:endCxn id="15" idx="4"/>
          </p:cNvCxnSpPr>
          <p:nvPr/>
        </p:nvCxnSpPr>
        <p:spPr>
          <a:xfrm>
            <a:off x="5129764" y="3693104"/>
            <a:ext cx="1998591" cy="90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7" idx="5"/>
            <a:endCxn id="16" idx="3"/>
          </p:cNvCxnSpPr>
          <p:nvPr/>
        </p:nvCxnSpPr>
        <p:spPr>
          <a:xfrm>
            <a:off x="5217778" y="3028139"/>
            <a:ext cx="1808906" cy="10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7" idx="1"/>
            <a:endCxn id="14" idx="4"/>
          </p:cNvCxnSpPr>
          <p:nvPr/>
        </p:nvCxnSpPr>
        <p:spPr>
          <a:xfrm>
            <a:off x="5041751" y="2876708"/>
            <a:ext cx="2086604" cy="224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1" idx="5"/>
            <a:endCxn id="16" idx="3"/>
          </p:cNvCxnSpPr>
          <p:nvPr/>
        </p:nvCxnSpPr>
        <p:spPr>
          <a:xfrm flipV="1">
            <a:off x="5217776" y="4090052"/>
            <a:ext cx="1808908" cy="10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5"/>
            <a:endCxn id="14" idx="4"/>
          </p:cNvCxnSpPr>
          <p:nvPr/>
        </p:nvCxnSpPr>
        <p:spPr>
          <a:xfrm>
            <a:off x="5217776" y="5121902"/>
            <a:ext cx="1910579" cy="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Faut-il les prendre avant d’être infecté ou uniquement lorsque l’infection est déclarée ?</a:t>
            </a:r>
          </a:p>
          <a:p>
            <a:r>
              <a:rPr lang="fr-FR" b="1" dirty="0" smtClean="0"/>
              <a:t>Avant</a:t>
            </a:r>
          </a:p>
          <a:p>
            <a:r>
              <a:rPr lang="fr-FR" b="1" dirty="0" smtClean="0"/>
              <a:t>Pendant</a:t>
            </a:r>
          </a:p>
          <a:p>
            <a:r>
              <a:rPr lang="fr-FR" b="1" dirty="0" smtClean="0"/>
              <a:t>Les deux</a:t>
            </a:r>
          </a:p>
          <a:p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524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Combien de temps allez-vous prendre ces traitements ?</a:t>
            </a:r>
          </a:p>
          <a:p>
            <a:pPr algn="ctr"/>
            <a:r>
              <a:rPr lang="fr-FR" b="1" dirty="0" smtClean="0"/>
              <a:t>1 mois 	1 an 		10 ans 	à vie</a:t>
            </a:r>
            <a:endParaRPr lang="fr-FR" b="1" dirty="0"/>
          </a:p>
          <a:p>
            <a:pPr algn="ctr"/>
            <a:r>
              <a:rPr lang="fr-FR" b="1" dirty="0" smtClean="0"/>
              <a:t>-----------------------------------------------------------&gt;</a:t>
            </a:r>
          </a:p>
          <a:p>
            <a:endParaRPr lang="fr-FR" b="1" dirty="0" smtClean="0"/>
          </a:p>
          <a:p>
            <a:r>
              <a:rPr lang="fr-FR" b="1" dirty="0"/>
              <a:t>A quelle fréquence sont-ils à prendre ?</a:t>
            </a:r>
          </a:p>
          <a:p>
            <a:pPr algn="ctr"/>
            <a:r>
              <a:rPr lang="fr-FR" b="1" dirty="0"/>
              <a:t>Tous les jours 	  Toutes les semaines 	Tous les mois</a:t>
            </a:r>
          </a:p>
          <a:p>
            <a:pPr algn="ctr"/>
            <a:r>
              <a:rPr lang="fr-FR" b="1" dirty="0"/>
              <a:t>-----------------------------------------------------------------------&gt;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20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746625"/>
          </a:xfrm>
        </p:spPr>
        <p:txBody>
          <a:bodyPr>
            <a:normAutofit/>
          </a:bodyPr>
          <a:lstStyle/>
          <a:p>
            <a:endParaRPr lang="fr-FR" b="1" dirty="0"/>
          </a:p>
          <a:p>
            <a:endParaRPr lang="fr-FR" b="1" dirty="0"/>
          </a:p>
          <a:p>
            <a:r>
              <a:rPr lang="fr-FR" b="1" dirty="0" smtClean="0"/>
              <a:t>Quels </a:t>
            </a:r>
            <a:r>
              <a:rPr lang="fr-FR" b="1" dirty="0"/>
              <a:t>sont les </a:t>
            </a:r>
            <a:r>
              <a:rPr lang="fr-FR" b="1" dirty="0" smtClean="0"/>
              <a:t>risques en cas de prise non régulière ?</a:t>
            </a:r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Risque de rejet</a:t>
            </a:r>
          </a:p>
          <a:p>
            <a:r>
              <a:rPr lang="fr-FR" b="1" dirty="0" smtClean="0"/>
              <a:t>Propagation de l’infection</a:t>
            </a:r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28915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623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Les autres médicaments : </a:t>
            </a:r>
            <a:r>
              <a:rPr lang="fr-FR" b="1" dirty="0" smtClean="0"/>
              <a:t>Vos traitements </a:t>
            </a:r>
          </a:p>
          <a:p>
            <a:endParaRPr lang="fr-FR" b="1" dirty="0"/>
          </a:p>
          <a:p>
            <a:r>
              <a:rPr lang="fr-FR" b="1" dirty="0" smtClean="0"/>
              <a:t>Les principales complications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Ostéoporose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Hypertension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Diabète</a:t>
            </a:r>
            <a:r>
              <a:rPr lang="fr-FR" b="1" dirty="0"/>
              <a:t> </a:t>
            </a:r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Prise de poids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10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Quelques conseils pour éviter les complications :</a:t>
            </a:r>
          </a:p>
          <a:p>
            <a:pPr>
              <a:buFontTx/>
              <a:buChar char="-"/>
            </a:pPr>
            <a:r>
              <a:rPr lang="fr-FR" b="1" dirty="0" smtClean="0"/>
              <a:t> Pratiquer une activité physique régulière</a:t>
            </a:r>
          </a:p>
          <a:p>
            <a:pPr>
              <a:buFontTx/>
              <a:buChar char="-"/>
            </a:pPr>
            <a:r>
              <a:rPr lang="fr-FR" b="1" dirty="0" smtClean="0"/>
              <a:t> Privilégier une alimentaire saine et variée</a:t>
            </a:r>
            <a:endParaRPr lang="fr-FR" b="1" dirty="0"/>
          </a:p>
          <a:p>
            <a:pPr>
              <a:buFontTx/>
              <a:buChar char="-"/>
            </a:pPr>
            <a:r>
              <a:rPr lang="fr-FR" b="1" dirty="0" smtClean="0"/>
              <a:t> Eviter le stress</a:t>
            </a:r>
          </a:p>
          <a:p>
            <a:pPr>
              <a:buFontTx/>
              <a:buChar char="-"/>
            </a:pPr>
            <a:r>
              <a:rPr lang="fr-FR" b="1" dirty="0"/>
              <a:t> </a:t>
            </a:r>
            <a:r>
              <a:rPr lang="fr-FR" b="1" dirty="0" smtClean="0"/>
              <a:t>Se reposer</a:t>
            </a:r>
          </a:p>
          <a:p>
            <a:pPr>
              <a:buFontTx/>
              <a:buChar char="-"/>
            </a:pPr>
            <a:r>
              <a:rPr lang="fr-FR" b="1" dirty="0" smtClean="0"/>
              <a:t> 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72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2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086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b="1" dirty="0" smtClean="0"/>
              <a:t>la dose </a:t>
            </a:r>
            <a:r>
              <a:rPr lang="fr-FR" b="1" dirty="0" smtClean="0"/>
              <a:t>des traitements anti-rejets :</a:t>
            </a:r>
          </a:p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0,5 mg - 1 mg</a:t>
            </a:r>
            <a:r>
              <a:rPr lang="fr-FR" dirty="0"/>
              <a:t> </a:t>
            </a:r>
            <a:r>
              <a:rPr lang="fr-FR" dirty="0" smtClean="0"/>
              <a:t>- 5 mg</a:t>
            </a:r>
          </a:p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r>
              <a:rPr lang="fr-FR" dirty="0" smtClean="0"/>
              <a:t> 0,5 mg LP - 1 mg LP - 3 mg LP - 5 mg LP</a:t>
            </a:r>
          </a:p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r>
              <a:rPr lang="fr-FR" dirty="0" smtClean="0"/>
              <a:t> 0,2 mg – 1 mg</a:t>
            </a:r>
          </a:p>
          <a:p>
            <a:pPr marL="0" indent="0">
              <a:buNone/>
            </a:pPr>
            <a:r>
              <a:rPr lang="fr-FR" dirty="0" smtClean="0"/>
              <a:t>NEORAL® Ciclosporine 10 mg – 25 mg – 50 mg – 100 mg – 100 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  <a:r>
              <a:rPr lang="fr-FR" dirty="0" smtClean="0"/>
              <a:t>250 mg - 500 mg – 1g/5mL</a:t>
            </a:r>
          </a:p>
          <a:p>
            <a:pPr marL="0" indent="0">
              <a:buNone/>
            </a:pPr>
            <a:r>
              <a:rPr lang="fr-FR" dirty="0" err="1" smtClean="0"/>
              <a:t>Myfortic</a:t>
            </a:r>
            <a:r>
              <a:rPr lang="fr-FR" dirty="0" smtClean="0"/>
              <a:t>® </a:t>
            </a:r>
            <a:r>
              <a:rPr lang="fr-FR" dirty="0" err="1" smtClean="0"/>
              <a:t>Mycophénolate</a:t>
            </a:r>
            <a:r>
              <a:rPr lang="fr-FR" dirty="0" smtClean="0"/>
              <a:t> sodique 180 mg – 360 mg</a:t>
            </a:r>
          </a:p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r>
              <a:rPr lang="fr-FR" dirty="0" smtClean="0"/>
              <a:t> 0,1 mg </a:t>
            </a:r>
            <a:r>
              <a:rPr lang="fr-FR" dirty="0" err="1" smtClean="0"/>
              <a:t>disp</a:t>
            </a:r>
            <a:r>
              <a:rPr lang="fr-FR" dirty="0" smtClean="0"/>
              <a:t> – 0,1 mg – 0,25 mg </a:t>
            </a:r>
            <a:r>
              <a:rPr lang="fr-FR" dirty="0" err="1" smtClean="0"/>
              <a:t>disp</a:t>
            </a:r>
            <a:r>
              <a:rPr lang="fr-FR" dirty="0" smtClean="0"/>
              <a:t> – 0,25 mg – 0,5 mg – 0,75 mg </a:t>
            </a:r>
          </a:p>
          <a:p>
            <a:pPr marL="0" indent="0">
              <a:buNone/>
            </a:pPr>
            <a:r>
              <a:rPr lang="fr-FR" dirty="0" smtClean="0"/>
              <a:t>IMUREL® </a:t>
            </a:r>
            <a:r>
              <a:rPr lang="fr-FR" dirty="0" err="1" smtClean="0"/>
              <a:t>Azathioprine</a:t>
            </a:r>
            <a:r>
              <a:rPr lang="fr-FR" dirty="0" smtClean="0"/>
              <a:t> 25 mg – 50 mg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CORTANCYL® </a:t>
            </a:r>
            <a:r>
              <a:rPr lang="fr-FR" dirty="0" err="1" smtClean="0"/>
              <a:t>Prednisone</a:t>
            </a:r>
            <a:r>
              <a:rPr lang="fr-FR" dirty="0"/>
              <a:t> </a:t>
            </a:r>
            <a:r>
              <a:rPr lang="fr-FR" dirty="0" smtClean="0"/>
              <a:t>1 mg		5 mg		20 mg</a:t>
            </a:r>
          </a:p>
          <a:p>
            <a:pPr marL="0" indent="0">
              <a:buNone/>
            </a:pPr>
            <a:r>
              <a:rPr lang="fr-FR" dirty="0" smtClean="0"/>
              <a:t>SOLUPRED® </a:t>
            </a:r>
            <a:r>
              <a:rPr lang="fr-FR" dirty="0" err="1" smtClean="0"/>
              <a:t>Prednisolone</a:t>
            </a:r>
            <a:r>
              <a:rPr lang="fr-FR" dirty="0" smtClean="0"/>
              <a:t> 5 mg </a:t>
            </a:r>
            <a:r>
              <a:rPr lang="fr-FR" dirty="0" err="1" smtClean="0"/>
              <a:t>eff</a:t>
            </a:r>
            <a:r>
              <a:rPr lang="fr-FR" dirty="0" smtClean="0"/>
              <a:t> – 5 mg </a:t>
            </a:r>
            <a:r>
              <a:rPr lang="fr-FR" dirty="0" err="1" smtClean="0"/>
              <a:t>oro</a:t>
            </a:r>
            <a:r>
              <a:rPr lang="fr-FR" dirty="0" smtClean="0"/>
              <a:t> – 20 mg </a:t>
            </a:r>
            <a:r>
              <a:rPr lang="fr-FR" dirty="0" err="1" smtClean="0"/>
              <a:t>eff</a:t>
            </a:r>
            <a:r>
              <a:rPr lang="fr-FR" dirty="0" smtClean="0"/>
              <a:t> – 20 mg </a:t>
            </a:r>
            <a:r>
              <a:rPr lang="fr-FR" dirty="0" err="1" smtClean="0"/>
              <a:t>oro</a:t>
            </a:r>
            <a:r>
              <a:rPr lang="fr-FR" dirty="0" smtClean="0"/>
              <a:t> – 1mg/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Modalites</a:t>
            </a:r>
            <a:r>
              <a:rPr lang="fr-FR" dirty="0" smtClean="0"/>
              <a:t>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76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Comment bien prendre les anti-rejets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397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Que faire en cas d’oubli de prise des immunosuppresseurs ?</a:t>
            </a:r>
          </a:p>
          <a:p>
            <a:r>
              <a:rPr lang="fr-FR" dirty="0" smtClean="0"/>
              <a:t>Sauter la prise</a:t>
            </a:r>
          </a:p>
          <a:p>
            <a:r>
              <a:rPr lang="fr-FR" dirty="0" smtClean="0"/>
              <a:t>Prendre la prise dès que possible, même si 2 comprimés doivent être pris en même temps</a:t>
            </a:r>
          </a:p>
          <a:p>
            <a:r>
              <a:rPr lang="fr-FR" dirty="0" smtClean="0"/>
              <a:t>Prendre la prise dès que possible, sauf si 2 comprimés doivent être pris en même temps.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98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Que </a:t>
            </a:r>
            <a:r>
              <a:rPr lang="fr-FR" dirty="0"/>
              <a:t>faire en cas de vomissements ?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9544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Comment bien prendre les anti-infectieux ?</a:t>
            </a:r>
            <a:endParaRPr lang="fr-FR" dirty="0"/>
          </a:p>
          <a:p>
            <a:r>
              <a:rPr lang="fr-FR" dirty="0" smtClean="0"/>
              <a:t>Fréquence</a:t>
            </a:r>
          </a:p>
          <a:p>
            <a:r>
              <a:rPr lang="fr-FR" dirty="0" smtClean="0"/>
              <a:t>Alimentation</a:t>
            </a:r>
          </a:p>
          <a:p>
            <a:r>
              <a:rPr lang="fr-FR" dirty="0" smtClean="0"/>
              <a:t>Respect des horaires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206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CAT en cas d’oubli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CAT en cas de vomissements : délai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864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Durée de prise de chaque AI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407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RHD dues aux </a:t>
            </a:r>
            <a:r>
              <a:rPr lang="fr-FR" dirty="0" err="1" smtClean="0"/>
              <a:t>ttt</a:t>
            </a:r>
            <a:r>
              <a:rPr lang="fr-FR" dirty="0" smtClean="0"/>
              <a:t> : ND + </a:t>
            </a:r>
            <a:r>
              <a:rPr lang="fr-FR" dirty="0" err="1" smtClean="0"/>
              <a:t>hydrat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322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surveillance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03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55759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Animation balance </a:t>
            </a:r>
          </a:p>
          <a:p>
            <a:endParaRPr lang="fr-FR" dirty="0"/>
          </a:p>
          <a:p>
            <a:r>
              <a:rPr lang="fr-FR" dirty="0" smtClean="0"/>
              <a:t>Comment savoir où se situe le curseur ?</a:t>
            </a:r>
            <a:r>
              <a:rPr lang="fr-FR" dirty="0"/>
              <a:t> </a:t>
            </a:r>
            <a:r>
              <a:rPr lang="fr-FR" dirty="0" smtClean="0"/>
              <a:t>En faveur de l’immunosuppression ou de l’infection ?</a:t>
            </a:r>
          </a:p>
          <a:p>
            <a:endParaRPr lang="fr-FR" dirty="0"/>
          </a:p>
          <a:p>
            <a:pPr algn="ctr"/>
            <a:r>
              <a:rPr lang="fr-FR" dirty="0" smtClean="0"/>
              <a:t>Le suivi !</a:t>
            </a:r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Citez quelques examens de suivi.</a:t>
            </a:r>
          </a:p>
          <a:p>
            <a:r>
              <a:rPr lang="fr-FR" b="1" dirty="0" smtClean="0"/>
              <a:t>-</a:t>
            </a:r>
          </a:p>
          <a:p>
            <a:r>
              <a:rPr lang="fr-FR" b="1" dirty="0" smtClean="0"/>
              <a:t>- </a:t>
            </a:r>
          </a:p>
          <a:p>
            <a:r>
              <a:rPr lang="fr-FR" b="1" dirty="0"/>
              <a:t>-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112" y="4848794"/>
            <a:ext cx="9015663" cy="141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02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b="1" dirty="0" smtClean="0"/>
              <a:t>la dose du traitement </a:t>
            </a:r>
            <a:r>
              <a:rPr lang="fr-FR" dirty="0" smtClean="0"/>
              <a:t>PROGRAF</a:t>
            </a:r>
            <a:r>
              <a:rPr lang="fr-FR" dirty="0" smtClean="0"/>
              <a:t>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r>
              <a:rPr lang="fr-FR" dirty="0" smtClean="0"/>
              <a:t>1 </a:t>
            </a:r>
            <a:r>
              <a:rPr lang="fr-FR" dirty="0" smtClean="0"/>
              <a:t>mg</a:t>
            </a:r>
            <a:r>
              <a:rPr lang="fr-FR" dirty="0"/>
              <a:t> </a:t>
            </a:r>
            <a:r>
              <a:rPr lang="fr-FR" dirty="0" smtClean="0"/>
              <a:t>		et		et 		et 		et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5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217984" y="2672862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147896" y="2805313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7057293" y="2672862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818685" y="2818218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51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Consultations au centre de référence : </a:t>
            </a:r>
          </a:p>
          <a:p>
            <a:r>
              <a:rPr lang="fr-FR" dirty="0"/>
              <a:t>T</a:t>
            </a:r>
            <a:r>
              <a:rPr lang="fr-FR" dirty="0" smtClean="0"/>
              <a:t>outes les semaines au début puis progressivement espacées jusqu’à tous les 3 mois environ</a:t>
            </a:r>
          </a:p>
          <a:p>
            <a:r>
              <a:rPr lang="fr-FR" b="1" dirty="0" smtClean="0"/>
              <a:t>Examens généralement réalisés :</a:t>
            </a:r>
          </a:p>
          <a:p>
            <a:r>
              <a:rPr lang="fr-FR" dirty="0" smtClean="0"/>
              <a:t>- Clinique +/- radiographie</a:t>
            </a:r>
          </a:p>
          <a:p>
            <a:r>
              <a:rPr lang="fr-FR" dirty="0" smtClean="0"/>
              <a:t>- EFR +/- entrainement à l’effort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99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EFR : Exploration Fonctionnelle Respiratoire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endParaRPr lang="fr-FR" dirty="0"/>
          </a:p>
          <a:p>
            <a:r>
              <a:rPr lang="fr-FR" dirty="0" smtClean="0"/>
              <a:t>Suivi des capacités respiratoires : volume d’air inspiré et vitesse d’expiratoire</a:t>
            </a:r>
          </a:p>
          <a:p>
            <a:r>
              <a:rPr lang="fr-FR" dirty="0" smtClean="0"/>
              <a:t>- amélioration dans l’année suivante la greffe</a:t>
            </a:r>
          </a:p>
          <a:p>
            <a:r>
              <a:rPr lang="fr-FR" dirty="0" smtClean="0"/>
              <a:t>- diminution : signe d’alerte d’une infection ou d’un rejet</a:t>
            </a:r>
            <a:endParaRPr lang="fr-FR" dirty="0"/>
          </a:p>
          <a:p>
            <a:pPr lvl="2"/>
            <a:r>
              <a:rPr lang="fr-FR" sz="2000" dirty="0" smtClean="0"/>
              <a:t>Multiplication d’examens : radio, fibroscopie, LBA, biopsie</a:t>
            </a:r>
          </a:p>
        </p:txBody>
      </p:sp>
    </p:spTree>
    <p:extLst>
      <p:ext uri="{BB962C8B-B14F-4D97-AF65-F5344CB8AC3E}">
        <p14:creationId xmlns:p14="http://schemas.microsoft.com/office/powerpoint/2010/main" val="42880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Entre deux consultations au centre de référence : </a:t>
            </a:r>
          </a:p>
          <a:p>
            <a:r>
              <a:rPr lang="fr-FR" u="sng" dirty="0" smtClean="0"/>
              <a:t>Suivi dans un laboratoire en ville :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r>
              <a:rPr lang="fr-FR" u="sng" dirty="0" smtClean="0"/>
              <a:t>Suivi au domicile :</a:t>
            </a:r>
          </a:p>
          <a:p>
            <a:pPr marL="0" indent="0">
              <a:buNone/>
            </a:pPr>
            <a:r>
              <a:rPr lang="fr-FR" dirty="0" smtClean="0"/>
              <a:t>- Clinique </a:t>
            </a:r>
          </a:p>
          <a:p>
            <a:pPr marL="0" indent="0">
              <a:buNone/>
            </a:pPr>
            <a:r>
              <a:rPr lang="fr-FR" dirty="0" smtClean="0"/>
              <a:t>Tout résultat d’examen/contrôle effectué en dehors du centre doit lui être apporté lors des rdv.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938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50323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Suivi clinique </a:t>
            </a:r>
            <a:endParaRPr lang="fr-FR" b="1" dirty="0"/>
          </a:p>
          <a:p>
            <a:r>
              <a:rPr lang="fr-FR" dirty="0" smtClean="0"/>
              <a:t>Fièvre</a:t>
            </a:r>
          </a:p>
          <a:p>
            <a:r>
              <a:rPr lang="fr-FR" dirty="0" smtClean="0"/>
              <a:t>Douleurs</a:t>
            </a:r>
          </a:p>
          <a:p>
            <a:r>
              <a:rPr lang="fr-FR" dirty="0" smtClean="0"/>
              <a:t>Difficultés respiratoires, essoufflement</a:t>
            </a:r>
          </a:p>
          <a:p>
            <a:r>
              <a:rPr lang="fr-FR" dirty="0" smtClean="0"/>
              <a:t>Toux</a:t>
            </a:r>
          </a:p>
          <a:p>
            <a:r>
              <a:rPr lang="fr-FR" dirty="0" smtClean="0"/>
              <a:t>Diminution du souffle</a:t>
            </a:r>
          </a:p>
          <a:p>
            <a:endParaRPr lang="fr-FR" dirty="0"/>
          </a:p>
          <a:p>
            <a:r>
              <a:rPr lang="fr-FR" dirty="0" smtClean="0"/>
              <a:t>Comment mesurer son souffle chez soi ? </a:t>
            </a:r>
            <a:r>
              <a:rPr lang="fr-FR" dirty="0" err="1" smtClean="0"/>
              <a:t>Spirotel</a:t>
            </a:r>
            <a:r>
              <a:rPr lang="fr-FR" dirty="0" smtClean="0"/>
              <a:t>®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980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SPIROTEL®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r>
              <a:rPr lang="fr-FR" dirty="0" smtClean="0"/>
              <a:t>VEMS :</a:t>
            </a:r>
          </a:p>
          <a:p>
            <a:r>
              <a:rPr lang="fr-FR" dirty="0" smtClean="0"/>
              <a:t>- augmentation dans la 1ere année post-greffe</a:t>
            </a:r>
          </a:p>
          <a:p>
            <a:r>
              <a:rPr lang="fr-FR" dirty="0" smtClean="0"/>
              <a:t>- diminution : signe d’une infection ou d’un début de rejet</a:t>
            </a:r>
            <a:endParaRPr lang="fr-FR" dirty="0"/>
          </a:p>
          <a:p>
            <a:r>
              <a:rPr lang="fr-FR" dirty="0" smtClean="0"/>
              <a:t>A faire tous les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 quotidien, ça donne quoi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</a:t>
            </a:r>
            <a:endParaRPr lang="fr-FR" dirty="0" smtClean="0"/>
          </a:p>
          <a:p>
            <a:r>
              <a:rPr lang="fr-FR" dirty="0" smtClean="0"/>
              <a:t>Avec le </a:t>
            </a:r>
            <a:r>
              <a:rPr lang="fr-FR" dirty="0" err="1" smtClean="0"/>
              <a:t>Spirotel</a:t>
            </a:r>
            <a:r>
              <a:rPr lang="fr-FR" dirty="0" smtClean="0"/>
              <a:t>® vous mesurer une diminution de votre souffle de 10 %. Que faites-vous ?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Vous appeler immédiatement le centre de référence.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reprenez une mesure le lendemain.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attendez d’être à – 20 % pour appeler le centre de référence.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Explication : </a:t>
            </a:r>
          </a:p>
          <a:p>
            <a:r>
              <a:rPr lang="fr-FR" dirty="0" smtClean="0"/>
              <a:t>Toute diminution du souffle doit vous faire appeler le centre de référence, sans attendre.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175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Suivi biologique</a:t>
            </a:r>
          </a:p>
          <a:p>
            <a:r>
              <a:rPr lang="fr-FR" dirty="0" smtClean="0"/>
              <a:t>Dosages sanguins programmés</a:t>
            </a:r>
          </a:p>
          <a:p>
            <a:r>
              <a:rPr lang="fr-FR" dirty="0" smtClean="0"/>
              <a:t>- Immunosuppresseurs : adaptation posologie médicaments selon taux sanguins</a:t>
            </a:r>
          </a:p>
          <a:p>
            <a:r>
              <a:rPr lang="fr-FR" dirty="0" smtClean="0"/>
              <a:t>- </a:t>
            </a:r>
            <a:r>
              <a:rPr lang="fr-FR" dirty="0"/>
              <a:t>Taux de cellules sanguines (globules blancs, rouges,…)</a:t>
            </a:r>
          </a:p>
          <a:p>
            <a:r>
              <a:rPr lang="fr-FR" dirty="0" smtClean="0"/>
              <a:t>- …</a:t>
            </a:r>
            <a:endParaRPr lang="fr-FR" dirty="0"/>
          </a:p>
          <a:p>
            <a:r>
              <a:rPr lang="fr-FR" dirty="0" smtClean="0"/>
              <a:t>Présence </a:t>
            </a:r>
            <a:r>
              <a:rPr lang="fr-FR" dirty="0"/>
              <a:t>de </a:t>
            </a:r>
            <a:r>
              <a:rPr lang="fr-FR" dirty="0" smtClean="0"/>
              <a:t>bactéries/virus/champignons : prélèvements pour culture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7002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Autres surveillances possible :</a:t>
            </a:r>
          </a:p>
          <a:p>
            <a:r>
              <a:rPr lang="fr-FR" dirty="0" smtClean="0"/>
              <a:t>Ostéoporose (</a:t>
            </a:r>
            <a:r>
              <a:rPr lang="fr-FR" dirty="0" err="1" smtClean="0"/>
              <a:t>ostéodensitométrie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Diététique </a:t>
            </a:r>
            <a:r>
              <a:rPr lang="fr-FR" dirty="0"/>
              <a:t>(</a:t>
            </a:r>
            <a:r>
              <a:rPr lang="fr-FR" dirty="0" smtClean="0"/>
              <a:t>diabète)</a:t>
            </a:r>
            <a:endParaRPr lang="fr-FR" dirty="0"/>
          </a:p>
          <a:p>
            <a:r>
              <a:rPr lang="fr-FR" dirty="0" smtClean="0"/>
              <a:t>Dermatologique</a:t>
            </a:r>
          </a:p>
          <a:p>
            <a:r>
              <a:rPr lang="fr-FR" dirty="0" smtClean="0"/>
              <a:t>Cardiologique</a:t>
            </a:r>
          </a:p>
          <a:p>
            <a:r>
              <a:rPr lang="fr-FR" dirty="0" smtClean="0"/>
              <a:t>Neurologique</a:t>
            </a:r>
          </a:p>
          <a:p>
            <a:r>
              <a:rPr lang="fr-FR" dirty="0" smtClean="0"/>
              <a:t>Psychologique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263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380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b="1" dirty="0" smtClean="0"/>
              <a:t>les horaires de prises du traitement 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		et 					et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149968" y="267971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00h</a:t>
            </a:r>
          </a:p>
          <a:p>
            <a:r>
              <a:rPr lang="fr-FR" sz="2400" dirty="0" smtClean="0"/>
              <a:t>01h</a:t>
            </a:r>
          </a:p>
          <a:p>
            <a:r>
              <a:rPr lang="fr-FR" sz="2400" dirty="0" smtClean="0"/>
              <a:t>02h</a:t>
            </a:r>
          </a:p>
          <a:p>
            <a:r>
              <a:rPr lang="fr-FR" sz="2400" dirty="0" smtClean="0"/>
              <a:t>..</a:t>
            </a:r>
          </a:p>
          <a:p>
            <a:r>
              <a:rPr lang="fr-FR" sz="2400" dirty="0" smtClean="0"/>
              <a:t>22h</a:t>
            </a:r>
          </a:p>
          <a:p>
            <a:r>
              <a:rPr lang="fr-FR" sz="2400" dirty="0" smtClean="0"/>
              <a:t>23h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8944706" y="267971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00h</a:t>
            </a:r>
          </a:p>
          <a:p>
            <a:r>
              <a:rPr lang="fr-FR" sz="2400" dirty="0" smtClean="0"/>
              <a:t>01h</a:t>
            </a:r>
          </a:p>
          <a:p>
            <a:r>
              <a:rPr lang="fr-FR" sz="2400" dirty="0" smtClean="0"/>
              <a:t>02h</a:t>
            </a:r>
          </a:p>
          <a:p>
            <a:r>
              <a:rPr lang="fr-FR" sz="2400" dirty="0" smtClean="0"/>
              <a:t>..</a:t>
            </a:r>
          </a:p>
          <a:p>
            <a:r>
              <a:rPr lang="fr-FR" sz="2400" dirty="0" smtClean="0"/>
              <a:t>22h</a:t>
            </a:r>
          </a:p>
          <a:p>
            <a:r>
              <a:rPr lang="fr-FR" sz="2400" dirty="0" smtClean="0"/>
              <a:t>23h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489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IM, EI, </a:t>
            </a:r>
            <a:r>
              <a:rPr lang="fr-FR" dirty="0" err="1" smtClean="0"/>
              <a:t>Recapitulatif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01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AR  : n’afficher que ceux du patient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29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AI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0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Interactions avec vos médicaments :</a:t>
            </a:r>
          </a:p>
          <a:p>
            <a:endParaRPr lang="fr-FR" dirty="0" smtClean="0"/>
          </a:p>
          <a:p>
            <a:r>
              <a:rPr lang="fr-FR" dirty="0" smtClean="0"/>
              <a:t>- Certains médicaments, produits à base de plantes (ex. Millepertuis), produits diététiques : Toujours en discuter avec votre médecin ou votre pharmacien</a:t>
            </a:r>
          </a:p>
          <a:p>
            <a:endParaRPr lang="fr-FR" dirty="0" smtClean="0"/>
          </a:p>
          <a:p>
            <a:r>
              <a:rPr lang="fr-FR" dirty="0" smtClean="0"/>
              <a:t>- Certains aliments : alimentation trop grasse peut réduire l’absorption ; le jus de pamplemousse à éviter !</a:t>
            </a:r>
            <a:endParaRPr lang="fr-FR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0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 de prise à élaborer + </a:t>
            </a:r>
            <a:r>
              <a:rPr lang="fr-FR" dirty="0" err="1" smtClean="0"/>
              <a:t>récap</a:t>
            </a:r>
            <a:r>
              <a:rPr lang="fr-FR" dirty="0"/>
              <a:t> </a:t>
            </a:r>
            <a:r>
              <a:rPr lang="fr-FR" dirty="0" smtClean="0"/>
              <a:t>: quels points à revoir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924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4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274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pratique au quotidien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Séance 3</a:t>
            </a:r>
          </a:p>
          <a:p>
            <a:r>
              <a:rPr lang="fr-FR" dirty="0" smtClean="0"/>
              <a:t>Séance 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Séance 5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ETP Greffe Pulmonaire</a:t>
            </a:r>
            <a:br>
              <a:rPr lang="fr-FR" sz="3200" smtClean="0"/>
            </a:br>
            <a:r>
              <a:rPr lang="fr-FR" sz="3200" smtClean="0"/>
              <a:t>Prescription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6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Balance (image </a:t>
            </a:r>
            <a:r>
              <a:rPr lang="fr-FR" dirty="0" err="1" smtClean="0"/>
              <a:t>gif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) 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Risque d’infection augmenté = repérer les situations à risque pour éviter de prendre des anti-infectieux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5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r>
              <a:rPr lang="fr-FR" dirty="0" smtClean="0"/>
              <a:t>Pour fêter votre transplantation et votre sortie d’hôpital, on vous organise une petite fête, avec une trentaine de personne. Que faites-vous ?</a:t>
            </a:r>
          </a:p>
          <a:p>
            <a:pPr lvl="1"/>
            <a:r>
              <a:rPr lang="fr-FR" dirty="0" smtClean="0"/>
              <a:t>Vous restreignez les invités.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y allez sans précaution particulière.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reportez la fête de 6 mois.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prenez un masque et une solution hydro-alcoolique pour les mains.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56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Dans les 6 premiers mois :</a:t>
            </a:r>
          </a:p>
          <a:p>
            <a:r>
              <a:rPr lang="fr-FR" dirty="0" smtClean="0"/>
              <a:t>- éviter les endroits avec beaucoup de monde</a:t>
            </a:r>
          </a:p>
          <a:p>
            <a:r>
              <a:rPr lang="fr-FR" dirty="0" smtClean="0"/>
              <a:t>- si ce n’est pas possible : se protéger au mieux avec un masque, en se lavant bien les mains,…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859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9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2</a:t>
            </a:r>
          </a:p>
          <a:p>
            <a:endParaRPr lang="fr-FR" dirty="0" smtClean="0"/>
          </a:p>
          <a:p>
            <a:r>
              <a:rPr lang="fr-FR" dirty="0" smtClean="0"/>
              <a:t>Un de vos amis veut vous rendre visite, mais il vous  dit qu’il est un peu enrhumé. Que lui répondez-vous ?</a:t>
            </a:r>
          </a:p>
          <a:p>
            <a:pPr lvl="1"/>
            <a:r>
              <a:rPr lang="fr-FR" dirty="0" smtClean="0"/>
              <a:t>De venir passer l’après-midi quand même ensemble.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ne pas venir, car c’est un risque pour vous.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plutôt la semaine prochaine.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passer l’après-midi, en prenant des précautions d’hygiène (port du masque, pas de contact physique et utilisation de solution hydro-alcoolique).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42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59660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2</a:t>
            </a:r>
          </a:p>
          <a:p>
            <a:r>
              <a:rPr lang="fr-FR" dirty="0" smtClean="0"/>
              <a:t>Etre en contact avec une personne malade = risque très important pour vous</a:t>
            </a:r>
          </a:p>
          <a:p>
            <a:r>
              <a:rPr lang="fr-FR" dirty="0" smtClean="0"/>
              <a:t>Il vaut mieux attendre que la personne aille mieux</a:t>
            </a:r>
          </a:p>
          <a:p>
            <a:r>
              <a:rPr lang="fr-FR" dirty="0"/>
              <a:t> </a:t>
            </a:r>
            <a:r>
              <a:rPr lang="fr-FR" dirty="0" smtClean="0"/>
              <a:t>Autres maladies contagieuses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031" y="5315512"/>
            <a:ext cx="9015663" cy="131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</a:p>
          <a:p>
            <a:r>
              <a:rPr lang="fr-FR" dirty="0"/>
              <a:t>Varicelle, grippe, gastro, CMV, coqueluche</a:t>
            </a:r>
          </a:p>
          <a:p>
            <a:r>
              <a:rPr lang="fr-FR" dirty="0"/>
              <a:t>Topo sur la grippe : vaccination de l’entourage + </a:t>
            </a:r>
            <a:r>
              <a:rPr lang="fr-FR" dirty="0" err="1"/>
              <a:t>tamiflu</a:t>
            </a:r>
            <a:r>
              <a:rPr lang="fr-FR" dirty="0"/>
              <a:t>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3</a:t>
            </a:r>
          </a:p>
          <a:p>
            <a:r>
              <a:rPr lang="fr-FR" dirty="0" smtClean="0"/>
              <a:t>C’est samedi soir, il est 20h. Vous avez de la fièvre à 38,8°C et des frissons. Que faites-vous ?</a:t>
            </a:r>
          </a:p>
          <a:p>
            <a:pPr lvl="1"/>
            <a:r>
              <a:rPr lang="fr-FR" dirty="0" smtClean="0"/>
              <a:t>Vous attendez lundi pour appeler le service de greffe</a:t>
            </a:r>
          </a:p>
          <a:p>
            <a:pPr lvl="1"/>
            <a:r>
              <a:rPr lang="fr-FR" dirty="0" smtClean="0"/>
              <a:t>Vous appelez de suite le service de greffe ou vous allez ou urgences les plus proches</a:t>
            </a:r>
          </a:p>
          <a:p>
            <a:pPr lvl="1"/>
            <a:r>
              <a:rPr lang="fr-FR" dirty="0" smtClean="0"/>
              <a:t>Vous prenez du paracétamol</a:t>
            </a:r>
          </a:p>
          <a:p>
            <a:pPr lvl="1"/>
            <a:r>
              <a:rPr lang="fr-FR" dirty="0" smtClean="0"/>
              <a:t>Vous prenez les antibiotiques de votre pharmacie</a:t>
            </a:r>
          </a:p>
          <a:p>
            <a:pPr lvl="1"/>
            <a:r>
              <a:rPr lang="fr-FR" dirty="0" smtClean="0"/>
              <a:t>Vous appeler le 15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53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Situation 3</a:t>
            </a:r>
          </a:p>
          <a:p>
            <a:r>
              <a:rPr lang="fr-FR" dirty="0" smtClean="0"/>
              <a:t>Pour tout signe d’infection  : contacter le centre de référence sans attendre</a:t>
            </a:r>
          </a:p>
          <a:p>
            <a:endParaRPr lang="fr-FR" dirty="0"/>
          </a:p>
          <a:p>
            <a:r>
              <a:rPr lang="fr-FR" dirty="0" smtClean="0"/>
              <a:t>Autres situations pour appeler le centre de référence : </a:t>
            </a:r>
          </a:p>
          <a:p>
            <a:r>
              <a:rPr lang="fr-FR" dirty="0" smtClean="0"/>
              <a:t>- diminution du souffle</a:t>
            </a:r>
          </a:p>
          <a:p>
            <a:r>
              <a:rPr lang="fr-FR" dirty="0" smtClean="0"/>
              <a:t>- douleurs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7209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4</a:t>
            </a:r>
          </a:p>
          <a:p>
            <a:r>
              <a:rPr lang="fr-FR" dirty="0" smtClean="0"/>
              <a:t>Vous pouvez consommer sans risque pour votre santé :</a:t>
            </a:r>
          </a:p>
          <a:p>
            <a:pPr lvl="1"/>
            <a:r>
              <a:rPr lang="fr-FR" dirty="0" smtClean="0"/>
              <a:t>Du pamplemousse</a:t>
            </a:r>
          </a:p>
          <a:p>
            <a:pPr lvl="1"/>
            <a:r>
              <a:rPr lang="fr-FR" dirty="0" smtClean="0"/>
              <a:t>Des tomates bien lavées</a:t>
            </a:r>
          </a:p>
          <a:p>
            <a:pPr lvl="1"/>
            <a:r>
              <a:rPr lang="fr-FR" dirty="0" smtClean="0"/>
              <a:t>Du saumon fumé</a:t>
            </a:r>
          </a:p>
          <a:p>
            <a:pPr lvl="1"/>
            <a:r>
              <a:rPr lang="fr-FR" dirty="0" smtClean="0"/>
              <a:t>Un carpaccio de bœuf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56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L’alimentation : porteuse de germe : laver + bien cuire des aliments, d’autres à éviter.</a:t>
            </a:r>
          </a:p>
          <a:p>
            <a:r>
              <a:rPr lang="fr-FR" dirty="0" smtClean="0"/>
              <a:t>Le pamplemousse a éviter : interagit avec les immunosuppresseurs.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51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Votre activité physique avant la greffe :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Quel(s) sport(s) faisiez-vous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Retrouver une bonne activité physique permet de :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5438274"/>
            <a:ext cx="9015663" cy="898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4395537"/>
            <a:ext cx="9015663" cy="491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094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privilégier :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 éviter :</a:t>
            </a:r>
          </a:p>
          <a:p>
            <a:pPr marL="0" indent="0">
              <a:buNone/>
            </a:pP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892842"/>
            <a:ext cx="9015663" cy="144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9" y="3368842"/>
            <a:ext cx="9015663" cy="972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317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i="1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de vos amies vous propose d’aller à la piscine, un mois après votre greffe. Que faites-vous ?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aller, mais vous ne mettez pas la tête sous l’eau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attendez 1 an après la greffe avant d’y aller.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 et faites toutes les nages que vous connaissez.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3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vaut mieux éviter la piscine la première année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Se laver au savon à la sortie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90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de vos amis vous propose une journée au ski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n’y allez pas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 mais vous ne tentez pas des figures trop compliquées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46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Ok si pas « casse-cou »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86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plantes de votre jardin ont fané pendant votre hospitalisation. Vous décidez de les remplacer. Quelles précautions prenez-vous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Aucune, ce ne sont pas les mêmes microbes dans le jardin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mettez des gants et un masque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appelez un ami pour qu’il le fasse à votre place.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80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997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Un ami vous demande un coup de main, il repeint son appartement. Que faites-vous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il n’y a pas de risque pour vous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mais vous portez un masque.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refusez, votre santé de vous le permet pas.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175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45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Vous souhaitez reprendre une activité sexuelle.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est préférable d’éviter.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pouvez dès que votre état de santé vous le permet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41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Aucune contre-indication sous condition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d’avoir une contraception efficace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de se protéger des infections sexuelles transmissibles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78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Désir d’enfant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Tout à fait envisageable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 pour adapter vos traitements et votre suivi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40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Envie de voyages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Vaccination préalable selon la destination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Quelle quantité de médicament prendre avec soi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06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2683C6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5423</TotalTime>
  <Words>3635</Words>
  <Application>Microsoft Office PowerPoint</Application>
  <PresentationFormat>Grand écran</PresentationFormat>
  <Paragraphs>1180</Paragraphs>
  <Slides>108</Slides>
  <Notes>104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108</vt:i4>
      </vt:variant>
    </vt:vector>
  </HeadingPairs>
  <TitlesOfParts>
    <vt:vector size="117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ETP Greffe pulmonaire</vt:lpstr>
      <vt:lpstr>ETP Greffe pulmonaire Fiche patient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Prescription</vt:lpstr>
      <vt:lpstr>ETP Greffe Pulmonaire Prescription</vt:lpstr>
      <vt:lpstr>ETP Greffe pulmonaire Fiche patient</vt:lpstr>
      <vt:lpstr>Diagnostic Educatif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Initiation aux traitements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Modalites d’utilisation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surveillance</vt:lpstr>
      <vt:lpstr>Présentation PowerPoint</vt:lpstr>
      <vt:lpstr>Présentation PowerPoint</vt:lpstr>
      <vt:lpstr>EFR : Exploration Fonctionnelle Respiratoire</vt:lpstr>
      <vt:lpstr>Présentation PowerPoint</vt:lpstr>
      <vt:lpstr>Présentation PowerPoint</vt:lpstr>
      <vt:lpstr>SPIROTEL®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IM, EI, Recapitulatif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Gestion pratique au quotidien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OLD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Greffe pulmonaire Fiche patient</dc:title>
  <dc:creator>Laura Angleviel</dc:creator>
  <cp:lastModifiedBy>Laura Angleviel</cp:lastModifiedBy>
  <cp:revision>140</cp:revision>
  <dcterms:created xsi:type="dcterms:W3CDTF">2015-08-26T07:37:16Z</dcterms:created>
  <dcterms:modified xsi:type="dcterms:W3CDTF">2015-10-03T20:31:39Z</dcterms:modified>
</cp:coreProperties>
</file>