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71" r:id="rId10"/>
    <p:sldId id="264" r:id="rId11"/>
    <p:sldId id="272" r:id="rId12"/>
    <p:sldId id="273" r:id="rId13"/>
    <p:sldId id="274" r:id="rId14"/>
    <p:sldId id="275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604F-B604-4D4B-BD65-62E98D7D1C14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F7495-40B8-4285-BC17-C0F14B49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2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42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00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90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500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301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EN ATTENTE</a:t>
            </a:r>
            <a:r>
              <a:rPr lang="fr-FR" baseline="0" smtClean="0"/>
              <a:t> DE LA BDD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71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3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</a:t>
            </a:r>
            <a:r>
              <a:rPr lang="fr-FR" baseline="0" dirty="0" smtClean="0"/>
              <a:t> le LP à l’ADVAGRAF</a:t>
            </a:r>
          </a:p>
          <a:p>
            <a:r>
              <a:rPr lang="fr-FR" baseline="0" dirty="0" smtClean="0"/>
              <a:t>Liste </a:t>
            </a:r>
            <a:r>
              <a:rPr lang="fr-FR" baseline="0" dirty="0" err="1" smtClean="0"/>
              <a:t>multichoix</a:t>
            </a:r>
            <a:r>
              <a:rPr lang="fr-FR" baseline="0" dirty="0" smtClean="0"/>
              <a:t> : on sélectionne un seul médicament de la liste.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29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pour le PROGRAF : on sélectionne dans la première colonne/liste notre dose souhaitée, et si besoin on ajoute une autre dose de la colonne a coté et ainsi de suite. 5 colonnes/listes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81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pour le PROGRAF : on sélectionne dans la </a:t>
            </a:r>
            <a:r>
              <a:rPr lang="fr-FR" baseline="0" dirty="0" err="1" smtClean="0"/>
              <a:t>premiere</a:t>
            </a:r>
            <a:r>
              <a:rPr lang="fr-FR" baseline="0" dirty="0" smtClean="0"/>
              <a:t> colonne/liste notre dose souhaitée et on sélectionne le nombre comprimé correspondant. Il y a donc 3 colonnes max pour le PROGRAF puisqu’il existe que 3 dosages.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3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Même chose</a:t>
            </a:r>
            <a:r>
              <a:rPr lang="fr-FR" baseline="0" dirty="0" smtClean="0"/>
              <a:t>, on sélectionne dans la première colonne / liste notre horaire, puis on ajoute un autre horaire si besoin dans la colonne du milieu. 3 listes.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78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</a:t>
            </a:r>
            <a:r>
              <a:rPr lang="fr-FR" baseline="0" dirty="0" smtClean="0"/>
              <a:t>r connaitre les autres médicaments, 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l’autre </a:t>
            </a:r>
            <a:r>
              <a:rPr lang="fr-FR" baseline="0" dirty="0" err="1" smtClean="0"/>
              <a:t>ppt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93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Même</a:t>
            </a:r>
            <a:r>
              <a:rPr lang="fr-FR" baseline="0" dirty="0" smtClean="0"/>
              <a:t> procédure que pour les anti-rejets.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53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Pour le FANSIDAR, le PENTACARINAT</a:t>
            </a:r>
            <a:r>
              <a:rPr lang="fr-FR" i="1" baseline="0" dirty="0" smtClean="0"/>
              <a:t> et le ZELITREX il n’existe qu’un seul dosage, donc on switch cette étape pour eux.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Dose et fréquence aussi : Toutes les 8h/12/24h (</a:t>
            </a:r>
            <a:r>
              <a:rPr lang="fr-FR" baseline="0" dirty="0" err="1" smtClean="0"/>
              <a:t>ttes</a:t>
            </a:r>
            <a:r>
              <a:rPr lang="fr-FR" baseline="0" dirty="0" smtClean="0"/>
              <a:t> les 8 h ? À vérifier !) + tous les mois + toutes les semaines + 3 fois par semaine…..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63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2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6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5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4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2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40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15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59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0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90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28238D-62C9-4665-9605-F66906239C92}" type="datetimeFigureOut">
              <a:rPr lang="fr-FR" smtClean="0"/>
              <a:t>04/10/2015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6A3482-B39F-4BC8-AD08-CC15ECB6848D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2GREATHE : PRESCRIPTION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2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OU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SITUATION NUMERO 2 : BACTRIM</a:t>
            </a:r>
          </a:p>
          <a:p>
            <a:endParaRPr lang="fr-FR" sz="2400" b="1" dirty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Idem pour le choix des dosages (version 2 plus appropriée)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PUIS pour le choix des horaires : 2 cas de figure 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On choisit soit le 3/</a:t>
            </a:r>
            <a:r>
              <a:rPr lang="fr-FR" sz="2400" b="1" dirty="0" err="1" smtClean="0">
                <a:solidFill>
                  <a:srgbClr val="FF0000"/>
                </a:solidFill>
              </a:rPr>
              <a:t>sem</a:t>
            </a:r>
            <a:r>
              <a:rPr lang="fr-FR" sz="2400" b="1" dirty="0" smtClean="0">
                <a:solidFill>
                  <a:srgbClr val="FF0000"/>
                </a:solidFill>
              </a:rPr>
              <a:t> soit le tous les jours.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8200" y="3549068"/>
            <a:ext cx="226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prises par semaine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26964" y="3549068"/>
            <a:ext cx="293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ou plusieurs prise(s) par jour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55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89952" y="3557930"/>
            <a:ext cx="1184224" cy="1225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177137" y="3574103"/>
            <a:ext cx="1184224" cy="1225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02767" y="3549068"/>
            <a:ext cx="1184224" cy="1225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SITUATION NUMERO 2 : BACTRIM</a:t>
            </a:r>
          </a:p>
          <a:p>
            <a:endParaRPr lang="fr-FR" sz="2400" b="1" dirty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CAS N1 : 3 prises par semaine : choix des jours de prise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8199" y="3549068"/>
            <a:ext cx="89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prises par semaine		    et 			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47673" y="3557930"/>
            <a:ext cx="103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Lundi</a:t>
            </a:r>
          </a:p>
          <a:p>
            <a:r>
              <a:rPr lang="fr-FR" dirty="0" smtClean="0"/>
              <a:t>Mardi</a:t>
            </a:r>
          </a:p>
          <a:p>
            <a:r>
              <a:rPr lang="fr-FR" dirty="0" smtClean="0"/>
              <a:t>Mercredi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862405" y="3574103"/>
            <a:ext cx="103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Lundi</a:t>
            </a:r>
          </a:p>
          <a:p>
            <a:r>
              <a:rPr lang="fr-FR" dirty="0" smtClean="0"/>
              <a:t>Mardi</a:t>
            </a:r>
          </a:p>
          <a:p>
            <a:r>
              <a:rPr lang="fr-FR" dirty="0" smtClean="0"/>
              <a:t>Mercredi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364512" y="3549068"/>
            <a:ext cx="103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Lundi</a:t>
            </a:r>
          </a:p>
          <a:p>
            <a:r>
              <a:rPr lang="fr-FR" dirty="0" smtClean="0"/>
              <a:t>Mardi</a:t>
            </a:r>
          </a:p>
          <a:p>
            <a:r>
              <a:rPr lang="fr-FR" dirty="0" smtClean="0"/>
              <a:t>Mercredi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2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7673" y="3549068"/>
            <a:ext cx="767004" cy="932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SITUATION NUMERO 2 : BACTRIM</a:t>
            </a:r>
          </a:p>
          <a:p>
            <a:endParaRPr lang="fr-FR" sz="2400" b="1" dirty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CAS N2 : tous les jours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On repasse sur la même chose que les anti-rejets avec les horaires.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72123" y="3580547"/>
            <a:ext cx="29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ou plusieurs prises par jour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47673" y="3557930"/>
            <a:ext cx="1039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00h</a:t>
            </a:r>
          </a:p>
          <a:p>
            <a:r>
              <a:rPr lang="fr-FR" dirty="0" smtClean="0"/>
              <a:t>01h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3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4282" y="3549067"/>
            <a:ext cx="539646" cy="12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FANSIDAR®…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SITUATION NUMERO 3 : FANSIDAR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Un seul dosage possible, on passe directement au nb de comprimé.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une date de prise.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39782" y="3691998"/>
            <a:ext cx="226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JJ/MM/AAAA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99214" y="3549068"/>
            <a:ext cx="169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</a:p>
          <a:p>
            <a:r>
              <a:rPr lang="fr-FR" dirty="0" smtClean="0"/>
              <a:t>2    comprimés </a:t>
            </a:r>
          </a:p>
          <a:p>
            <a:r>
              <a:rPr lang="fr-FR" dirty="0" smtClean="0"/>
              <a:t>3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5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sz="2000" b="1" dirty="0">
                <a:solidFill>
                  <a:srgbClr val="FF0000"/>
                </a:solidFill>
              </a:rPr>
              <a:t>PENTACARINAT </a:t>
            </a:r>
            <a:r>
              <a:rPr lang="fr-FR" dirty="0" smtClean="0"/>
              <a:t>®…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SITUATION NUMERO 4 : PENTACARINAT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Un seul dosage possible et un seul médicament possible.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une date de prise.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Lorsqu’on sélectionne ce médicament on passe donc directement au choix de la date de prise. Et c’est tout.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39782" y="3691998"/>
            <a:ext cx="226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85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5498432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1" y="2630905"/>
            <a:ext cx="4936958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Voir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Voir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37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Sélectionner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1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6980" y="2382592"/>
            <a:ext cx="4082603" cy="424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un traitement </a:t>
            </a:r>
            <a:r>
              <a:rPr lang="fr-FR" b="1" dirty="0" err="1" smtClean="0"/>
              <a:t>anti-rejet</a:t>
            </a:r>
            <a:r>
              <a:rPr lang="fr-FR" b="1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	PROGRAF®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ADVAGRAF® </a:t>
            </a:r>
            <a:r>
              <a:rPr lang="fr-FR" dirty="0" err="1" smtClean="0"/>
              <a:t>Tacrolimus</a:t>
            </a:r>
            <a:r>
              <a:rPr lang="fr-FR" dirty="0" smtClean="0"/>
              <a:t> LP</a:t>
            </a:r>
          </a:p>
          <a:p>
            <a:pPr marL="0" indent="0">
              <a:buNone/>
            </a:pPr>
            <a:r>
              <a:rPr lang="fr-FR" dirty="0" smtClean="0"/>
              <a:t>	MODIGRAF® </a:t>
            </a:r>
            <a:r>
              <a:rPr lang="fr-FR" dirty="0" err="1" smtClean="0"/>
              <a:t>Tacrolimus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NEORAL® Ciclosporine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MYFORTIC®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/>
              <a:t>sodique </a:t>
            </a:r>
          </a:p>
          <a:p>
            <a:pPr marL="0" indent="0">
              <a:buNone/>
            </a:pPr>
            <a:r>
              <a:rPr lang="fr-FR" dirty="0" smtClean="0"/>
              <a:t>	CERTICAN® </a:t>
            </a:r>
            <a:r>
              <a:rPr lang="fr-FR" dirty="0" err="1" smtClean="0"/>
              <a:t>Everolimus</a:t>
            </a:r>
            <a:r>
              <a:rPr lang="fr-FR" dirty="0" smtClean="0"/>
              <a:t>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IMUREL® </a:t>
            </a:r>
            <a:r>
              <a:rPr lang="fr-FR" dirty="0" err="1" smtClean="0"/>
              <a:t>Azathioprine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CORTANCYL® </a:t>
            </a:r>
            <a:r>
              <a:rPr lang="fr-FR" dirty="0" err="1" smtClean="0"/>
              <a:t>Prednisone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SOLUPRED® </a:t>
            </a:r>
            <a:r>
              <a:rPr lang="fr-FR" dirty="0" err="1" smtClean="0"/>
              <a:t>Prednisolone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798170" y="2587495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973321" y="2587496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75660" y="2587497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197469" y="2587498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21401" y="2587499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dose du traitement </a:t>
            </a: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</a:t>
            </a:r>
          </a:p>
          <a:p>
            <a:pPr marL="0" indent="0">
              <a:buNone/>
            </a:pPr>
            <a:r>
              <a:rPr lang="fr-FR" dirty="0" smtClean="0"/>
              <a:t>0,5 mg</a:t>
            </a:r>
          </a:p>
          <a:p>
            <a:pPr marL="0" indent="0">
              <a:buNone/>
            </a:pPr>
            <a:r>
              <a:rPr lang="fr-FR" dirty="0" smtClean="0"/>
              <a:t>1 mg</a:t>
            </a:r>
            <a:r>
              <a:rPr lang="fr-FR" dirty="0"/>
              <a:t> </a:t>
            </a:r>
            <a:r>
              <a:rPr lang="fr-FR" dirty="0" smtClean="0"/>
              <a:t>		et		et 		et 		et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5 mg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217984" y="2672862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147896" y="2805313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7057293" y="2672862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8818685" y="2818218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817685" y="5112913"/>
            <a:ext cx="433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PROPOSITION NUMERO 1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752623" y="2547137"/>
            <a:ext cx="631599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574397" y="2556461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733227" y="2562264"/>
            <a:ext cx="631599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35873" y="2562265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081065" y="2587495"/>
            <a:ext cx="511202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67417" y="2587495"/>
            <a:ext cx="1133341" cy="1635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950936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dose du traitement </a:t>
            </a: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</a:t>
            </a:r>
          </a:p>
          <a:p>
            <a:pPr marL="0" indent="0">
              <a:buNone/>
            </a:pPr>
            <a:r>
              <a:rPr lang="fr-FR" dirty="0" smtClean="0"/>
              <a:t>0,5 mg</a:t>
            </a:r>
          </a:p>
          <a:p>
            <a:pPr marL="0" indent="0">
              <a:buNone/>
            </a:pPr>
            <a:r>
              <a:rPr lang="fr-FR" dirty="0" smtClean="0"/>
              <a:t>1 mg</a:t>
            </a:r>
            <a:r>
              <a:rPr lang="fr-FR" dirty="0"/>
              <a:t> </a:t>
            </a:r>
            <a:r>
              <a:rPr lang="fr-FR" dirty="0" smtClean="0"/>
              <a:t>			     </a:t>
            </a:r>
            <a:r>
              <a:rPr lang="fr-FR" i="1" dirty="0" smtClean="0"/>
              <a:t>  et 		 		           et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5 mg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128326" y="2672862"/>
            <a:ext cx="2548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</a:p>
          <a:p>
            <a:r>
              <a:rPr lang="fr-FR" sz="2400" dirty="0" smtClean="0"/>
              <a:t>2    comprimé(s)</a:t>
            </a:r>
          </a:p>
          <a:p>
            <a:r>
              <a:rPr lang="fr-FR" sz="2400" dirty="0" smtClean="0"/>
              <a:t>3</a:t>
            </a:r>
          </a:p>
          <a:p>
            <a:r>
              <a:rPr lang="fr-FR" sz="2400" dirty="0" smtClean="0"/>
              <a:t>…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623949" y="2780079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8818685" y="2818218"/>
            <a:ext cx="174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0,5 mg</a:t>
            </a:r>
          </a:p>
          <a:p>
            <a:r>
              <a:rPr lang="fr-FR" sz="2400" dirty="0"/>
              <a:t>1 mg 	</a:t>
            </a:r>
          </a:p>
          <a:p>
            <a:r>
              <a:rPr lang="fr-FR" sz="2400" dirty="0"/>
              <a:t>5 </a:t>
            </a:r>
            <a:r>
              <a:rPr lang="fr-FR" sz="2400" dirty="0" smtClean="0"/>
              <a:t>mg</a:t>
            </a: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817685" y="5112913"/>
            <a:ext cx="433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PROPOSITION NUMERO 2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19381" y="2653790"/>
            <a:ext cx="2548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</a:p>
          <a:p>
            <a:r>
              <a:rPr lang="fr-FR" sz="2400" dirty="0" smtClean="0"/>
              <a:t>2    comprimé(s)</a:t>
            </a:r>
          </a:p>
          <a:p>
            <a:r>
              <a:rPr lang="fr-FR" sz="2400" dirty="0" smtClean="0"/>
              <a:t>3</a:t>
            </a:r>
          </a:p>
          <a:p>
            <a:r>
              <a:rPr lang="fr-FR" sz="2400" dirty="0" smtClean="0"/>
              <a:t>…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835972" y="2654321"/>
            <a:ext cx="2548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</a:p>
          <a:p>
            <a:r>
              <a:rPr lang="fr-FR" sz="2400" dirty="0" smtClean="0"/>
              <a:t>2    comprimé(s)</a:t>
            </a:r>
          </a:p>
          <a:p>
            <a:r>
              <a:rPr lang="fr-FR" sz="2400" dirty="0" smtClean="0"/>
              <a:t>3</a:t>
            </a:r>
          </a:p>
          <a:p>
            <a:r>
              <a:rPr lang="fr-FR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34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645766" y="2542632"/>
            <a:ext cx="1133341" cy="2643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66773" y="2542632"/>
            <a:ext cx="1133341" cy="2643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93936" y="2542632"/>
            <a:ext cx="1133341" cy="291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les horaires de prises du traitement :</a:t>
            </a:r>
          </a:p>
          <a:p>
            <a:pPr marL="0" indent="0">
              <a:buNone/>
            </a:pPr>
            <a:r>
              <a:rPr lang="fr-FR" dirty="0" smtClean="0"/>
              <a:t>00h</a:t>
            </a:r>
          </a:p>
          <a:p>
            <a:pPr marL="0" indent="0">
              <a:buNone/>
            </a:pPr>
            <a:r>
              <a:rPr lang="fr-FR" dirty="0" smtClean="0"/>
              <a:t>01h</a:t>
            </a:r>
          </a:p>
          <a:p>
            <a:pPr marL="0" indent="0">
              <a:buNone/>
            </a:pPr>
            <a:r>
              <a:rPr lang="fr-FR" dirty="0" smtClean="0"/>
              <a:t>02h		et 					et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22h</a:t>
            </a:r>
          </a:p>
          <a:p>
            <a:pPr marL="0" indent="0">
              <a:buNone/>
            </a:pPr>
            <a:r>
              <a:rPr lang="fr-FR" dirty="0" smtClean="0"/>
              <a:t>23h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4149968" y="2679719"/>
            <a:ext cx="2110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00h</a:t>
            </a:r>
          </a:p>
          <a:p>
            <a:r>
              <a:rPr lang="fr-FR" sz="2400" dirty="0" smtClean="0"/>
              <a:t>01h</a:t>
            </a:r>
          </a:p>
          <a:p>
            <a:r>
              <a:rPr lang="fr-FR" sz="2400" dirty="0" smtClean="0"/>
              <a:t>02h</a:t>
            </a:r>
          </a:p>
          <a:p>
            <a:r>
              <a:rPr lang="fr-FR" sz="2400" dirty="0" smtClean="0"/>
              <a:t>..</a:t>
            </a:r>
          </a:p>
          <a:p>
            <a:r>
              <a:rPr lang="fr-FR" sz="2400" dirty="0" smtClean="0"/>
              <a:t>22h</a:t>
            </a:r>
          </a:p>
          <a:p>
            <a:r>
              <a:rPr lang="fr-FR" sz="2400" dirty="0" smtClean="0"/>
              <a:t>23h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8944706" y="2679719"/>
            <a:ext cx="2110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00h</a:t>
            </a:r>
          </a:p>
          <a:p>
            <a:r>
              <a:rPr lang="fr-FR" sz="2400" dirty="0" smtClean="0"/>
              <a:t>01h</a:t>
            </a:r>
          </a:p>
          <a:p>
            <a:r>
              <a:rPr lang="fr-FR" sz="2400" dirty="0" smtClean="0"/>
              <a:t>02h</a:t>
            </a:r>
          </a:p>
          <a:p>
            <a:r>
              <a:rPr lang="fr-FR" sz="2400" dirty="0" smtClean="0"/>
              <a:t>..</a:t>
            </a:r>
          </a:p>
          <a:p>
            <a:r>
              <a:rPr lang="fr-FR" sz="2400" dirty="0" smtClean="0"/>
              <a:t>22h</a:t>
            </a:r>
          </a:p>
          <a:p>
            <a:r>
              <a:rPr lang="fr-FR" sz="2400" dirty="0" smtClean="0"/>
              <a:t>23h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618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1" y="2630905"/>
            <a:ext cx="4936958" cy="641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Fiche médicaments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Voir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Sélectionner les traitements associés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8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898" y="3087974"/>
            <a:ext cx="5381469" cy="337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anti-infectieux :</a:t>
            </a:r>
          </a:p>
          <a:p>
            <a:pPr marL="0" indent="0">
              <a:buNone/>
            </a:pPr>
            <a:r>
              <a:rPr lang="fr-FR" dirty="0" smtClean="0"/>
              <a:t>	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BACTRIM® </a:t>
            </a:r>
            <a:r>
              <a:rPr lang="fr-FR" dirty="0" err="1" smtClean="0"/>
              <a:t>Sulfaméthoxazole</a:t>
            </a:r>
            <a:r>
              <a:rPr lang="fr-FR" dirty="0" smtClean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FANSIDAR® </a:t>
            </a:r>
            <a:r>
              <a:rPr lang="fr-FR" dirty="0" err="1" smtClean="0"/>
              <a:t>Sulfadoxine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err="1" smtClean="0"/>
              <a:t>Pyriméthamine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PENTACARINAT® </a:t>
            </a:r>
            <a:r>
              <a:rPr lang="fr-FR" dirty="0" err="1" smtClean="0"/>
              <a:t>Pentamidine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ROVALCYTE® </a:t>
            </a:r>
            <a:r>
              <a:rPr lang="fr-FR" dirty="0" err="1" smtClean="0"/>
              <a:t>Valganciclovir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ZELITREX® </a:t>
            </a:r>
            <a:r>
              <a:rPr lang="fr-FR" dirty="0" err="1" smtClean="0"/>
              <a:t>Valaciclovir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8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Fiche médicaments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dosages des traitements anti-infectieux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100 mg 	</a:t>
            </a:r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	50 mg 	200 mg	 40 mg/ml</a:t>
            </a:r>
          </a:p>
          <a:p>
            <a:pPr marL="0" indent="0">
              <a:buNone/>
            </a:pPr>
            <a:r>
              <a:rPr lang="fr-FR" dirty="0" smtClean="0"/>
              <a:t>	ROVALCYTE</a:t>
            </a:r>
            <a:r>
              <a:rPr lang="fr-FR" dirty="0"/>
              <a:t>® </a:t>
            </a:r>
            <a:r>
              <a:rPr lang="fr-FR" dirty="0" err="1"/>
              <a:t>Valganciclovir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450 </a:t>
            </a:r>
            <a:r>
              <a:rPr lang="fr-FR" dirty="0"/>
              <a:t>mg	50 mg/ml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SITUATION NUMERO 1 : NOXAFIL comprimé, les VFEND et ROVALCYTE</a:t>
            </a:r>
          </a:p>
          <a:p>
            <a:endParaRPr lang="fr-FR" sz="2000" b="1" dirty="0">
              <a:solidFill>
                <a:srgbClr val="FF0000"/>
              </a:solidFill>
            </a:endParaRP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Même</a:t>
            </a:r>
            <a:r>
              <a:rPr lang="fr-FR" sz="2000" b="1" baseline="0" dirty="0" smtClean="0">
                <a:solidFill>
                  <a:srgbClr val="FF0000"/>
                </a:solidFill>
              </a:rPr>
              <a:t> procédure que pour les anti-rejets.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</TotalTime>
  <Words>644</Words>
  <Application>Microsoft Office PowerPoint</Application>
  <PresentationFormat>Grand écran</PresentationFormat>
  <Paragraphs>229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Calibri</vt:lpstr>
      <vt:lpstr>Tw Cen MT</vt:lpstr>
      <vt:lpstr>Tw Cen MT Condensed</vt:lpstr>
      <vt:lpstr>Wingdings 3</vt:lpstr>
      <vt:lpstr>Intégral</vt:lpstr>
      <vt:lpstr>2GREATHE : PRESCRIPTION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  <vt:lpstr>ETP Greffe Pulmonaire Fiche médicaments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2GREATHE : PRESCRIPTION</dc:title>
  <dc:creator>Laura Angleviel</dc:creator>
  <cp:lastModifiedBy>Rémi Privet</cp:lastModifiedBy>
  <cp:revision>5</cp:revision>
  <dcterms:created xsi:type="dcterms:W3CDTF">2015-10-03T18:33:16Z</dcterms:created>
  <dcterms:modified xsi:type="dcterms:W3CDTF">2015-10-04T07:21:21Z</dcterms:modified>
</cp:coreProperties>
</file>