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6" y="-4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RIYANKA\OneDrive\Documents\priyanka%2026-08-2024.xlsx%202.00.xlsx%2000.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PRIYANKA\OneDrive\Documents\priyanka%2026-08-2024.xlsx%202.00.xlsx%2000.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PRIYANKA\OneDrive\Documents\priyanka%2026-08-2024.xlsx%202.00.xlsx%2000.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[priyanka 26-08-2024.xlsx 2.00.xlsx 00.xlsx]Sheet2!PivotTable1</c:name>
    <c:fmtId val="20"/>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a:t>
            </a:r>
          </a:p>
        </c:rich>
      </c:tx>
      <c:layout>
        <c:manualLayout>
          <c:xMode val="edge"/>
          <c:yMode val="edge"/>
          <c:x val="0.1508496104126647"/>
          <c:y val="9.200590675019081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1"/>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2"/>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3"/>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1754458705867847E-2"/>
          <c:y val="0.30569348764800258"/>
          <c:w val="0.66329654427469464"/>
          <c:h val="0.3683123300975496"/>
        </c:manualLayout>
      </c:layout>
      <c:bar3DChart>
        <c:barDir val="col"/>
        <c:grouping val="clustered"/>
        <c:varyColors val="0"/>
        <c:ser>
          <c:idx val="0"/>
          <c:order val="0"/>
          <c:tx>
            <c:strRef>
              <c:f>Sheet2!$B$3:$B$4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3</c:v>
                </c:pt>
                <c:pt idx="2">
                  <c:v>3</c:v>
                </c:pt>
                <c:pt idx="3">
                  <c:v>1</c:v>
                </c:pt>
                <c:pt idx="4">
                  <c:v>4</c:v>
                </c:pt>
                <c:pt idx="5">
                  <c:v>1</c:v>
                </c:pt>
                <c:pt idx="6">
                  <c:v>2</c:v>
                </c:pt>
                <c:pt idx="8">
                  <c:v>3</c:v>
                </c:pt>
                <c:pt idx="9">
                  <c:v>4</c:v>
                </c:pt>
              </c:numCache>
            </c:numRef>
          </c:val>
          <c:extLst>
            <c:ext xmlns:c16="http://schemas.microsoft.com/office/drawing/2014/chart" uri="{C3380CC4-5D6E-409C-BE32-E72D297353CC}">
              <c16:uniqueId val="{00000000-666F-4DBF-82CD-401196B3AACB}"/>
            </c:ext>
          </c:extLst>
        </c:ser>
        <c:ser>
          <c:idx val="1"/>
          <c:order val="1"/>
          <c:tx>
            <c:strRef>
              <c:f>Sheet2!$C$3:$C$4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4</c:v>
                </c:pt>
                <c:pt idx="2">
                  <c:v>6</c:v>
                </c:pt>
                <c:pt idx="3">
                  <c:v>8</c:v>
                </c:pt>
                <c:pt idx="4">
                  <c:v>4</c:v>
                </c:pt>
                <c:pt idx="5">
                  <c:v>4</c:v>
                </c:pt>
                <c:pt idx="6">
                  <c:v>3</c:v>
                </c:pt>
                <c:pt idx="7">
                  <c:v>5</c:v>
                </c:pt>
                <c:pt idx="8">
                  <c:v>7</c:v>
                </c:pt>
                <c:pt idx="9">
                  <c:v>4</c:v>
                </c:pt>
              </c:numCache>
            </c:numRef>
          </c:val>
          <c:extLst>
            <c:ext xmlns:c16="http://schemas.microsoft.com/office/drawing/2014/chart" uri="{C3380CC4-5D6E-409C-BE32-E72D297353CC}">
              <c16:uniqueId val="{00000001-666F-4DBF-82CD-401196B3AACB}"/>
            </c:ext>
          </c:extLst>
        </c:ser>
        <c:ser>
          <c:idx val="2"/>
          <c:order val="2"/>
          <c:tx>
            <c:strRef>
              <c:f>Sheet2!$D$3:$D$4</c:f>
              <c:strCache>
                <c:ptCount val="1"/>
                <c:pt idx="0">
                  <c:v>VERY HIGH</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c:v>
                </c:pt>
                <c:pt idx="1">
                  <c:v>1</c:v>
                </c:pt>
                <c:pt idx="3">
                  <c:v>1</c:v>
                </c:pt>
                <c:pt idx="5">
                  <c:v>1</c:v>
                </c:pt>
                <c:pt idx="7">
                  <c:v>1</c:v>
                </c:pt>
                <c:pt idx="9">
                  <c:v>3</c:v>
                </c:pt>
              </c:numCache>
            </c:numRef>
          </c:val>
          <c:extLst>
            <c:ext xmlns:c16="http://schemas.microsoft.com/office/drawing/2014/chart" uri="{C3380CC4-5D6E-409C-BE32-E72D297353CC}">
              <c16:uniqueId val="{00000002-666F-4DBF-82CD-401196B3AACB}"/>
            </c:ext>
          </c:extLst>
        </c:ser>
        <c:dLbls>
          <c:showLegendKey val="0"/>
          <c:showVal val="0"/>
          <c:showCatName val="0"/>
          <c:showSerName val="0"/>
          <c:showPercent val="0"/>
          <c:showBubbleSize val="0"/>
        </c:dLbls>
        <c:gapWidth val="150"/>
        <c:shape val="box"/>
        <c:axId val="879304415"/>
        <c:axId val="879296095"/>
        <c:axId val="0"/>
      </c:bar3DChart>
      <c:catAx>
        <c:axId val="8793044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79296095"/>
        <c:crosses val="autoZero"/>
        <c:auto val="1"/>
        <c:lblAlgn val="ctr"/>
        <c:lblOffset val="100"/>
        <c:noMultiLvlLbl val="0"/>
      </c:catAx>
      <c:valAx>
        <c:axId val="879296095"/>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79304415"/>
        <c:crosses val="autoZero"/>
        <c:crossBetween val="between"/>
      </c:valAx>
      <c:spPr>
        <a:noFill/>
        <a:ln>
          <a:noFill/>
        </a:ln>
        <a:effectLst/>
      </c:spPr>
    </c:plotArea>
    <c:legend>
      <c:legendPos val="r"/>
      <c:layout>
        <c:manualLayout>
          <c:xMode val="edge"/>
          <c:yMode val="edge"/>
          <c:x val="0.6985353062772971"/>
          <c:y val="0.75246451263951641"/>
          <c:w val="0.3014646937227029"/>
          <c:h val="0.214676509784532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[priyanka 26-08-2024.xlsx 2.00.xlsx 00.xlsx]Sheet2!PivotTable1</c:name>
    <c:fmtId val="2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dirty="0"/>
              <a:t>Female </a:t>
            </a:r>
            <a:r>
              <a:rPr lang="en-IN" dirty="0"/>
              <a:t>Employee Performance Analysis</a:t>
            </a:r>
          </a:p>
        </c:rich>
      </c:tx>
      <c:layout>
        <c:manualLayout>
          <c:xMode val="edge"/>
          <c:yMode val="edge"/>
          <c:x val="5.4381993369249905E-2"/>
          <c:y val="6.04382172816633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1"/>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2"/>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3"/>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7"/>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8"/>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9"/>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4"/>
        <c:spPr>
          <a:solidFill>
            <a:schemeClr val="accent1"/>
          </a:solidFill>
          <a:ln>
            <a:noFill/>
          </a:ln>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5.1754458705867847E-2"/>
          <c:y val="0.30569348764800258"/>
          <c:w val="0.66329654427469464"/>
          <c:h val="0.3683123300975496"/>
        </c:manualLayout>
      </c:layout>
      <c:pieChart>
        <c:varyColors val="1"/>
        <c:ser>
          <c:idx val="0"/>
          <c:order val="0"/>
          <c:tx>
            <c:strRef>
              <c:f>Sheet2!$B$3:$B$4</c:f>
              <c:strCache>
                <c:ptCount val="1"/>
                <c:pt idx="0">
                  <c:v>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1AE-4D06-A7FF-00C25211067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1AE-4D06-A7FF-00C25211067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1AE-4D06-A7FF-00C25211067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1AE-4D06-A7FF-00C25211067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1AE-4D06-A7FF-00C25211067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1AE-4D06-A7FF-00C25211067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1AE-4D06-A7FF-00C25211067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1AE-4D06-A7FF-00C25211067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D1AE-4D06-A7FF-00C25211067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D1AE-4D06-A7FF-00C2521106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3</c:v>
                </c:pt>
                <c:pt idx="2">
                  <c:v>2</c:v>
                </c:pt>
                <c:pt idx="4">
                  <c:v>2</c:v>
                </c:pt>
                <c:pt idx="5">
                  <c:v>1</c:v>
                </c:pt>
                <c:pt idx="6">
                  <c:v>1</c:v>
                </c:pt>
                <c:pt idx="8">
                  <c:v>2</c:v>
                </c:pt>
                <c:pt idx="9">
                  <c:v>2</c:v>
                </c:pt>
              </c:numCache>
            </c:numRef>
          </c:val>
          <c:extLst>
            <c:ext xmlns:c16="http://schemas.microsoft.com/office/drawing/2014/chart" uri="{C3380CC4-5D6E-409C-BE32-E72D297353CC}">
              <c16:uniqueId val="{00000014-D1AE-4D06-A7FF-00C252110675}"/>
            </c:ext>
          </c:extLst>
        </c:ser>
        <c:ser>
          <c:idx val="1"/>
          <c:order val="1"/>
          <c:tx>
            <c:strRef>
              <c:f>Sheet2!$C$3:$C$4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1AE-4D06-A7FF-00C25211067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1AE-4D06-A7FF-00C25211067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1AE-4D06-A7FF-00C25211067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1AE-4D06-A7FF-00C25211067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1AE-4D06-A7FF-00C25211067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1AE-4D06-A7FF-00C25211067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D1AE-4D06-A7FF-00C25211067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D1AE-4D06-A7FF-00C25211067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D1AE-4D06-A7FF-00C25211067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D1AE-4D06-A7FF-00C2521106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c:v>
                </c:pt>
                <c:pt idx="1">
                  <c:v>2</c:v>
                </c:pt>
                <c:pt idx="2">
                  <c:v>4</c:v>
                </c:pt>
                <c:pt idx="3">
                  <c:v>4</c:v>
                </c:pt>
                <c:pt idx="4">
                  <c:v>2</c:v>
                </c:pt>
                <c:pt idx="5">
                  <c:v>4</c:v>
                </c:pt>
                <c:pt idx="6">
                  <c:v>1</c:v>
                </c:pt>
                <c:pt idx="7">
                  <c:v>4</c:v>
                </c:pt>
                <c:pt idx="8">
                  <c:v>2</c:v>
                </c:pt>
                <c:pt idx="9">
                  <c:v>1</c:v>
                </c:pt>
              </c:numCache>
            </c:numRef>
          </c:val>
          <c:extLst>
            <c:ext xmlns:c16="http://schemas.microsoft.com/office/drawing/2014/chart" uri="{C3380CC4-5D6E-409C-BE32-E72D297353CC}">
              <c16:uniqueId val="{00000029-D1AE-4D06-A7FF-00C252110675}"/>
            </c:ext>
          </c:extLst>
        </c:ser>
        <c:ser>
          <c:idx val="2"/>
          <c:order val="2"/>
          <c:tx>
            <c:strRef>
              <c:f>Sheet2!$D$3:$D$4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1AE-4D06-A7FF-00C25211067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1AE-4D06-A7FF-00C25211067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1AE-4D06-A7FF-00C25211067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1AE-4D06-A7FF-00C25211067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D1AE-4D06-A7FF-00C25211067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D1AE-4D06-A7FF-00C25211067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D1AE-4D06-A7FF-00C25211067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D1AE-4D06-A7FF-00C25211067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D1AE-4D06-A7FF-00C25211067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D1AE-4D06-A7FF-00C2521106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1</c:v>
                </c:pt>
                <c:pt idx="3">
                  <c:v>1</c:v>
                </c:pt>
                <c:pt idx="5">
                  <c:v>1</c:v>
                </c:pt>
                <c:pt idx="7">
                  <c:v>1</c:v>
                </c:pt>
                <c:pt idx="9">
                  <c:v>2</c:v>
                </c:pt>
              </c:numCache>
            </c:numRef>
          </c:val>
          <c:extLst>
            <c:ext xmlns:c16="http://schemas.microsoft.com/office/drawing/2014/chart" uri="{C3380CC4-5D6E-409C-BE32-E72D297353CC}">
              <c16:uniqueId val="{0000003E-D1AE-4D06-A7FF-00C25211067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215105323373035"/>
          <c:y val="0.22643780322914181"/>
          <c:w val="9.4985698903021734E-2"/>
          <c:h val="0.547351467430207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[priyanka 26-08-2024.xlsx 2.00.xlsx 00.xlsx]Sheet2!PivotTable1</c:name>
    <c:fmtId val="50"/>
  </c:pivotSource>
  <c:chart>
    <c:title>
      <c:tx>
        <c:rich>
          <a:bodyPr rot="0" spcFirstLastPara="1" vertOverflow="ellipsis" vert="horz" wrap="square" anchor="ctr" anchorCtr="1"/>
          <a:lstStyle/>
          <a:p>
            <a:pPr algn="ct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Male Employee Performance Analysis</a:t>
            </a:r>
          </a:p>
        </c:rich>
      </c:tx>
      <c:layout>
        <c:manualLayout>
          <c:xMode val="edge"/>
          <c:yMode val="edge"/>
          <c:x val="0.13690150573283605"/>
          <c:y val="9.8809713954891285E-2"/>
        </c:manualLayout>
      </c:layout>
      <c:overlay val="0"/>
      <c:spPr>
        <a:noFill/>
        <a:ln>
          <a:noFill/>
        </a:ln>
        <a:effectLst/>
      </c:spPr>
      <c:txPr>
        <a:bodyPr rot="0" spcFirstLastPara="1" vertOverflow="ellipsis" vert="horz" wrap="square" anchor="ctr" anchorCtr="1"/>
        <a:lstStyle/>
        <a:p>
          <a:pPr algn="ct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1"/>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2"/>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c:spPr>
        <c:marker>
          <c:symbol val="circle"/>
          <c:size val="8"/>
          <c:spPr>
            <a:solidFill>
              <a:schemeClr val="accent3"/>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7"/>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28"/>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39"/>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4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5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6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7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8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6"/>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7"/>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8"/>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99"/>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0"/>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1"/>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2"/>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3"/>
        <c:spPr>
          <a:solidFill>
            <a:schemeClr val="accent1"/>
          </a:solidFill>
          <a:ln>
            <a:noFill/>
          </a:ln>
          <a:effectLst/>
          <a:scene3d>
            <a:camera prst="orthographicFront">
              <a:rot lat="0" lon="0" rev="0"/>
            </a:camera>
            <a:lightRig rig="threePt" dir="t">
              <a:rot lat="0" lon="0" rev="1200000"/>
            </a:lightRig>
          </a:scene3d>
          <a:sp3d>
            <a:bevelT w="63500" h="25400"/>
          </a:sp3d>
        </c:spPr>
      </c:pivotFmt>
      <c:pivotFmt>
        <c:idx val="104"/>
        <c:spPr>
          <a:solidFill>
            <a:schemeClr val="accent1"/>
          </a:solidFill>
          <a:ln>
            <a:noFill/>
          </a:ln>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36985774926282361"/>
          <c:y val="0.3395621279047436"/>
          <c:w val="0.22250218722659665"/>
          <c:h val="0.48709938284741428"/>
        </c:manualLayout>
      </c:layout>
      <c:pieChart>
        <c:varyColors val="1"/>
        <c:ser>
          <c:idx val="0"/>
          <c:order val="0"/>
          <c:tx>
            <c:strRef>
              <c:f>Sheet2!$B$3:$B$4</c:f>
              <c:strCache>
                <c:ptCount val="1"/>
                <c:pt idx="0">
                  <c:v>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FD4-4F4D-B517-D7E5D5E06D0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FD4-4F4D-B517-D7E5D5E06D05}"/>
              </c:ext>
            </c:extLst>
          </c:dPt>
          <c:dPt>
            <c:idx val="2"/>
            <c:bubble3D val="0"/>
            <c:explosion val="1"/>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FD4-4F4D-B517-D7E5D5E06D0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FD4-4F4D-B517-D7E5D5E06D0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FD4-4F4D-B517-D7E5D5E06D0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CFD4-4F4D-B517-D7E5D5E06D0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CFD4-4F4D-B517-D7E5D5E06D0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CFD4-4F4D-B517-D7E5D5E06D0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CFD4-4F4D-B517-D7E5D5E06D0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CFD4-4F4D-B517-D7E5D5E06D05}"/>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3</c:v>
                </c:pt>
                <c:pt idx="2">
                  <c:v>2</c:v>
                </c:pt>
                <c:pt idx="4">
                  <c:v>2</c:v>
                </c:pt>
                <c:pt idx="5">
                  <c:v>1</c:v>
                </c:pt>
                <c:pt idx="6">
                  <c:v>1</c:v>
                </c:pt>
                <c:pt idx="8">
                  <c:v>2</c:v>
                </c:pt>
                <c:pt idx="9">
                  <c:v>2</c:v>
                </c:pt>
              </c:numCache>
            </c:numRef>
          </c:val>
          <c:extLst>
            <c:ext xmlns:c16="http://schemas.microsoft.com/office/drawing/2014/chart" uri="{C3380CC4-5D6E-409C-BE32-E72D297353CC}">
              <c16:uniqueId val="{00000014-CFD4-4F4D-B517-D7E5D5E06D05}"/>
            </c:ext>
          </c:extLst>
        </c:ser>
        <c:ser>
          <c:idx val="1"/>
          <c:order val="1"/>
          <c:tx>
            <c:strRef>
              <c:f>Sheet2!$C$3:$C$4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CFD4-4F4D-B517-D7E5D5E06D0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CFD4-4F4D-B517-D7E5D5E06D0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CFD4-4F4D-B517-D7E5D5E06D0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CFD4-4F4D-B517-D7E5D5E06D0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CFD4-4F4D-B517-D7E5D5E06D0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CFD4-4F4D-B517-D7E5D5E06D0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CFD4-4F4D-B517-D7E5D5E06D0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CFD4-4F4D-B517-D7E5D5E06D0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CFD4-4F4D-B517-D7E5D5E06D0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CFD4-4F4D-B517-D7E5D5E06D05}"/>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c:v>
                </c:pt>
                <c:pt idx="1">
                  <c:v>2</c:v>
                </c:pt>
                <c:pt idx="2">
                  <c:v>4</c:v>
                </c:pt>
                <c:pt idx="3">
                  <c:v>4</c:v>
                </c:pt>
                <c:pt idx="4">
                  <c:v>2</c:v>
                </c:pt>
                <c:pt idx="5">
                  <c:v>4</c:v>
                </c:pt>
                <c:pt idx="6">
                  <c:v>1</c:v>
                </c:pt>
                <c:pt idx="7">
                  <c:v>4</c:v>
                </c:pt>
                <c:pt idx="8">
                  <c:v>2</c:v>
                </c:pt>
                <c:pt idx="9">
                  <c:v>1</c:v>
                </c:pt>
              </c:numCache>
            </c:numRef>
          </c:val>
          <c:extLst>
            <c:ext xmlns:c16="http://schemas.microsoft.com/office/drawing/2014/chart" uri="{C3380CC4-5D6E-409C-BE32-E72D297353CC}">
              <c16:uniqueId val="{00000029-CFD4-4F4D-B517-D7E5D5E06D05}"/>
            </c:ext>
          </c:extLst>
        </c:ser>
        <c:ser>
          <c:idx val="2"/>
          <c:order val="2"/>
          <c:tx>
            <c:strRef>
              <c:f>Sheet2!$D$3:$D$4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CFD4-4F4D-B517-D7E5D5E06D0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CFD4-4F4D-B517-D7E5D5E06D0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CFD4-4F4D-B517-D7E5D5E06D0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CFD4-4F4D-B517-D7E5D5E06D0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CFD4-4F4D-B517-D7E5D5E06D0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CFD4-4F4D-B517-D7E5D5E06D0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CFD4-4F4D-B517-D7E5D5E06D0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CFD4-4F4D-B517-D7E5D5E06D0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CFD4-4F4D-B517-D7E5D5E06D0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CFD4-4F4D-B517-D7E5D5E06D05}"/>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1</c:v>
                </c:pt>
                <c:pt idx="3">
                  <c:v>1</c:v>
                </c:pt>
                <c:pt idx="5">
                  <c:v>1</c:v>
                </c:pt>
                <c:pt idx="7">
                  <c:v>1</c:v>
                </c:pt>
                <c:pt idx="9">
                  <c:v>2</c:v>
                </c:pt>
              </c:numCache>
            </c:numRef>
          </c:val>
          <c:extLst>
            <c:ext xmlns:c16="http://schemas.microsoft.com/office/drawing/2014/chart" uri="{C3380CC4-5D6E-409C-BE32-E72D297353CC}">
              <c16:uniqueId val="{0000003E-CFD4-4F4D-B517-D7E5D5E06D0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7824260393376754"/>
          <c:y val="0.24390012059303398"/>
          <c:w val="9.4185379605327108E-2"/>
          <c:h val="0.7021939169368535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126439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1.xml" /><Relationship Id="rId5" Type="http://schemas.openxmlformats.org/officeDocument/2006/relationships/hyperlink" Target="https://www.rawpixel.com/image/457559/free-illustration-vector-art-bar-black" TargetMode="External" /><Relationship Id="rId4" Type="http://schemas.microsoft.com/office/2007/relationships/hdphoto" Target="../media/hdphoto1.wdp"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6.svg" /><Relationship Id="rId2" Type="http://schemas.openxmlformats.org/officeDocument/2006/relationships/image" Target="../media/image15.png" /><Relationship Id="rId1" Type="http://schemas.openxmlformats.org/officeDocument/2006/relationships/slideLayout" Target="../slideLayouts/slideLayout4.xml" /><Relationship Id="rId5" Type="http://schemas.openxmlformats.org/officeDocument/2006/relationships/image" Target="../media/image18.svg"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hyperlink" Target="https://pixabay.com/en/meeting-cooperation-personal-1015590/"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631721"/>
            <a:ext cx="8610600" cy="3785652"/>
          </a:xfrm>
          <a:prstGeom prst="rect">
            <a:avLst/>
          </a:prstGeom>
          <a:noFill/>
        </p:spPr>
        <p:txBody>
          <a:bodyPr wrap="square" rtlCol="0">
            <a:spAutoFit/>
          </a:bodyPr>
          <a:lstStyle/>
          <a:p>
            <a:r>
              <a:rPr lang="en-US" sz="2400" b="1" dirty="0"/>
              <a:t>STUDENT NAME</a:t>
            </a:r>
            <a:r>
              <a:rPr lang="en-US" sz="2400" dirty="0"/>
              <a:t>: PRIYANKA.S</a:t>
            </a:r>
          </a:p>
          <a:p>
            <a:endParaRPr lang="en-US" sz="2400" dirty="0"/>
          </a:p>
          <a:p>
            <a:r>
              <a:rPr lang="en-US" sz="2400" b="1" dirty="0"/>
              <a:t>REGISTER NO:</a:t>
            </a:r>
            <a:r>
              <a:rPr lang="en-US" sz="2400" dirty="0"/>
              <a:t>312209854</a:t>
            </a:r>
          </a:p>
          <a:p>
            <a:endParaRPr lang="en-US" sz="2400" dirty="0"/>
          </a:p>
          <a:p>
            <a:r>
              <a:rPr lang="en-US" sz="2400" b="1" dirty="0"/>
              <a:t>NM ID:</a:t>
            </a:r>
            <a:r>
              <a:rPr lang="en-US" sz="2400" dirty="0"/>
              <a:t>4A04F80A30B8F11B23F4EC1937AAD865</a:t>
            </a:r>
          </a:p>
          <a:p>
            <a:endParaRPr lang="en-US" sz="2400" dirty="0"/>
          </a:p>
          <a:p>
            <a:r>
              <a:rPr lang="en-US" sz="2400" b="1" dirty="0"/>
              <a:t>DEPARTMENT: </a:t>
            </a:r>
            <a:r>
              <a:rPr lang="en-US" sz="2400" dirty="0"/>
              <a:t>B.COM (ACCOUNTING&amp;FINANCE)</a:t>
            </a:r>
          </a:p>
          <a:p>
            <a:endParaRPr lang="en-US" sz="2400" dirty="0"/>
          </a:p>
          <a:p>
            <a:r>
              <a:rPr lang="en-US" sz="2400" b="1" dirty="0"/>
              <a:t>COLLEGE: </a:t>
            </a:r>
            <a:r>
              <a:rPr lang="en-US" sz="2400" dirty="0"/>
              <a:t>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4400" y="51244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DC31E58-D1AB-4DBD-A258-7496D2324156}"/>
              </a:ext>
            </a:extLst>
          </p:cNvPr>
          <p:cNvSpPr txBox="1"/>
          <p:nvPr/>
        </p:nvSpPr>
        <p:spPr>
          <a:xfrm>
            <a:off x="739775" y="1676400"/>
            <a:ext cx="8023225" cy="1815882"/>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t>Data collection – Downloaded from </a:t>
            </a:r>
            <a:r>
              <a:rPr lang="en-IN" sz="2800" dirty="0" err="1"/>
              <a:t>edunet</a:t>
            </a:r>
            <a:endParaRPr lang="en-IN" sz="2800" dirty="0"/>
          </a:p>
          <a:p>
            <a:pPr marL="457200" indent="-457200">
              <a:buFont typeface="Wingdings" panose="05000000000000000000" pitchFamily="2" charset="2"/>
              <a:buChar char="ü"/>
            </a:pPr>
            <a:r>
              <a:rPr lang="en-IN" sz="2800" dirty="0"/>
              <a:t>Features – Identified all the features </a:t>
            </a:r>
          </a:p>
          <a:p>
            <a:pPr marL="457200" indent="-457200">
              <a:buFont typeface="Wingdings" panose="05000000000000000000" pitchFamily="2" charset="2"/>
              <a:buChar char="ü"/>
            </a:pPr>
            <a:r>
              <a:rPr lang="en-IN" sz="2800" dirty="0"/>
              <a:t>Performance level-  Highly performed departments </a:t>
            </a:r>
          </a:p>
          <a:p>
            <a:pPr marL="457200" indent="-457200">
              <a:buFont typeface="Wingdings" panose="05000000000000000000" pitchFamily="2" charset="2"/>
              <a:buChar char="ü"/>
            </a:pPr>
            <a:r>
              <a:rPr lang="en-IN" sz="2800" dirty="0" err="1"/>
              <a:t>Datavisualization</a:t>
            </a:r>
            <a:r>
              <a:rPr lang="en-IN" sz="2800" dirty="0"/>
              <a:t> – graphical represents</a:t>
            </a:r>
          </a:p>
        </p:txBody>
      </p:sp>
      <p:pic>
        <p:nvPicPr>
          <p:cNvPr id="4" name="Picture 3">
            <a:extLst>
              <a:ext uri="{FF2B5EF4-FFF2-40B4-BE49-F238E27FC236}">
                <a16:creationId xmlns:a16="http://schemas.microsoft.com/office/drawing/2014/main" id="{52D21254-96C4-40E3-9D88-00E57DC28174}"/>
              </a:ext>
            </a:extLst>
          </p:cNvPr>
          <p:cNvPicPr>
            <a:picLocks noChangeAspect="1"/>
          </p:cNvPicPr>
          <p:nvPr/>
        </p:nvPicPr>
        <p:blipFill>
          <a:blip r:embed="rId3" cstate="print">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24968" y="3657600"/>
            <a:ext cx="1815882" cy="1815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8BFC7CE-DE89-43A8-B782-0945C44BF1D3}"/>
              </a:ext>
            </a:extLst>
          </p:cNvPr>
          <p:cNvGraphicFramePr>
            <a:graphicFrameLocks/>
          </p:cNvGraphicFramePr>
          <p:nvPr>
            <p:extLst>
              <p:ext uri="{D42A27DB-BD31-4B8C-83A1-F6EECF244321}">
                <p14:modId xmlns:p14="http://schemas.microsoft.com/office/powerpoint/2010/main" val="2963604123"/>
              </p:ext>
            </p:extLst>
          </p:nvPr>
        </p:nvGraphicFramePr>
        <p:xfrm>
          <a:off x="1066800" y="1524000"/>
          <a:ext cx="7086601"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E4FA-BF47-4EA6-99EA-771827BED683}"/>
              </a:ext>
            </a:extLst>
          </p:cNvPr>
          <p:cNvSpPr>
            <a:spLocks noGrp="1"/>
          </p:cNvSpPr>
          <p:nvPr>
            <p:ph type="title"/>
          </p:nvPr>
        </p:nvSpPr>
        <p:spPr/>
        <p:txBody>
          <a:bodyPr/>
          <a:lstStyle/>
          <a:p>
            <a:r>
              <a:rPr lang="en-US" dirty="0"/>
              <a:t>RESULTS</a:t>
            </a:r>
            <a:endParaRPr lang="en-IN" dirty="0"/>
          </a:p>
        </p:txBody>
      </p:sp>
      <p:graphicFrame>
        <p:nvGraphicFramePr>
          <p:cNvPr id="4" name="Chart 3">
            <a:extLst>
              <a:ext uri="{FF2B5EF4-FFF2-40B4-BE49-F238E27FC236}">
                <a16:creationId xmlns:a16="http://schemas.microsoft.com/office/drawing/2014/main" id="{82313BAF-FB56-4E59-A775-016AEC08D9F3}"/>
              </a:ext>
            </a:extLst>
          </p:cNvPr>
          <p:cNvGraphicFramePr>
            <a:graphicFrameLocks/>
          </p:cNvGraphicFramePr>
          <p:nvPr>
            <p:extLst>
              <p:ext uri="{D42A27DB-BD31-4B8C-83A1-F6EECF244321}">
                <p14:modId xmlns:p14="http://schemas.microsoft.com/office/powerpoint/2010/main" val="3845806867"/>
              </p:ext>
            </p:extLst>
          </p:nvPr>
        </p:nvGraphicFramePr>
        <p:xfrm>
          <a:off x="2362200" y="1485900"/>
          <a:ext cx="57912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71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5E9-F366-49EE-A811-446987DD58AA}"/>
              </a:ext>
            </a:extLst>
          </p:cNvPr>
          <p:cNvSpPr>
            <a:spLocks noGrp="1"/>
          </p:cNvSpPr>
          <p:nvPr>
            <p:ph type="title"/>
          </p:nvPr>
        </p:nvSpPr>
        <p:spPr/>
        <p:txBody>
          <a:bodyPr/>
          <a:lstStyle/>
          <a:p>
            <a:r>
              <a:rPr lang="en-US" dirty="0"/>
              <a:t>RESULTS</a:t>
            </a:r>
            <a:endParaRPr lang="en-IN" dirty="0"/>
          </a:p>
        </p:txBody>
      </p:sp>
      <p:graphicFrame>
        <p:nvGraphicFramePr>
          <p:cNvPr id="7" name="Chart 6">
            <a:extLst>
              <a:ext uri="{FF2B5EF4-FFF2-40B4-BE49-F238E27FC236}">
                <a16:creationId xmlns:a16="http://schemas.microsoft.com/office/drawing/2014/main" id="{82313BAF-FB56-4E59-A775-016AEC08D9F3}"/>
              </a:ext>
            </a:extLst>
          </p:cNvPr>
          <p:cNvGraphicFramePr>
            <a:graphicFrameLocks/>
          </p:cNvGraphicFramePr>
          <p:nvPr>
            <p:extLst>
              <p:ext uri="{D42A27DB-BD31-4B8C-83A1-F6EECF244321}">
                <p14:modId xmlns:p14="http://schemas.microsoft.com/office/powerpoint/2010/main" val="2342438630"/>
              </p:ext>
            </p:extLst>
          </p:nvPr>
        </p:nvGraphicFramePr>
        <p:xfrm>
          <a:off x="1524000" y="1447800"/>
          <a:ext cx="61722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669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727513"/>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63097A-70A1-4576-AE99-CF73422BB97C}"/>
              </a:ext>
            </a:extLst>
          </p:cNvPr>
          <p:cNvSpPr txBox="1"/>
          <p:nvPr/>
        </p:nvSpPr>
        <p:spPr>
          <a:xfrm>
            <a:off x="1066800" y="2023408"/>
            <a:ext cx="8010625" cy="1938992"/>
          </a:xfrm>
          <a:prstGeom prst="rect">
            <a:avLst/>
          </a:prstGeom>
          <a:noFill/>
        </p:spPr>
        <p:txBody>
          <a:bodyPr wrap="square">
            <a:spAutoFit/>
          </a:bodyPr>
          <a:lstStyle/>
          <a:p>
            <a:r>
              <a:rPr lang="en-US" sz="2400" dirty="0"/>
              <a:t>We can analysis that the Performance of the employee are low in count based on Current employee rating. So the management or the Team Lead can motivate the low performing employee to high or Very high performing employees.</a:t>
            </a:r>
            <a:endParaRPr lang="en-IN" sz="2400" dirty="0"/>
          </a:p>
        </p:txBody>
      </p:sp>
      <p:pic>
        <p:nvPicPr>
          <p:cNvPr id="6" name="Graphic 5" descr="A trophy cup">
            <a:extLst>
              <a:ext uri="{FF2B5EF4-FFF2-40B4-BE49-F238E27FC236}">
                <a16:creationId xmlns:a16="http://schemas.microsoft.com/office/drawing/2014/main" id="{D596D900-F2AA-4D67-B8ED-1FF0AACB29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8600" y="3812400"/>
            <a:ext cx="1742975" cy="1938992"/>
          </a:xfrm>
          <a:prstGeom prst="rect">
            <a:avLst/>
          </a:prstGeom>
        </p:spPr>
      </p:pic>
      <p:pic>
        <p:nvPicPr>
          <p:cNvPr id="8" name="Graphic 7" descr="An open book">
            <a:extLst>
              <a:ext uri="{FF2B5EF4-FFF2-40B4-BE49-F238E27FC236}">
                <a16:creationId xmlns:a16="http://schemas.microsoft.com/office/drawing/2014/main" id="{435F9558-66DE-4857-906C-E55E28C275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8600" y="3962400"/>
            <a:ext cx="1742975" cy="1938992"/>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47837" y="2034331"/>
            <a:ext cx="8593228" cy="1446550"/>
          </a:xfrm>
          <a:prstGeom prst="rect">
            <a:avLst/>
          </a:prstGeom>
          <a:noFill/>
        </p:spPr>
        <p:txBody>
          <a:bodyPr wrap="square" rtlCol="0">
            <a:spAutoFit/>
          </a:bodyPr>
          <a:lstStyle/>
          <a:p>
            <a:r>
              <a:rPr lang="en-US" sz="4400" b="1" dirty="0">
                <a:solidFill>
                  <a:srgbClr val="0F0F0F"/>
                </a:solidFill>
                <a:latin typeface="Sitka Text Semibold" pitchFamily="2" charset="0"/>
                <a:cs typeface="Times New Roman" panose="02020603050405020304" pitchFamily="18" charset="0"/>
              </a:rPr>
              <a:t>Employee Performance Analysis using Excel</a:t>
            </a:r>
            <a:endParaRPr lang="en-IN" sz="2800" dirty="0">
              <a:solidFill>
                <a:srgbClr val="7030A0"/>
              </a:solidFill>
              <a:latin typeface="Sitka Text Semibold"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43867"/>
            <a:ext cx="8839200"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1F1BE84-1705-4C7D-B236-36D8EDC8A387}"/>
              </a:ext>
            </a:extLst>
          </p:cNvPr>
          <p:cNvSpPr txBox="1"/>
          <p:nvPr/>
        </p:nvSpPr>
        <p:spPr>
          <a:xfrm>
            <a:off x="838200" y="2133600"/>
            <a:ext cx="8000999" cy="1815882"/>
          </a:xfrm>
          <a:prstGeom prst="rect">
            <a:avLst/>
          </a:prstGeom>
          <a:noFill/>
        </p:spPr>
        <p:txBody>
          <a:bodyPr wrap="square" rtlCol="0">
            <a:spAutoFit/>
          </a:bodyPr>
          <a:lstStyle/>
          <a:p>
            <a:r>
              <a:rPr lang="en-IN" sz="2800" dirty="0"/>
              <a:t>The performance of each employee in departments analysed  to find out the growth of that employee and overall departments of each and every departments of a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0A75AB-1A95-43E7-ABE0-2927792044E7}"/>
              </a:ext>
            </a:extLst>
          </p:cNvPr>
          <p:cNvSpPr txBox="1"/>
          <p:nvPr/>
        </p:nvSpPr>
        <p:spPr>
          <a:xfrm>
            <a:off x="676275" y="2209800"/>
            <a:ext cx="8086725" cy="2246769"/>
          </a:xfrm>
          <a:prstGeom prst="rect">
            <a:avLst/>
          </a:prstGeom>
          <a:noFill/>
        </p:spPr>
        <p:txBody>
          <a:bodyPr wrap="square" rtlCol="0">
            <a:spAutoFit/>
          </a:bodyPr>
          <a:lstStyle/>
          <a:p>
            <a:r>
              <a:rPr lang="en-IN" sz="2800" dirty="0"/>
              <a:t>This analysis is based on the Trend ,Feature and various factors like business units , Employee status, Employee type. By considering these factors we get to know that which department performed well and which one need to Improve.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1EB9F079-098C-4674-AC42-01C3A4E8742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48500" y="2895600"/>
            <a:ext cx="2209800" cy="2209800"/>
          </a:xfrm>
          <a:prstGeom prst="rect">
            <a:avLst/>
          </a:prstGeom>
        </p:spPr>
      </p:pic>
      <p:sp>
        <p:nvSpPr>
          <p:cNvPr id="11" name="TextBox 10">
            <a:extLst>
              <a:ext uri="{FF2B5EF4-FFF2-40B4-BE49-F238E27FC236}">
                <a16:creationId xmlns:a16="http://schemas.microsoft.com/office/drawing/2014/main" id="{E33BE934-2FA2-4410-9229-5A98717ABC4A}"/>
              </a:ext>
            </a:extLst>
          </p:cNvPr>
          <p:cNvSpPr txBox="1"/>
          <p:nvPr/>
        </p:nvSpPr>
        <p:spPr>
          <a:xfrm>
            <a:off x="723900" y="2019300"/>
            <a:ext cx="6324600" cy="1384995"/>
          </a:xfrm>
          <a:prstGeom prst="rect">
            <a:avLst/>
          </a:prstGeom>
          <a:noFill/>
        </p:spPr>
        <p:txBody>
          <a:bodyPr wrap="square" rtlCol="0">
            <a:spAutoFit/>
          </a:bodyPr>
          <a:lstStyle/>
          <a:p>
            <a:r>
              <a:rPr lang="en-IN" sz="2800" dirty="0"/>
              <a:t>The end users are the employee of the organisation, managers and all sectors of the Industry.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6376" y="151230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52717"/>
            <a:ext cx="10033635" cy="598241"/>
          </a:xfrm>
          <a:prstGeom prst="rect">
            <a:avLst/>
          </a:prstGeom>
        </p:spPr>
        <p:txBody>
          <a:bodyPr vert="horz" wrap="square" lIns="0" tIns="13335" rIns="0" bIns="0" rtlCol="0">
            <a:spAutoFit/>
          </a:bodyPr>
          <a:lstStyle/>
          <a:p>
            <a:pPr marL="12700">
              <a:lnSpc>
                <a:spcPct val="100000"/>
              </a:lnSpc>
              <a:spcBef>
                <a:spcPts val="105"/>
              </a:spcBef>
            </a:pPr>
            <a:r>
              <a:rPr sz="3800" spc="10" dirty="0"/>
              <a:t>O</a:t>
            </a:r>
            <a:r>
              <a:rPr sz="3800" spc="25" dirty="0"/>
              <a:t>U</a:t>
            </a:r>
            <a:r>
              <a:rPr sz="3800" dirty="0"/>
              <a:t>R</a:t>
            </a:r>
            <a:r>
              <a:rPr sz="3800" spc="5" dirty="0"/>
              <a:t> </a:t>
            </a:r>
            <a:r>
              <a:rPr sz="3800" spc="25" dirty="0"/>
              <a:t>S</a:t>
            </a:r>
            <a:r>
              <a:rPr sz="3800" spc="10" dirty="0"/>
              <a:t>O</a:t>
            </a:r>
            <a:r>
              <a:rPr sz="3800" spc="25" dirty="0"/>
              <a:t>LU</a:t>
            </a:r>
            <a:r>
              <a:rPr sz="3800" spc="-35" dirty="0"/>
              <a:t>T</a:t>
            </a:r>
            <a:r>
              <a:rPr sz="3800" spc="-30" dirty="0"/>
              <a:t>I</a:t>
            </a:r>
            <a:r>
              <a:rPr sz="3800" spc="10" dirty="0"/>
              <a:t>O</a:t>
            </a:r>
            <a:r>
              <a:rPr sz="3800" dirty="0"/>
              <a:t>N</a:t>
            </a:r>
            <a:r>
              <a:rPr sz="3800" spc="-345" dirty="0"/>
              <a:t> </a:t>
            </a:r>
            <a:r>
              <a:rPr sz="3800" spc="-35" dirty="0"/>
              <a:t>A</a:t>
            </a:r>
            <a:r>
              <a:rPr sz="3800" spc="-5" dirty="0"/>
              <a:t>N</a:t>
            </a:r>
            <a:r>
              <a:rPr sz="3800" dirty="0"/>
              <a:t>D</a:t>
            </a:r>
            <a:r>
              <a:rPr sz="3800" spc="35" dirty="0"/>
              <a:t> </a:t>
            </a:r>
            <a:r>
              <a:rPr sz="3800" spc="-30" dirty="0"/>
              <a:t>I</a:t>
            </a:r>
            <a:r>
              <a:rPr sz="3800" spc="-35" dirty="0"/>
              <a:t>T</a:t>
            </a:r>
            <a:r>
              <a:rPr sz="3800" dirty="0"/>
              <a:t>S</a:t>
            </a:r>
            <a:r>
              <a:rPr sz="3800" spc="60" dirty="0"/>
              <a:t> </a:t>
            </a:r>
            <a:r>
              <a:rPr sz="3800" spc="-295" dirty="0"/>
              <a:t>V</a:t>
            </a:r>
            <a:r>
              <a:rPr sz="3800" spc="-35" dirty="0"/>
              <a:t>A</a:t>
            </a:r>
            <a:r>
              <a:rPr sz="3800" spc="25" dirty="0"/>
              <a:t>LU</a:t>
            </a:r>
            <a:r>
              <a:rPr sz="3800" dirty="0"/>
              <a:t>E</a:t>
            </a:r>
            <a:r>
              <a:rPr sz="3800" spc="-65" dirty="0"/>
              <a:t> </a:t>
            </a:r>
            <a:r>
              <a:rPr sz="3800" spc="-15" dirty="0"/>
              <a:t>P</a:t>
            </a:r>
            <a:r>
              <a:rPr sz="3800" spc="-30" dirty="0"/>
              <a:t>R</a:t>
            </a:r>
            <a:r>
              <a:rPr sz="3800" spc="10" dirty="0"/>
              <a:t>O</a:t>
            </a:r>
            <a:r>
              <a:rPr sz="3800" spc="-15" dirty="0"/>
              <a:t>P</a:t>
            </a:r>
            <a:r>
              <a:rPr sz="3800" spc="10" dirty="0"/>
              <a:t>O</a:t>
            </a:r>
            <a:r>
              <a:rPr sz="3800" spc="25" dirty="0"/>
              <a:t>S</a:t>
            </a:r>
            <a:r>
              <a:rPr sz="3800" spc="-30" dirty="0"/>
              <a:t>I</a:t>
            </a:r>
            <a:r>
              <a:rPr sz="3800" spc="-35" dirty="0"/>
              <a:t>T</a:t>
            </a:r>
            <a:r>
              <a:rPr sz="3800" spc="-30" dirty="0"/>
              <a:t>I</a:t>
            </a:r>
            <a:r>
              <a:rPr sz="3800" spc="10" dirty="0"/>
              <a:t>O</a:t>
            </a:r>
            <a:r>
              <a:rPr sz="3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2E0E318D-E8F8-4B2B-9771-058FBA9E083B}"/>
              </a:ext>
            </a:extLst>
          </p:cNvPr>
          <p:cNvSpPr txBox="1"/>
          <p:nvPr/>
        </p:nvSpPr>
        <p:spPr>
          <a:xfrm>
            <a:off x="3581400" y="2019301"/>
            <a:ext cx="4521200" cy="954107"/>
          </a:xfrm>
          <a:prstGeom prst="rect">
            <a:avLst/>
          </a:prstGeom>
          <a:noFill/>
        </p:spPr>
        <p:txBody>
          <a:bodyPr wrap="square" rtlCol="0">
            <a:spAutoFit/>
          </a:bodyPr>
          <a:lstStyle/>
          <a:p>
            <a:pPr marL="342900" indent="-342900">
              <a:buFont typeface="Wingdings" panose="05000000000000000000" pitchFamily="2" charset="2"/>
              <a:buChar char="ü"/>
            </a:pPr>
            <a:r>
              <a:rPr lang="en-IN" sz="2800" dirty="0"/>
              <a:t>Pivot Table</a:t>
            </a:r>
          </a:p>
          <a:p>
            <a:pPr marL="342900" indent="-342900">
              <a:buFont typeface="Wingdings" panose="05000000000000000000" pitchFamily="2" charset="2"/>
              <a:buChar char="ü"/>
            </a:pPr>
            <a:r>
              <a:rPr lang="en-IN" sz="2800" dirty="0"/>
              <a:t>Graphical Representation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3FFACA6-EDC2-44E5-9188-2114FCB7B7A9}"/>
              </a:ext>
            </a:extLst>
          </p:cNvPr>
          <p:cNvSpPr txBox="1"/>
          <p:nvPr/>
        </p:nvSpPr>
        <p:spPr>
          <a:xfrm>
            <a:off x="1981200" y="1676400"/>
            <a:ext cx="6001068" cy="2677656"/>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t>Employee data – </a:t>
            </a:r>
            <a:r>
              <a:rPr lang="en-IN" sz="2800" dirty="0" err="1"/>
              <a:t>edunet</a:t>
            </a:r>
            <a:r>
              <a:rPr lang="en-IN" sz="2800" dirty="0"/>
              <a:t> dashboard </a:t>
            </a:r>
          </a:p>
          <a:p>
            <a:pPr marL="457200" indent="-457200">
              <a:buFont typeface="Wingdings" panose="05000000000000000000" pitchFamily="2" charset="2"/>
              <a:buChar char="ü"/>
            </a:pPr>
            <a:r>
              <a:rPr lang="en-IN" sz="2800" dirty="0"/>
              <a:t>4 feature</a:t>
            </a:r>
          </a:p>
          <a:p>
            <a:pPr marL="457200" indent="-457200">
              <a:buFont typeface="Wingdings" panose="05000000000000000000" pitchFamily="2" charset="2"/>
              <a:buChar char="ü"/>
            </a:pPr>
            <a:r>
              <a:rPr lang="en-IN" sz="2800" dirty="0"/>
              <a:t>Business units</a:t>
            </a:r>
          </a:p>
          <a:p>
            <a:pPr marL="457200" indent="-457200">
              <a:buFont typeface="Wingdings" panose="05000000000000000000" pitchFamily="2" charset="2"/>
              <a:buChar char="ü"/>
            </a:pPr>
            <a:r>
              <a:rPr lang="en-IN" sz="2800" dirty="0"/>
              <a:t>Employee type</a:t>
            </a:r>
          </a:p>
          <a:p>
            <a:pPr marL="457200" indent="-457200">
              <a:buFont typeface="Wingdings" panose="05000000000000000000" pitchFamily="2" charset="2"/>
              <a:buChar char="ü"/>
            </a:pPr>
            <a:r>
              <a:rPr lang="en-IN" sz="2800" dirty="0"/>
              <a:t>Gender</a:t>
            </a:r>
          </a:p>
          <a:p>
            <a:pPr marL="457200" indent="-457200">
              <a:buFont typeface="Wingdings" panose="05000000000000000000" pitchFamily="2" charset="2"/>
              <a:buChar char="ü"/>
            </a:pPr>
            <a:r>
              <a:rPr lang="en-IN" sz="2800" dirty="0"/>
              <a:t>Performance rating</a:t>
            </a:r>
          </a:p>
        </p:txBody>
      </p:sp>
      <p:pic>
        <p:nvPicPr>
          <p:cNvPr id="6" name="Graphic 5" descr="Graph and note paper pads with pencil">
            <a:extLst>
              <a:ext uri="{FF2B5EF4-FFF2-40B4-BE49-F238E27FC236}">
                <a16:creationId xmlns:a16="http://schemas.microsoft.com/office/drawing/2014/main" id="{1562FE7A-6F5E-4B39-839B-8A3D74E2E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4572000"/>
            <a:ext cx="2278507" cy="21336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1" y="1732751"/>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performance level is easily identified by pivot table and chart representation.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307</Words>
  <Application>Microsoft Office PowerPoint</Application>
  <PresentationFormat>Widescreen</PresentationFormat>
  <Paragraphs>70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dhanika815@gmail.com</cp:lastModifiedBy>
  <cp:revision>32</cp:revision>
  <dcterms:created xsi:type="dcterms:W3CDTF">2024-03-29T15:07:22Z</dcterms:created>
  <dcterms:modified xsi:type="dcterms:W3CDTF">2024-08-30T14:05:01Z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