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5547" y="1940051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0584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18648" y="1091183"/>
            <a:ext cx="1673860" cy="2231390"/>
          </a:xfrm>
          <a:custGeom>
            <a:avLst/>
            <a:gdLst/>
            <a:ahLst/>
            <a:cxnLst/>
            <a:rect l="l" t="t" r="r" b="b"/>
            <a:pathLst>
              <a:path w="1673859" h="2231390">
                <a:moveTo>
                  <a:pt x="559434" y="0"/>
                </a:moveTo>
                <a:lnTo>
                  <a:pt x="0" y="559053"/>
                </a:lnTo>
                <a:lnTo>
                  <a:pt x="1673350" y="2231136"/>
                </a:lnTo>
                <a:lnTo>
                  <a:pt x="1673350" y="1113155"/>
                </a:lnTo>
                <a:lnTo>
                  <a:pt x="559434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801" y="889"/>
            <a:ext cx="1084580" cy="1084580"/>
          </a:xfrm>
          <a:custGeom>
            <a:avLst/>
            <a:gdLst/>
            <a:ahLst/>
            <a:cxnLst/>
            <a:rect l="l" t="t" r="r" b="b"/>
            <a:pathLst>
              <a:path w="1084579" h="1084580">
                <a:moveTo>
                  <a:pt x="1084197" y="0"/>
                </a:moveTo>
                <a:lnTo>
                  <a:pt x="0" y="0"/>
                </a:lnTo>
                <a:lnTo>
                  <a:pt x="1084197" y="1084197"/>
                </a:lnTo>
                <a:lnTo>
                  <a:pt x="1084197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69680" y="889"/>
            <a:ext cx="2182495" cy="1090295"/>
          </a:xfrm>
          <a:custGeom>
            <a:avLst/>
            <a:gdLst/>
            <a:ahLst/>
            <a:cxnLst/>
            <a:rect l="l" t="t" r="r" b="b"/>
            <a:pathLst>
              <a:path w="2182495" h="1090295">
                <a:moveTo>
                  <a:pt x="2182368" y="0"/>
                </a:moveTo>
                <a:lnTo>
                  <a:pt x="0" y="0"/>
                </a:lnTo>
                <a:lnTo>
                  <a:pt x="1090676" y="1090294"/>
                </a:lnTo>
                <a:lnTo>
                  <a:pt x="2182368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687" y="791667"/>
            <a:ext cx="10288625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9543" y="2385034"/>
            <a:ext cx="8853170" cy="3392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78839"/>
            <a:ext cx="8025765" cy="6097905"/>
            <a:chOff x="0" y="758951"/>
            <a:chExt cx="8025765" cy="6097905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3072765" cy="4097020"/>
            </a:xfrm>
            <a:custGeom>
              <a:avLst/>
              <a:gdLst/>
              <a:ahLst/>
              <a:cxnLst/>
              <a:rect l="l" t="t" r="r" b="b"/>
              <a:pathLst>
                <a:path w="3072765" h="4097020">
                  <a:moveTo>
                    <a:pt x="0" y="0"/>
                  </a:moveTo>
                  <a:lnTo>
                    <a:pt x="0" y="2050034"/>
                  </a:lnTo>
                  <a:lnTo>
                    <a:pt x="2047113" y="4096512"/>
                  </a:lnTo>
                  <a:lnTo>
                    <a:pt x="3072384" y="3071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1560"/>
              <a:ext cx="1995170" cy="1995170"/>
            </a:xfrm>
            <a:custGeom>
              <a:avLst/>
              <a:gdLst/>
              <a:ahLst/>
              <a:cxnLst/>
              <a:rect l="l" t="t" r="r" b="b"/>
              <a:pathLst>
                <a:path w="1995170" h="1995170">
                  <a:moveTo>
                    <a:pt x="0" y="0"/>
                  </a:moveTo>
                  <a:lnTo>
                    <a:pt x="0" y="1994721"/>
                  </a:lnTo>
                  <a:lnTo>
                    <a:pt x="1994662" y="199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7023" y="4855463"/>
              <a:ext cx="4002404" cy="2000885"/>
            </a:xfrm>
            <a:custGeom>
              <a:avLst/>
              <a:gdLst/>
              <a:ahLst/>
              <a:cxnLst/>
              <a:rect l="l" t="t" r="r" b="b"/>
              <a:pathLst>
                <a:path w="4002404" h="2000884">
                  <a:moveTo>
                    <a:pt x="2001901" y="0"/>
                  </a:moveTo>
                  <a:lnTo>
                    <a:pt x="0" y="2000816"/>
                  </a:lnTo>
                  <a:lnTo>
                    <a:pt x="4002024" y="2000816"/>
                  </a:lnTo>
                  <a:lnTo>
                    <a:pt x="2001901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1491" y="5786628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600" y="3987"/>
                  </a:lnTo>
                </a:path>
              </a:pathLst>
            </a:custGeom>
            <a:ln w="100584">
              <a:solidFill>
                <a:srgbClr val="7BA6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15000" y="27009"/>
            <a:ext cx="58801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8540" marR="5080" indent="-1006475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Ba</a:t>
            </a:r>
            <a:r>
              <a:rPr sz="3600" spc="-270" dirty="0"/>
              <a:t>s</a:t>
            </a:r>
            <a:r>
              <a:rPr sz="3600" spc="-225" dirty="0"/>
              <a:t>ic</a:t>
            </a:r>
            <a:r>
              <a:rPr sz="3600" spc="-100" dirty="0"/>
              <a:t> </a:t>
            </a:r>
            <a:r>
              <a:rPr sz="3600" spc="-260" dirty="0"/>
              <a:t>D</a:t>
            </a:r>
            <a:r>
              <a:rPr sz="3600" spc="-135" dirty="0"/>
              <a:t>etail</a:t>
            </a:r>
            <a:r>
              <a:rPr sz="3600" spc="-180" dirty="0"/>
              <a:t>s</a:t>
            </a:r>
            <a:r>
              <a:rPr sz="3600" spc="-95" dirty="0"/>
              <a:t> </a:t>
            </a:r>
            <a:r>
              <a:rPr sz="3600" spc="-180" dirty="0"/>
              <a:t>of</a:t>
            </a:r>
            <a:r>
              <a:rPr sz="3600" spc="-114" dirty="0"/>
              <a:t> </a:t>
            </a:r>
            <a:r>
              <a:rPr sz="3600" spc="-110" dirty="0"/>
              <a:t>t</a:t>
            </a:r>
            <a:r>
              <a:rPr sz="3600" spc="-204" dirty="0"/>
              <a:t>h</a:t>
            </a:r>
            <a:r>
              <a:rPr sz="3600" spc="-114" dirty="0"/>
              <a:t>e</a:t>
            </a:r>
            <a:r>
              <a:rPr sz="3600" spc="-90" dirty="0"/>
              <a:t> </a:t>
            </a:r>
            <a:r>
              <a:rPr sz="3600" spc="-455" dirty="0"/>
              <a:t>T</a:t>
            </a:r>
            <a:r>
              <a:rPr sz="3600" spc="-75" dirty="0"/>
              <a:t>ea</a:t>
            </a:r>
            <a:r>
              <a:rPr sz="3600" spc="-105" dirty="0"/>
              <a:t>m</a:t>
            </a:r>
            <a:r>
              <a:rPr sz="3600" spc="-130" dirty="0"/>
              <a:t> </a:t>
            </a:r>
            <a:r>
              <a:rPr sz="3600" spc="-145" dirty="0"/>
              <a:t>a</a:t>
            </a:r>
            <a:r>
              <a:rPr sz="3600" spc="-175" dirty="0"/>
              <a:t>n</a:t>
            </a:r>
            <a:r>
              <a:rPr sz="3600" spc="-165" dirty="0"/>
              <a:t>d  </a:t>
            </a:r>
            <a:r>
              <a:rPr sz="3600" spc="-210" dirty="0"/>
              <a:t>Probl</a:t>
            </a:r>
            <a:r>
              <a:rPr sz="3600" spc="-220" dirty="0"/>
              <a:t>e</a:t>
            </a:r>
            <a:r>
              <a:rPr sz="3600" spc="-70" dirty="0"/>
              <a:t>m</a:t>
            </a:r>
            <a:r>
              <a:rPr sz="3600" spc="-130" dirty="0"/>
              <a:t> </a:t>
            </a:r>
            <a:r>
              <a:rPr sz="3600" spc="-140" dirty="0"/>
              <a:t>Sta</a:t>
            </a:r>
            <a:r>
              <a:rPr sz="3600" spc="-105" dirty="0"/>
              <a:t>t</a:t>
            </a:r>
            <a:r>
              <a:rPr sz="3600" spc="-75" dirty="0"/>
              <a:t>e</a:t>
            </a:r>
            <a:r>
              <a:rPr sz="3600" spc="-105" dirty="0"/>
              <a:t>m</a:t>
            </a:r>
            <a:r>
              <a:rPr sz="3600" spc="-140" dirty="0"/>
              <a:t>ent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6004639" y="1295400"/>
            <a:ext cx="5951220" cy="526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spc="-85" dirty="0">
                <a:solidFill>
                  <a:srgbClr val="7BA654"/>
                </a:solidFill>
                <a:latin typeface="Arial"/>
                <a:cs typeface="Arial"/>
              </a:rPr>
              <a:t>Ministry/Organization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Name/Student</a:t>
            </a:r>
            <a:r>
              <a:rPr sz="1800" b="1" spc="-1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Innovation:</a:t>
            </a:r>
            <a:r>
              <a:rPr sz="1800" b="1" spc="42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0000"/>
                </a:solidFill>
                <a:latin typeface="Arial"/>
                <a:cs typeface="Arial"/>
              </a:rPr>
              <a:t>Ministry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z="1800" b="1" spc="-15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21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el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op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5" dirty="0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75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od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SH10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5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Arial"/>
              <a:cs typeface="Arial"/>
            </a:endParaRPr>
          </a:p>
          <a:p>
            <a:pPr marL="12700" marR="474980">
              <a:lnSpc>
                <a:spcPts val="1920"/>
              </a:lnSpc>
            </a:pPr>
            <a:r>
              <a:rPr sz="1800" b="1" spc="-125" dirty="0">
                <a:solidFill>
                  <a:srgbClr val="7BA654"/>
                </a:solidFill>
                <a:latin typeface="Arial"/>
                <a:cs typeface="Arial"/>
              </a:rPr>
              <a:t>Pr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b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le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St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20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04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le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800" b="1" spc="-1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175" dirty="0">
                <a:solidFill>
                  <a:srgbClr val="FF0000"/>
                </a:solidFill>
                <a:latin typeface="Arial"/>
                <a:cs typeface="Arial"/>
              </a:rPr>
              <a:t>cs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1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-1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1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21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l  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1800" b="1" spc="-13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rts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1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1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1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r>
              <a:rPr sz="1800" b="1" spc="-1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254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1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FF0000"/>
                </a:solidFill>
                <a:latin typeface="Arial"/>
                <a:cs typeface="Arial"/>
              </a:rPr>
              <a:t>SQM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40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18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16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16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 dirty="0">
              <a:latin typeface="Arial"/>
              <a:cs typeface="Arial"/>
            </a:endParaRPr>
          </a:p>
          <a:p>
            <a:pPr marL="12700" marR="2761615">
              <a:lnSpc>
                <a:spcPct val="225700"/>
              </a:lnSpc>
              <a:spcBef>
                <a:spcPts val="20"/>
              </a:spcBef>
            </a:pPr>
            <a:r>
              <a:rPr sz="1800" b="1" spc="-240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1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rs</a:t>
            </a:r>
            <a:r>
              <a:rPr sz="1800" b="1" spc="-12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1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FF0000"/>
                </a:solidFill>
                <a:latin typeface="Arial"/>
                <a:cs typeface="Arial"/>
              </a:rPr>
              <a:t>V  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st</a:t>
            </a: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u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75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od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(A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95" dirty="0">
                <a:solidFill>
                  <a:srgbClr val="7BA654"/>
                </a:solidFill>
                <a:latin typeface="Arial"/>
                <a:cs typeface="Arial"/>
              </a:rPr>
              <a:t>SH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25" dirty="0">
                <a:solidFill>
                  <a:srgbClr val="7BA654"/>
                </a:solidFill>
                <a:latin typeface="Arial"/>
                <a:cs typeface="Arial"/>
              </a:rPr>
              <a:t>)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7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17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b="1" spc="50" dirty="0">
                <a:solidFill>
                  <a:srgbClr val="FF0000"/>
                </a:solidFill>
                <a:latin typeface="Arial"/>
                <a:cs typeface="Arial"/>
              </a:rPr>
              <a:t>16526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Institute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7BA654"/>
                </a:solidFill>
                <a:latin typeface="Arial"/>
                <a:cs typeface="Arial"/>
              </a:rPr>
              <a:t>Name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FF0000"/>
                </a:solidFill>
                <a:latin typeface="Arial"/>
                <a:cs typeface="Arial"/>
              </a:rPr>
              <a:t>Sri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Venkateswaraa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FF0000"/>
                </a:solidFill>
                <a:latin typeface="Arial"/>
                <a:cs typeface="Arial"/>
              </a:rPr>
              <a:t>College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Technology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Theme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Name: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Create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FF0000"/>
                </a:solidFill>
                <a:latin typeface="Arial"/>
                <a:cs typeface="Arial"/>
              </a:rPr>
              <a:t>way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FF0000"/>
                </a:solidFill>
                <a:latin typeface="Arial"/>
                <a:cs typeface="Arial"/>
              </a:rPr>
              <a:t>connect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9" y="252984"/>
            <a:ext cx="3432048" cy="14721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4" y="3901440"/>
            <a:ext cx="2959100" cy="2956560"/>
            <a:chOff x="834" y="3901440"/>
            <a:chExt cx="2959100" cy="2956560"/>
          </a:xfrm>
        </p:grpSpPr>
        <p:sp>
          <p:nvSpPr>
            <p:cNvPr id="3" name="object 3"/>
            <p:cNvSpPr/>
            <p:nvPr/>
          </p:nvSpPr>
          <p:spPr>
            <a:xfrm>
              <a:off x="972311" y="5367528"/>
              <a:ext cx="1987550" cy="1490980"/>
            </a:xfrm>
            <a:custGeom>
              <a:avLst/>
              <a:gdLst/>
              <a:ahLst/>
              <a:cxnLst/>
              <a:rect l="l" t="t" r="r" b="b"/>
              <a:pathLst>
                <a:path w="1987550" h="1490979">
                  <a:moveTo>
                    <a:pt x="497204" y="0"/>
                  </a:moveTo>
                  <a:lnTo>
                    <a:pt x="0" y="497382"/>
                  </a:lnTo>
                  <a:lnTo>
                    <a:pt x="992758" y="1490471"/>
                  </a:lnTo>
                  <a:lnTo>
                    <a:pt x="1987295" y="1490471"/>
                  </a:lnTo>
                  <a:lnTo>
                    <a:pt x="497204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4" y="5892609"/>
              <a:ext cx="969010" cy="965835"/>
            </a:xfrm>
            <a:custGeom>
              <a:avLst/>
              <a:gdLst/>
              <a:ahLst/>
              <a:cxnLst/>
              <a:rect l="l" t="t" r="r" b="b"/>
              <a:pathLst>
                <a:path w="969010" h="965834">
                  <a:moveTo>
                    <a:pt x="0" y="0"/>
                  </a:moveTo>
                  <a:lnTo>
                    <a:pt x="0" y="965389"/>
                  </a:lnTo>
                  <a:lnTo>
                    <a:pt x="968429" y="965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4" y="3901440"/>
              <a:ext cx="971550" cy="1941830"/>
            </a:xfrm>
            <a:custGeom>
              <a:avLst/>
              <a:gdLst/>
              <a:ahLst/>
              <a:cxnLst/>
              <a:rect l="l" t="t" r="r" b="b"/>
              <a:pathLst>
                <a:path w="971550" h="1941829">
                  <a:moveTo>
                    <a:pt x="0" y="0"/>
                  </a:moveTo>
                  <a:lnTo>
                    <a:pt x="0" y="1941576"/>
                  </a:lnTo>
                  <a:lnTo>
                    <a:pt x="971477" y="970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55547" y="1940051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0584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687" y="791667"/>
            <a:ext cx="54311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Idea</a:t>
            </a:r>
            <a:r>
              <a:rPr spc="45" dirty="0"/>
              <a:t>/</a:t>
            </a:r>
            <a:r>
              <a:rPr spc="-360" dirty="0"/>
              <a:t>Appr</a:t>
            </a:r>
            <a:r>
              <a:rPr spc="-370" dirty="0"/>
              <a:t>o</a:t>
            </a:r>
            <a:r>
              <a:rPr spc="-260" dirty="0"/>
              <a:t>ach</a:t>
            </a:r>
            <a:r>
              <a:rPr spc="-110" dirty="0"/>
              <a:t> </a:t>
            </a:r>
            <a:r>
              <a:rPr spc="-190" dirty="0"/>
              <a:t>Details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9003" y="2234919"/>
            <a:ext cx="6022975" cy="37369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10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sz="1800" b="1" spc="-9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00" b="1" spc="-15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scr</a:t>
            </a:r>
            <a:r>
              <a:rPr sz="1800" b="1" spc="-9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800" b="1" spc="-1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sz="1800" b="1" spc="-6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00" b="1" spc="-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yo</a:t>
            </a:r>
            <a:r>
              <a:rPr sz="1800" b="1" spc="-18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sz="1800" b="1" spc="-10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00" b="1" spc="-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800" b="1" spc="-1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sz="1800" b="1" spc="-7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00" b="1" spc="-2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00" b="1" spc="9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/S</a:t>
            </a:r>
            <a:r>
              <a:rPr sz="1800" b="1" spc="-1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00" b="1" spc="-7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sz="1800" b="1" spc="-1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sz="1800" b="1" spc="-5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00" b="1" spc="-5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800" b="1" spc="-1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00" b="1" spc="-1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800" b="1" spc="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/Pr</a:t>
            </a:r>
            <a:r>
              <a:rPr sz="1800" b="1" spc="-1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00" b="1" spc="-10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toty</a:t>
            </a:r>
            <a:r>
              <a:rPr sz="1800" b="1" spc="-15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sz="1800" b="1" spc="-6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1800" b="1" spc="-7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00" b="1" spc="-1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re: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284480" marR="105410" indent="-287020">
              <a:lnSpc>
                <a:spcPct val="100000"/>
              </a:lnSpc>
              <a:spcBef>
                <a:spcPts val="990"/>
              </a:spcBef>
              <a:buClr>
                <a:srgbClr val="000000"/>
              </a:buClr>
              <a:buFont typeface="Wingdings"/>
              <a:buChar char=""/>
              <a:tabLst>
                <a:tab pos="285115" algn="l"/>
              </a:tabLst>
            </a:pP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Our</a:t>
            </a:r>
            <a:r>
              <a:rPr sz="1600" spc="-2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idea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is</a:t>
            </a:r>
            <a:r>
              <a:rPr sz="1600" spc="-2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to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collect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and</a:t>
            </a:r>
            <a:r>
              <a:rPr sz="16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analyze</a:t>
            </a:r>
            <a:r>
              <a:rPr sz="1600" spc="-2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data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given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by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NQM </a:t>
            </a:r>
            <a:r>
              <a:rPr sz="1600" spc="-5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and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SQM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and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to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find out the 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quality </a:t>
            </a:r>
            <a:r>
              <a:rPr sz="16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of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 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road </a:t>
            </a:r>
            <a:r>
              <a:rPr lang="en-US"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by applying concepts of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hi</a:t>
            </a:r>
            <a:r>
              <a:rPr sz="1600" spc="-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ni</a:t>
            </a:r>
            <a:r>
              <a:rPr sz="1600" spc="-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lang="en-US"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, Data Analytics and Statistics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.</a:t>
            </a:r>
            <a:endParaRPr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84480" marR="426720" indent="-287020">
              <a:lnSpc>
                <a:spcPct val="100000"/>
              </a:lnSpc>
              <a:spcBef>
                <a:spcPts val="1015"/>
              </a:spcBef>
              <a:buClr>
                <a:srgbClr val="000000"/>
              </a:buClr>
              <a:buFont typeface="Wingdings"/>
              <a:buChar char=""/>
              <a:tabLst>
                <a:tab pos="285115" algn="l"/>
              </a:tabLst>
            </a:pPr>
            <a:r>
              <a:rPr sz="1600" spc="-1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In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this</a:t>
            </a:r>
            <a:r>
              <a:rPr sz="1600" spc="-2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we</a:t>
            </a:r>
            <a:r>
              <a:rPr sz="1600" spc="-2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can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obtain</a:t>
            </a:r>
            <a:r>
              <a:rPr sz="1600" spc="-2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analyzed</a:t>
            </a:r>
            <a:r>
              <a:rPr sz="1600" spc="-2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data</a:t>
            </a:r>
            <a:r>
              <a:rPr sz="1600" spc="-2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in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2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graphical </a:t>
            </a:r>
            <a:r>
              <a:rPr sz="1600" spc="-5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representation</a:t>
            </a:r>
            <a:r>
              <a:rPr sz="1600" spc="-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,</a:t>
            </a:r>
            <a:r>
              <a:rPr sz="16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so</a:t>
            </a:r>
            <a:r>
              <a:rPr sz="1600" spc="-2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that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we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can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interpret</a:t>
            </a:r>
            <a:r>
              <a:rPr sz="1600" spc="-2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correctness</a:t>
            </a:r>
            <a:r>
              <a:rPr sz="1600" spc="-2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of</a:t>
            </a:r>
            <a:r>
              <a:rPr sz="1600" spc="-2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ng</a:t>
            </a:r>
            <a:r>
              <a:rPr sz="1600" spc="-2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ovided</a:t>
            </a:r>
            <a:r>
              <a:rPr sz="1600" spc="-2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by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Q</a:t>
            </a:r>
            <a:r>
              <a:rPr sz="1600" spc="1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nd</a:t>
            </a:r>
            <a:r>
              <a:rPr sz="1600" spc="-2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Q</a:t>
            </a:r>
            <a:r>
              <a:rPr sz="1600" spc="1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lang="en-US" sz="1600" spc="1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.</a:t>
            </a:r>
            <a:endParaRPr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84480" marR="118110" indent="-287655" algn="r">
              <a:lnSpc>
                <a:spcPct val="100000"/>
              </a:lnSpc>
              <a:spcBef>
                <a:spcPts val="1010"/>
              </a:spcBef>
              <a:buClr>
                <a:srgbClr val="000000"/>
              </a:buClr>
              <a:buFont typeface="Wingdings"/>
              <a:buChar char=""/>
              <a:tabLst>
                <a:tab pos="285115" algn="l"/>
              </a:tabLst>
            </a:pPr>
            <a:r>
              <a:rPr sz="1600" spc="-1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In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this</a:t>
            </a:r>
            <a:r>
              <a:rPr sz="1600" spc="-2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we</a:t>
            </a:r>
            <a:r>
              <a:rPr sz="1600" spc="-2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need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to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acquire</a:t>
            </a:r>
            <a:r>
              <a:rPr sz="16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different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set</a:t>
            </a:r>
            <a:r>
              <a:rPr sz="1600" spc="-2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of</a:t>
            </a:r>
            <a:r>
              <a:rPr sz="1600" spc="-2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inputs,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so</a:t>
            </a:r>
            <a:r>
              <a:rPr sz="1600" spc="-2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that</a:t>
            </a:r>
            <a:endParaRPr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R="171450" algn="r">
              <a:lnSpc>
                <a:spcPct val="100000"/>
              </a:lnSpc>
            </a:pP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w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ovide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x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ff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en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bet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w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een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their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.</a:t>
            </a:r>
            <a:endParaRPr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84480" marR="28575" indent="-287020">
              <a:lnSpc>
                <a:spcPct val="100000"/>
              </a:lnSpc>
              <a:spcBef>
                <a:spcPts val="985"/>
              </a:spcBef>
              <a:buClr>
                <a:srgbClr val="000000"/>
              </a:buClr>
              <a:buFont typeface="Wingdings"/>
              <a:buChar char=""/>
              <a:tabLst>
                <a:tab pos="285115" algn="l"/>
              </a:tabLst>
            </a:pP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Our 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main 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goal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is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to 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analyze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 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data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and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to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present the 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quality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of</a:t>
            </a:r>
            <a:r>
              <a:rPr sz="1600" spc="-2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road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in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graphical</a:t>
            </a:r>
            <a:r>
              <a:rPr sz="1600" spc="-2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representation</a:t>
            </a:r>
            <a:r>
              <a:rPr sz="16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and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to</a:t>
            </a:r>
            <a:r>
              <a:rPr sz="1600" spc="-20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find </a:t>
            </a:r>
            <a:r>
              <a:rPr sz="1600" spc="-5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out</a:t>
            </a:r>
            <a:r>
              <a:rPr sz="1600" spc="-2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h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ia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1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e.</a:t>
            </a:r>
            <a:endParaRPr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003" y="6373568"/>
            <a:ext cx="260197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Verdana"/>
                <a:cs typeface="Verdana"/>
              </a:rPr>
              <a:t>2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67600" y="2303879"/>
            <a:ext cx="4572000" cy="165942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05"/>
              </a:lnSpc>
            </a:pPr>
            <a:r>
              <a:rPr lang="en-US" sz="1800" b="1" spc="-10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sz="1800" b="1" spc="-9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00" b="1" spc="-15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scr</a:t>
            </a:r>
            <a:r>
              <a:rPr sz="1800" b="1" spc="-9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800" b="1" spc="-1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sz="1800" b="1" spc="-6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00" b="1" spc="-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yo</a:t>
            </a:r>
            <a:r>
              <a:rPr sz="1800" b="1" spc="-18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sz="1800" b="1" spc="-10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00" b="1" spc="-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2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00" b="1" spc="-7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00" b="1" spc="-1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00" b="1" spc="-1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1800" b="1" spc="-1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800" b="1" spc="-1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00" b="1" spc="-7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sz="1800" b="1" spc="-1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00" b="1" spc="-20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sz="1800" b="1" spc="-18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sz="1800" b="1" spc="-5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sta</a:t>
            </a:r>
            <a:r>
              <a:rPr sz="1800" b="1" spc="-10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00" b="1" spc="-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sz="1800" b="1" spc="-7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1800" b="1" spc="-7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er</a:t>
            </a:r>
            <a:r>
              <a:rPr sz="1800" b="1" spc="-7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spc="-395" dirty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: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Verdana"/>
              <a:cs typeface="Verdana"/>
            </a:endParaRPr>
          </a:p>
          <a:p>
            <a:pPr marL="287655" marR="200660" indent="-287020">
              <a:lnSpc>
                <a:spcPct val="100499"/>
              </a:lnSpc>
              <a:spcBef>
                <a:spcPts val="955"/>
              </a:spcBef>
              <a:buFont typeface="Segoe UI Symbol"/>
              <a:buChar char="⮚"/>
              <a:tabLst>
                <a:tab pos="372745" algn="l"/>
                <a:tab pos="373380" algn="l"/>
              </a:tabLst>
            </a:pPr>
            <a:r>
              <a:rPr dirty="0"/>
              <a:t>	</a:t>
            </a:r>
            <a:r>
              <a:rPr sz="1600" spc="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We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w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ill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be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us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-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h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ine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lea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(</a:t>
            </a:r>
            <a:r>
              <a:rPr sz="1600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</a:t>
            </a:r>
            <a:r>
              <a:rPr sz="1600" spc="-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y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600" spc="-1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n)</a:t>
            </a:r>
            <a:r>
              <a:rPr lang="en-US" sz="1600" spc="-1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, Data Analytics (Python) and Statistics (Python) are the </a:t>
            </a:r>
            <a:r>
              <a:rPr sz="1600" spc="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on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ep</a:t>
            </a:r>
            <a:r>
              <a:rPr lang="en-US"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lang="en-US"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 used</a:t>
            </a:r>
            <a:r>
              <a:rPr sz="1600" spc="-2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f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or</a:t>
            </a:r>
            <a:r>
              <a:rPr sz="1600" spc="-2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</a:t>
            </a:r>
            <a:r>
              <a:rPr sz="1600" spc="-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y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zing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wit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h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k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es</a:t>
            </a:r>
            <a:r>
              <a:rPr lang="en-US"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5" dirty="0" err="1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Numpy</a:t>
            </a:r>
            <a:r>
              <a:rPr lang="en-US"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, Pandas, </a:t>
            </a:r>
            <a:r>
              <a:rPr lang="en-US" sz="1600" spc="-15" dirty="0" err="1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Streamlit</a:t>
            </a:r>
            <a:r>
              <a:rPr lang="en-US"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and many more.</a:t>
            </a:r>
            <a:endParaRPr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826" y="838200"/>
            <a:ext cx="54336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Idea</a:t>
            </a:r>
            <a:r>
              <a:rPr spc="45" dirty="0"/>
              <a:t>/</a:t>
            </a:r>
            <a:r>
              <a:rPr spc="-360" dirty="0"/>
              <a:t>Appr</a:t>
            </a:r>
            <a:r>
              <a:rPr spc="-370" dirty="0"/>
              <a:t>o</a:t>
            </a:r>
            <a:r>
              <a:rPr spc="-260" dirty="0"/>
              <a:t>ach</a:t>
            </a:r>
            <a:r>
              <a:rPr spc="-95" dirty="0"/>
              <a:t> </a:t>
            </a:r>
            <a:r>
              <a:rPr spc="-190" dirty="0"/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9713" y="2355190"/>
            <a:ext cx="4656455" cy="275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Describe your Use Cases here</a:t>
            </a:r>
          </a:p>
          <a:p>
            <a:pPr marL="299085" marR="196850" indent="-287020">
              <a:lnSpc>
                <a:spcPts val="1730"/>
              </a:lnSpc>
              <a:spcBef>
                <a:spcPts val="315"/>
              </a:spcBef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r>
              <a:rPr sz="1600" spc="-2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this</a:t>
            </a:r>
            <a:r>
              <a:rPr sz="1600" spc="-2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el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2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,</a:t>
            </a:r>
            <a:r>
              <a:rPr sz="1600" spc="-2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f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w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ha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to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rovide</a:t>
            </a:r>
            <a:r>
              <a:rPr sz="16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  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variance</a:t>
            </a:r>
            <a:r>
              <a:rPr sz="1600" spc="-2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of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inputs,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therefore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we</a:t>
            </a:r>
            <a:r>
              <a:rPr sz="1600" spc="-2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can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find</a:t>
            </a:r>
            <a:r>
              <a:rPr sz="1600" spc="-2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out </a:t>
            </a:r>
            <a:r>
              <a:rPr sz="1600" spc="-5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x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ff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en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bet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w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een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.</a:t>
            </a:r>
            <a:endParaRPr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99085" marR="5080" indent="-287020">
              <a:lnSpc>
                <a:spcPct val="90100"/>
              </a:lnSpc>
              <a:spcBef>
                <a:spcPts val="1695"/>
              </a:spcBef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On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basis</a:t>
            </a:r>
            <a:r>
              <a:rPr sz="16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of</a:t>
            </a:r>
            <a:r>
              <a:rPr sz="1600" spc="-2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dat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w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rov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ide 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provide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insights</a:t>
            </a:r>
            <a:r>
              <a:rPr sz="1600" spc="-2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of</a:t>
            </a:r>
            <a:r>
              <a:rPr sz="1600" spc="-2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data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so</a:t>
            </a:r>
            <a:r>
              <a:rPr sz="1600" spc="-2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that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concerned </a:t>
            </a:r>
            <a:r>
              <a:rPr sz="1600" spc="-5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div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ion</a:t>
            </a:r>
            <a:r>
              <a:rPr sz="1600" spc="-2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k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or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ti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2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io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.</a:t>
            </a:r>
            <a:endParaRPr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egoe UI Symbol"/>
              <a:buChar char="⮚"/>
            </a:pPr>
            <a:endParaRPr sz="14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99085" marR="34290" indent="-287020">
              <a:lnSpc>
                <a:spcPct val="90100"/>
              </a:lnSpc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ba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is</a:t>
            </a:r>
            <a:r>
              <a:rPr sz="16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of</a:t>
            </a:r>
            <a:r>
              <a:rPr sz="1600" spc="-2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ng</a:t>
            </a:r>
            <a:r>
              <a:rPr sz="1600" spc="-2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ovided</a:t>
            </a:r>
            <a:r>
              <a:rPr sz="1600" spc="-2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by</a:t>
            </a:r>
            <a:r>
              <a:rPr sz="1600" spc="-2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  </a:t>
            </a:r>
            <a:r>
              <a:rPr sz="1600" spc="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Q</a:t>
            </a:r>
            <a:r>
              <a:rPr sz="1600" spc="10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nd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Q</a:t>
            </a:r>
            <a:r>
              <a:rPr sz="1600" spc="10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2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,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inputs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need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to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be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tom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z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ed  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nd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600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u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pe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f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or</a:t>
            </a:r>
            <a:r>
              <a:rPr sz="1600" spc="-1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600" spc="-2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ep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es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in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.</a:t>
            </a:r>
            <a:endParaRPr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544" y="5207253"/>
            <a:ext cx="4650740" cy="160659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9085" marR="246379" indent="-287020">
              <a:lnSpc>
                <a:spcPct val="90000"/>
              </a:lnSpc>
              <a:spcBef>
                <a:spcPts val="300"/>
              </a:spcBef>
              <a:buFont typeface="Segoe UI Symbol"/>
              <a:buChar char="⮚"/>
              <a:tabLst>
                <a:tab pos="341630" algn="l"/>
                <a:tab pos="342265" algn="l"/>
              </a:tabLst>
            </a:pPr>
            <a:r>
              <a:rPr dirty="0"/>
              <a:t>	</a:t>
            </a:r>
            <a:r>
              <a:rPr sz="1600" spc="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To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provide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data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analysis</a:t>
            </a:r>
            <a:r>
              <a:rPr sz="1600" spc="-26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on</a:t>
            </a:r>
            <a:r>
              <a:rPr sz="1600" spc="-2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same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in </a:t>
            </a:r>
            <a:r>
              <a:rPr sz="1600" spc="-5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phi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</a:t>
            </a:r>
            <a:r>
              <a:rPr sz="1600" spc="-2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2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,</a:t>
            </a:r>
            <a:r>
              <a:rPr sz="1600" spc="-2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si</a:t>
            </a:r>
            <a:r>
              <a:rPr sz="1600" spc="-7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7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21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del 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lu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tion</a:t>
            </a:r>
            <a:r>
              <a:rPr sz="1600" spc="-2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nd</a:t>
            </a:r>
            <a:r>
              <a:rPr sz="16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ompile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-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600" spc="-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nd  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testi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9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et.</a:t>
            </a:r>
            <a:endParaRPr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341630">
              <a:lnSpc>
                <a:spcPts val="1825"/>
              </a:lnSpc>
              <a:spcBef>
                <a:spcPts val="1535"/>
              </a:spcBef>
            </a:pPr>
            <a:r>
              <a:rPr sz="1600" spc="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li</a:t>
            </a:r>
            <a:r>
              <a:rPr sz="1600" spc="-8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te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nd</a:t>
            </a:r>
            <a:r>
              <a:rPr sz="16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6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lu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1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te</a:t>
            </a:r>
            <a:r>
              <a:rPr sz="1600" spc="-3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1600" spc="-229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el</a:t>
            </a:r>
            <a:r>
              <a:rPr sz="1600" spc="-254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ba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ed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on</a:t>
            </a:r>
            <a:r>
              <a:rPr sz="1600" spc="-2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endParaRPr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99085">
              <a:lnSpc>
                <a:spcPts val="1825"/>
              </a:lnSpc>
            </a:pPr>
            <a:r>
              <a:rPr sz="1600" spc="2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600" spc="-4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Q</a:t>
            </a:r>
            <a:r>
              <a:rPr sz="1600" spc="10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nd</a:t>
            </a:r>
            <a:r>
              <a:rPr sz="1600" spc="-23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Q</a:t>
            </a:r>
            <a:r>
              <a:rPr sz="1600" spc="10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600" spc="-25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 .</a:t>
            </a:r>
            <a:endParaRPr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4593" y="2355190"/>
            <a:ext cx="4864735" cy="2852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Describe</a:t>
            </a:r>
            <a:r>
              <a:rPr sz="1800" b="1" spc="-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your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Dependencies</a:t>
            </a:r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36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sz="18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Show</a:t>
            </a:r>
            <a:r>
              <a:rPr sz="1800" b="1" spc="-7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stopper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here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Arial"/>
              <a:cs typeface="Arial"/>
            </a:endParaRPr>
          </a:p>
          <a:p>
            <a:pPr marL="226695" marR="594995" algn="just">
              <a:lnSpc>
                <a:spcPct val="100000"/>
              </a:lnSpc>
              <a:buClr>
                <a:srgbClr val="000000"/>
              </a:buClr>
              <a:buSzPct val="93750"/>
              <a:buFont typeface="Wingdings"/>
              <a:buChar char=""/>
              <a:tabLst>
                <a:tab pos="389890" algn="l"/>
              </a:tabLst>
            </a:pP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Data</a:t>
            </a:r>
            <a:r>
              <a:rPr sz="1600" spc="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Extraction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input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customization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from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dataset,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initial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seeding of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features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is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a </a:t>
            </a:r>
            <a:r>
              <a:rPr sz="1600" spc="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tedious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process.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650" dirty="0">
              <a:solidFill>
                <a:schemeClr val="tx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26695" marR="595630" algn="just">
              <a:lnSpc>
                <a:spcPct val="100000"/>
              </a:lnSpc>
              <a:buClr>
                <a:srgbClr val="000000"/>
              </a:buClr>
              <a:buSzPct val="93750"/>
              <a:buFont typeface="Wingdings"/>
              <a:buChar char=""/>
              <a:tabLst>
                <a:tab pos="389890" algn="l"/>
              </a:tabLst>
            </a:pP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Model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creation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and compilation </a:t>
            </a:r>
            <a:r>
              <a:rPr sz="1600" spc="-1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phase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are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tightly</a:t>
            </a:r>
            <a:r>
              <a:rPr sz="1600" spc="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coupled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one,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during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initial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stage</a:t>
            </a:r>
            <a:r>
              <a:rPr sz="1600" spc="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3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of </a:t>
            </a:r>
            <a:r>
              <a:rPr sz="1600" spc="-43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building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a</a:t>
            </a:r>
            <a:r>
              <a:rPr sz="1600" spc="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model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the</a:t>
            </a:r>
            <a:r>
              <a:rPr sz="1600" spc="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feature</a:t>
            </a:r>
            <a:r>
              <a:rPr sz="1600" spc="434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extraction </a:t>
            </a:r>
            <a:r>
              <a:rPr sz="1600" spc="-43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phase</a:t>
            </a:r>
            <a:r>
              <a:rPr sz="1600" spc="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associate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attribute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selection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is </a:t>
            </a:r>
            <a:r>
              <a:rPr sz="1600" spc="-1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also</a:t>
            </a:r>
            <a:r>
              <a:rPr sz="1600" spc="-1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a</a:t>
            </a:r>
            <a:r>
              <a:rPr sz="1600" spc="-2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complex</a:t>
            </a:r>
            <a:r>
              <a:rPr sz="1600" spc="-5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task(</a:t>
            </a:r>
            <a:r>
              <a:rPr sz="1600" spc="-2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clustering,</a:t>
            </a:r>
            <a:r>
              <a:rPr sz="1600" spc="-4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regression).</a:t>
            </a:r>
            <a:endParaRPr sz="1600" dirty="0">
              <a:solidFill>
                <a:schemeClr val="tx2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926541" y="6285037"/>
            <a:ext cx="32512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lang="en-US" sz="1100" spc="-65" dirty="0">
                <a:latin typeface="Verdana"/>
                <a:cs typeface="Segoe UI Symbol"/>
              </a:rPr>
              <a:t> </a:t>
            </a:r>
            <a:r>
              <a:rPr sz="2400" spc="-97" baseline="-13888" dirty="0">
                <a:latin typeface="Segoe UI Symbol"/>
                <a:cs typeface="Segoe UI Symbol"/>
              </a:rPr>
              <a:t>⮚</a:t>
            </a:r>
            <a:endParaRPr sz="2400" baseline="-13888" dirty="0">
              <a:latin typeface="Segoe UI Symbol"/>
              <a:cs typeface="Segoe UI Symbo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11734800" y="6454314"/>
            <a:ext cx="260197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40" dirty="0">
                <a:latin typeface="Verdana"/>
                <a:cs typeface="Verdana"/>
              </a:rPr>
              <a:t>4</a:t>
            </a:r>
            <a:endParaRPr sz="1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10288625" cy="461665"/>
          </a:xfrm>
        </p:spPr>
        <p:txBody>
          <a:bodyPr/>
          <a:lstStyle/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Process Flow Chart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11734800" y="6400800"/>
            <a:ext cx="260197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40" dirty="0">
                <a:latin typeface="Verdana"/>
                <a:cs typeface="Verdana"/>
              </a:rPr>
              <a:t>3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5" t="14911" r="8131" b="21345"/>
          <a:stretch/>
        </p:blipFill>
        <p:spPr>
          <a:xfrm>
            <a:off x="762000" y="1877704"/>
            <a:ext cx="9525000" cy="46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2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826" y="838200"/>
            <a:ext cx="1034737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65" dirty="0"/>
              <a:t>First Review Meeting Challenges</a:t>
            </a:r>
            <a:endParaRPr spc="-190" dirty="0"/>
          </a:p>
        </p:txBody>
      </p:sp>
      <p:sp>
        <p:nvSpPr>
          <p:cNvPr id="4" name="object 4"/>
          <p:cNvSpPr txBox="1"/>
          <p:nvPr/>
        </p:nvSpPr>
        <p:spPr>
          <a:xfrm>
            <a:off x="1049713" y="2355190"/>
            <a:ext cx="4656455" cy="2945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Challenges laid out in first review</a:t>
            </a:r>
            <a:endParaRPr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99085" marR="5080" indent="-287020">
              <a:lnSpc>
                <a:spcPct val="90100"/>
              </a:lnSpc>
              <a:spcBef>
                <a:spcPts val="1695"/>
              </a:spcBef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r>
              <a:rPr lang="en-IN" sz="1600" spc="-5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Create a Sample dataset by understanding parameters on our own based on some of the commonly seen features.</a:t>
            </a:r>
            <a:endParaRPr sz="14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99085" marR="34290" indent="-287020">
              <a:lnSpc>
                <a:spcPct val="90100"/>
              </a:lnSpc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endParaRPr lang="en-IN"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99085" marR="34290" indent="-287020">
              <a:lnSpc>
                <a:spcPct val="90100"/>
              </a:lnSpc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Fill the missing data with some random values which can be either mean, median or mode. </a:t>
            </a:r>
          </a:p>
          <a:p>
            <a:pPr marL="299085" marR="34290" indent="-287020">
              <a:lnSpc>
                <a:spcPct val="90100"/>
              </a:lnSpc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endParaRPr lang="en-IN" sz="16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  <a:p>
            <a:pPr marL="299085" marR="34290" indent="-287020">
              <a:lnSpc>
                <a:spcPct val="90100"/>
              </a:lnSpc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Add Content to the main page such that any individual who uses the website can access the values with ease.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24593" y="2355190"/>
            <a:ext cx="4864735" cy="432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Solutions we have come through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Arial"/>
              <a:cs typeface="Arial"/>
            </a:endParaRPr>
          </a:p>
          <a:p>
            <a:pPr marL="226695" marR="594995" algn="just">
              <a:lnSpc>
                <a:spcPct val="100000"/>
              </a:lnSpc>
              <a:buClr>
                <a:srgbClr val="000000"/>
              </a:buClr>
              <a:buSzPct val="93750"/>
              <a:buFont typeface="Wingdings"/>
              <a:buChar char=""/>
              <a:tabLst>
                <a:tab pos="389890" algn="l"/>
              </a:tabLst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A Sample dataset with some sample parameters based on our knowledge and some basic study had been created.</a:t>
            </a:r>
            <a:endParaRPr sz="1600" dirty="0">
              <a:solidFill>
                <a:schemeClr val="tx2">
                  <a:lumMod val="50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650" dirty="0">
              <a:solidFill>
                <a:schemeClr val="tx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26695" marR="595630" algn="just">
              <a:lnSpc>
                <a:spcPct val="100000"/>
              </a:lnSpc>
              <a:buClr>
                <a:srgbClr val="000000"/>
              </a:buClr>
              <a:buSzPct val="93750"/>
              <a:buFont typeface="Wingdings"/>
              <a:buChar char=""/>
              <a:tabLst>
                <a:tab pos="389890" algn="l"/>
              </a:tabLst>
            </a:pPr>
            <a:r>
              <a:rPr lang="en-IN"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To handle the missing values we have said that we will be using Scikit-learn package but as scikit learn package may use some more memory. We decided to use pandas which is already been used for various purposes in the Web App.</a:t>
            </a:r>
          </a:p>
          <a:p>
            <a:pPr marL="226695" marR="595630" algn="just">
              <a:lnSpc>
                <a:spcPct val="100000"/>
              </a:lnSpc>
              <a:buClr>
                <a:srgbClr val="000000"/>
              </a:buClr>
              <a:buSzPct val="93750"/>
              <a:buFont typeface="Wingdings"/>
              <a:buChar char=""/>
              <a:tabLst>
                <a:tab pos="389890" algn="l"/>
              </a:tabLst>
            </a:pPr>
            <a:endParaRPr lang="en-IN" sz="1600" spc="-5" dirty="0">
              <a:solidFill>
                <a:schemeClr val="tx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26695" marR="595630" algn="just">
              <a:lnSpc>
                <a:spcPct val="100000"/>
              </a:lnSpc>
              <a:buClr>
                <a:srgbClr val="000000"/>
              </a:buClr>
              <a:buSzPct val="93750"/>
              <a:buFont typeface="Wingdings"/>
              <a:buChar char=""/>
              <a:tabLst>
                <a:tab pos="389890" algn="l"/>
              </a:tabLst>
            </a:pPr>
            <a:r>
              <a:rPr lang="en-IN"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 The content in the main page is being decided by the team mates. We will make sure that this acts as a user manual for the one who uses the Web App </a:t>
            </a:r>
            <a:r>
              <a:rPr lang="en-IN" sz="1600" spc="-5" dirty="0" smtClean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for </a:t>
            </a:r>
            <a:r>
              <a:rPr lang="en-IN" sz="16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the first time.</a:t>
            </a:r>
            <a:endParaRPr sz="1600" dirty="0">
              <a:solidFill>
                <a:schemeClr val="tx2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11734800" y="6454314"/>
            <a:ext cx="260197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40" dirty="0">
                <a:latin typeface="Verdana"/>
                <a:cs typeface="Verdana"/>
              </a:rPr>
              <a:t>4</a:t>
            </a:r>
            <a:endParaRPr sz="1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1965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38EBC-764F-2916-6E56-23ACB009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Goal towards the end…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579176-375A-3A35-47DB-A51E415BA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209800"/>
            <a:ext cx="11811000" cy="36933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i="1" dirty="0"/>
              <a:t>To build an Web app that is accessible to the users using it to understand about the quality of the road they are travelling.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i="1" dirty="0"/>
              <a:t>To provide analytics that can show simple statistical calculations such as Maximum, Minimum, Mean, Median etc…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i="1" dirty="0"/>
              <a:t>To provide a Easily understandable graphical representation of the data. For this to be practically implemented instead of using traditional Plotting libraries such as </a:t>
            </a:r>
            <a:r>
              <a:rPr lang="en-IN" sz="2400" i="1" dirty="0">
                <a:solidFill>
                  <a:srgbClr val="FF0000"/>
                </a:solidFill>
              </a:rPr>
              <a:t>Matplotlib</a:t>
            </a:r>
            <a:r>
              <a:rPr lang="en-IN" sz="2400" i="1" dirty="0"/>
              <a:t> or </a:t>
            </a:r>
            <a:r>
              <a:rPr lang="en-IN" sz="2400" i="1" dirty="0">
                <a:solidFill>
                  <a:srgbClr val="FF0000"/>
                </a:solidFill>
              </a:rPr>
              <a:t>Seaborn</a:t>
            </a:r>
            <a:r>
              <a:rPr lang="en-IN" sz="2400" i="1" dirty="0"/>
              <a:t> we decided to use a Python package called </a:t>
            </a:r>
            <a:r>
              <a:rPr lang="en-IN" sz="2400" b="1" i="1" u="sng" dirty="0">
                <a:solidFill>
                  <a:schemeClr val="accent2">
                    <a:lumMod val="50000"/>
                  </a:schemeClr>
                </a:solidFill>
              </a:rPr>
              <a:t>Plotly</a:t>
            </a:r>
            <a:r>
              <a:rPr lang="en-IN" sz="2400" i="1" dirty="0"/>
              <a:t> which is much more interactive and can provide detailed representation of the Plots.</a:t>
            </a:r>
          </a:p>
        </p:txBody>
      </p:sp>
    </p:spTree>
    <p:extLst>
      <p:ext uri="{BB962C8B-B14F-4D97-AF65-F5344CB8AC3E}">
        <p14:creationId xmlns:p14="http://schemas.microsoft.com/office/powerpoint/2010/main" val="343906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5547" y="1940051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0584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69680" y="889"/>
            <a:ext cx="3322320" cy="3321685"/>
            <a:chOff x="8869680" y="889"/>
            <a:chExt cx="3322320" cy="3321685"/>
          </a:xfrm>
        </p:grpSpPr>
        <p:sp>
          <p:nvSpPr>
            <p:cNvPr id="4" name="object 4"/>
            <p:cNvSpPr/>
            <p:nvPr/>
          </p:nvSpPr>
          <p:spPr>
            <a:xfrm>
              <a:off x="10518648" y="1091183"/>
              <a:ext cx="1673860" cy="2231390"/>
            </a:xfrm>
            <a:custGeom>
              <a:avLst/>
              <a:gdLst/>
              <a:ahLst/>
              <a:cxnLst/>
              <a:rect l="l" t="t" r="r" b="b"/>
              <a:pathLst>
                <a:path w="1673859" h="2231390">
                  <a:moveTo>
                    <a:pt x="559434" y="0"/>
                  </a:moveTo>
                  <a:lnTo>
                    <a:pt x="0" y="559053"/>
                  </a:lnTo>
                  <a:lnTo>
                    <a:pt x="1673350" y="2231136"/>
                  </a:lnTo>
                  <a:lnTo>
                    <a:pt x="1673350" y="1113155"/>
                  </a:lnTo>
                  <a:lnTo>
                    <a:pt x="559434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801" y="889"/>
              <a:ext cx="1084580" cy="1084580"/>
            </a:xfrm>
            <a:custGeom>
              <a:avLst/>
              <a:gdLst/>
              <a:ahLst/>
              <a:cxnLst/>
              <a:rect l="l" t="t" r="r" b="b"/>
              <a:pathLst>
                <a:path w="1084579" h="1084580">
                  <a:moveTo>
                    <a:pt x="1084197" y="0"/>
                  </a:moveTo>
                  <a:lnTo>
                    <a:pt x="0" y="0"/>
                  </a:lnTo>
                  <a:lnTo>
                    <a:pt x="1084197" y="1084197"/>
                  </a:lnTo>
                  <a:lnTo>
                    <a:pt x="1084197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9680" y="889"/>
              <a:ext cx="2182495" cy="1090295"/>
            </a:xfrm>
            <a:custGeom>
              <a:avLst/>
              <a:gdLst/>
              <a:ahLst/>
              <a:cxnLst/>
              <a:rect l="l" t="t" r="r" b="b"/>
              <a:pathLst>
                <a:path w="2182495" h="1090295">
                  <a:moveTo>
                    <a:pt x="2182368" y="0"/>
                  </a:moveTo>
                  <a:lnTo>
                    <a:pt x="0" y="0"/>
                  </a:lnTo>
                  <a:lnTo>
                    <a:pt x="1090676" y="1090294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687" y="791667"/>
            <a:ext cx="53314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Tea</a:t>
            </a:r>
            <a:r>
              <a:rPr spc="-295" dirty="0"/>
              <a:t>m</a:t>
            </a:r>
            <a:r>
              <a:rPr spc="-120" dirty="0"/>
              <a:t> </a:t>
            </a:r>
            <a:r>
              <a:rPr spc="-185" dirty="0"/>
              <a:t>Member</a:t>
            </a:r>
            <a:r>
              <a:rPr spc="-85" dirty="0"/>
              <a:t> </a:t>
            </a:r>
            <a:r>
              <a:rPr spc="-190" dirty="0"/>
              <a:t>Details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58626"/>
              </p:ext>
            </p:extLst>
          </p:nvPr>
        </p:nvGraphicFramePr>
        <p:xfrm>
          <a:off x="869542" y="2385034"/>
          <a:ext cx="9188857" cy="3421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1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4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23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66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Le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7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</a:t>
                      </a:r>
                      <a:r>
                        <a:rPr sz="1200" b="1" spc="-10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-10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ni</a:t>
                      </a:r>
                      <a:r>
                        <a:rPr sz="1200" b="1" spc="-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V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2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Br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ch</a:t>
                      </a:r>
                      <a:r>
                        <a:rPr sz="1200" spc="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Tech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8013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II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7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b="1" spc="-10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</a:t>
                      </a:r>
                      <a:r>
                        <a:rPr sz="1200" b="1" spc="-1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-10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riy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ni</a:t>
                      </a:r>
                      <a:r>
                        <a:rPr sz="1200" b="1" spc="-8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P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9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ech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8013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200" dirty="0">
                          <a:latin typeface="Verdana"/>
                          <a:cs typeface="Verdana"/>
                        </a:rPr>
                        <a:t> 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Ye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spc="-17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lang="en-US" sz="1200" spc="-17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II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24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7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200" b="1" spc="-9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</a:t>
                      </a:r>
                      <a:r>
                        <a:rPr sz="1200" b="1" spc="-1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-10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rile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ha</a:t>
                      </a:r>
                      <a:r>
                        <a:rPr sz="1200" b="1" spc="-6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ech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137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5715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200" spc="-170" dirty="0">
                          <a:latin typeface="Verdana"/>
                          <a:cs typeface="Verdana"/>
                        </a:rPr>
                        <a:t>I 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II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26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7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1200" b="1" spc="-10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</a:t>
                      </a:r>
                      <a:r>
                        <a:rPr sz="1200" b="1" spc="-1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-10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ee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-9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02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Br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ch</a:t>
                      </a:r>
                      <a:r>
                        <a:rPr sz="1200" spc="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Tech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801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Ye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200" spc="-170" dirty="0">
                          <a:latin typeface="Verdana"/>
                          <a:cs typeface="Verdana"/>
                        </a:rPr>
                        <a:t>I 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II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12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7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4</a:t>
                      </a:r>
                      <a:r>
                        <a:rPr sz="1200" b="1" spc="-10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</a:t>
                      </a:r>
                      <a:r>
                        <a:rPr sz="1200" b="1" spc="-1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-10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Sanjay</a:t>
                      </a:r>
                      <a:r>
                        <a:rPr lang="en-US" sz="1200" b="1" spc="-5" baseline="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b="1" spc="-5" baseline="0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Babu</a:t>
                      </a:r>
                      <a:r>
                        <a:rPr lang="en-US" sz="1200" b="1" spc="-5" baseline="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V S 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27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Br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ch</a:t>
                      </a:r>
                      <a:r>
                        <a:rPr sz="1200" spc="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Tech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marL="76771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Ye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200" spc="-170" dirty="0">
                          <a:latin typeface="Verdana"/>
                          <a:cs typeface="Verdana"/>
                        </a:rPr>
                        <a:t>I 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II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48894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12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7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5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</a:t>
                      </a:r>
                      <a:r>
                        <a:rPr sz="1200" b="1" spc="-10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b="1" spc="-10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lang="en-US" sz="1200" b="1" spc="-5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iyadharshini</a:t>
                      </a:r>
                      <a:r>
                        <a:rPr lang="en-US" sz="1200" b="1" spc="-5" baseline="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M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7147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Br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ch</a:t>
                      </a:r>
                      <a:r>
                        <a:rPr sz="1200" spc="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Tech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767715">
                        <a:lnSpc>
                          <a:spcPts val="1395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95"/>
                        </a:lnSpc>
                        <a:spcBef>
                          <a:spcPts val="370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200" spc="-170" dirty="0">
                          <a:latin typeface="Verdana"/>
                          <a:cs typeface="Verdana"/>
                        </a:rPr>
                        <a:t>I 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II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751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MT</vt:lpstr>
      <vt:lpstr>Calibri</vt:lpstr>
      <vt:lpstr>Segoe UI Symbol</vt:lpstr>
      <vt:lpstr>Tahoma</vt:lpstr>
      <vt:lpstr>Times New Roman</vt:lpstr>
      <vt:lpstr>Verdana</vt:lpstr>
      <vt:lpstr>Wingdings</vt:lpstr>
      <vt:lpstr>Office Theme</vt:lpstr>
      <vt:lpstr>Basic Details of the Team and  Problem Statement</vt:lpstr>
      <vt:lpstr>Idea/Approach Details</vt:lpstr>
      <vt:lpstr>Idea/Approach Details</vt:lpstr>
      <vt:lpstr>Process Flow Chart</vt:lpstr>
      <vt:lpstr>First Review Meeting Challenges</vt:lpstr>
      <vt:lpstr>Our Goal towards the end…</vt:lpstr>
      <vt:lpstr>Team Member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 Problem Statement</dc:title>
  <cp:lastModifiedBy>Microsoft account</cp:lastModifiedBy>
  <cp:revision>19</cp:revision>
  <dcterms:created xsi:type="dcterms:W3CDTF">2022-08-25T03:12:30Z</dcterms:created>
  <dcterms:modified xsi:type="dcterms:W3CDTF">2022-08-26T03:50:27Z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2022-08-25T00:00:00Z</vt:filetime>
  </property>
</Properties>
</file>