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0" r:id="rId9"/>
    <p:sldId id="267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E342-7BA8-43A5-9551-46A2265581A7}" type="datetimeFigureOut">
              <a:rPr lang="en-US" smtClean="0"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6CAC-DA7B-4501-BAB2-2CA03A87B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7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E342-7BA8-43A5-9551-46A2265581A7}" type="datetimeFigureOut">
              <a:rPr lang="en-US" smtClean="0"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6CAC-DA7B-4501-BAB2-2CA03A87B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87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E342-7BA8-43A5-9551-46A2265581A7}" type="datetimeFigureOut">
              <a:rPr lang="en-US" smtClean="0"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6CAC-DA7B-4501-BAB2-2CA03A87B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5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E342-7BA8-43A5-9551-46A2265581A7}" type="datetimeFigureOut">
              <a:rPr lang="en-US" smtClean="0"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6CAC-DA7B-4501-BAB2-2CA03A87B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32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E342-7BA8-43A5-9551-46A2265581A7}" type="datetimeFigureOut">
              <a:rPr lang="en-US" smtClean="0"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6CAC-DA7B-4501-BAB2-2CA03A87B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3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E342-7BA8-43A5-9551-46A2265581A7}" type="datetimeFigureOut">
              <a:rPr lang="en-US" smtClean="0"/>
              <a:t>5/16/2013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6CAC-DA7B-4501-BAB2-2CA03A87B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12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E342-7BA8-43A5-9551-46A2265581A7}" type="datetimeFigureOut">
              <a:rPr lang="en-US" smtClean="0"/>
              <a:t>5/16/2013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6CAC-DA7B-4501-BAB2-2CA03A87B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34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E342-7BA8-43A5-9551-46A2265581A7}" type="datetimeFigureOut">
              <a:rPr lang="en-US" smtClean="0"/>
              <a:t>5/16/2013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6CAC-DA7B-4501-BAB2-2CA03A87B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06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E342-7BA8-43A5-9551-46A2265581A7}" type="datetimeFigureOut">
              <a:rPr lang="en-US" smtClean="0"/>
              <a:t>5/16/2013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6CAC-DA7B-4501-BAB2-2CA03A87B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29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E342-7BA8-43A5-9551-46A2265581A7}" type="datetimeFigureOut">
              <a:rPr lang="en-US" smtClean="0"/>
              <a:t>5/16/2013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6CAC-DA7B-4501-BAB2-2CA03A87B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79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E342-7BA8-43A5-9551-46A2265581A7}" type="datetimeFigureOut">
              <a:rPr lang="en-US" smtClean="0"/>
              <a:t>5/16/2013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6CAC-DA7B-4501-BAB2-2CA03A87B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43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3E342-7BA8-43A5-9551-46A2265581A7}" type="datetimeFigureOut">
              <a:rPr lang="en-US" smtClean="0"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36CAC-DA7B-4501-BAB2-2CA03A87B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9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772400" cy="20764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Star Jedi" pitchFamily="82" charset="0"/>
              </a:rPr>
              <a:t>Topic Prediction </a:t>
            </a:r>
            <a:r>
              <a:rPr lang="en-US" dirty="0" smtClean="0">
                <a:solidFill>
                  <a:srgbClr val="FFFF00"/>
                </a:solidFill>
                <a:latin typeface="Star Jedi" pitchFamily="82" charset="0"/>
              </a:rPr>
              <a:t>using </a:t>
            </a:r>
            <a:r>
              <a:rPr lang="en-US" dirty="0" smtClean="0">
                <a:solidFill>
                  <a:srgbClr val="FFFF00"/>
                </a:solidFill>
                <a:latin typeface="Star Jedi" pitchFamily="82" charset="0"/>
              </a:rPr>
              <a:t>Decision </a:t>
            </a:r>
            <a:r>
              <a:rPr lang="en-US" dirty="0" smtClean="0">
                <a:solidFill>
                  <a:srgbClr val="FFFF00"/>
                </a:solidFill>
                <a:latin typeface="Star Jedi" pitchFamily="82" charset="0"/>
              </a:rPr>
              <a:t>Trees</a:t>
            </a:r>
            <a:endParaRPr lang="en-US" dirty="0">
              <a:solidFill>
                <a:srgbClr val="FFFF00"/>
              </a:solidFill>
              <a:latin typeface="Star Jedi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FFFF00"/>
                </a:solidFill>
                <a:latin typeface="Star Jedi" pitchFamily="82" charset="0"/>
              </a:rPr>
              <a:t>Seema</a:t>
            </a:r>
            <a:r>
              <a:rPr lang="en-US" sz="2800" dirty="0" smtClean="0">
                <a:solidFill>
                  <a:srgbClr val="FFFF00"/>
                </a:solidFill>
                <a:latin typeface="Star Jedi" pitchFamily="82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Star Jedi" pitchFamily="82" charset="0"/>
              </a:rPr>
              <a:t>puthyapurayil</a:t>
            </a:r>
            <a:endParaRPr lang="en-US" sz="2800" dirty="0" smtClean="0">
              <a:solidFill>
                <a:srgbClr val="FFFF00"/>
              </a:solidFill>
              <a:latin typeface="Star Jedi" pitchFamily="82" charset="0"/>
            </a:endParaRPr>
          </a:p>
          <a:p>
            <a:r>
              <a:rPr lang="en-US" sz="2800" dirty="0" err="1" smtClean="0">
                <a:solidFill>
                  <a:srgbClr val="FFFF00"/>
                </a:solidFill>
                <a:latin typeface="Star Jedi" pitchFamily="82" charset="0"/>
              </a:rPr>
              <a:t>Priya</a:t>
            </a:r>
            <a:r>
              <a:rPr lang="en-US" sz="2800" dirty="0" smtClean="0">
                <a:solidFill>
                  <a:srgbClr val="FFFF00"/>
                </a:solidFill>
                <a:latin typeface="Star Jedi" pitchFamily="82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Star Jedi" pitchFamily="82" charset="0"/>
              </a:rPr>
              <a:t>iyer</a:t>
            </a:r>
            <a:endParaRPr lang="en-US" sz="2800" dirty="0">
              <a:solidFill>
                <a:srgbClr val="FFFF00"/>
              </a:solidFill>
              <a:latin typeface="Star Jedi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11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Star Jedi" pitchFamily="82" charset="0"/>
              </a:rPr>
              <a:t>Thank You!</a:t>
            </a:r>
            <a:endParaRPr lang="en-US" dirty="0">
              <a:solidFill>
                <a:srgbClr val="FFFF00"/>
              </a:solidFill>
              <a:latin typeface="Star Jedi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685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3000" contrast="-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effectLst>
            <a:glow rad="127000">
              <a:schemeClr val="accent1"/>
            </a:glow>
            <a:reflection endPos="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tar Jedi" pitchFamily="82" charset="0"/>
              </a:rPr>
              <a:t>Avaaj</a:t>
            </a:r>
            <a:r>
              <a:rPr lang="en-US" dirty="0" smtClean="0">
                <a:latin typeface="Star Jedi" pitchFamily="82" charset="0"/>
              </a:rPr>
              <a:t> </a:t>
            </a:r>
            <a:r>
              <a:rPr lang="en-US" dirty="0" err="1">
                <a:latin typeface="Star Jedi" pitchFamily="82" charset="0"/>
              </a:rPr>
              <a:t>otalo</a:t>
            </a:r>
            <a:r>
              <a:rPr lang="en-US" dirty="0">
                <a:latin typeface="Star Jedi" pitchFamily="82" charset="0"/>
              </a:rPr>
              <a:t> </a:t>
            </a:r>
            <a:r>
              <a:rPr lang="en-US" dirty="0" smtClean="0">
                <a:latin typeface="Star Jedi" pitchFamily="82" charset="0"/>
              </a:rPr>
              <a:t>Platform</a:t>
            </a:r>
            <a:endParaRPr lang="en-US" dirty="0">
              <a:latin typeface="Star Jedi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190999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In a country far </a:t>
            </a:r>
            <a:r>
              <a:rPr lang="en-US" sz="4000" dirty="0" err="1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far</a:t>
            </a:r>
            <a:r>
              <a:rPr lang="en-US" sz="4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away </a:t>
            </a:r>
            <a:r>
              <a:rPr lang="en-US" sz="4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…</a:t>
            </a:r>
            <a:endParaRPr lang="en-US" sz="4000" dirty="0" smtClean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  <a:p>
            <a:r>
              <a:rPr lang="en-US" sz="4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Informational platform for </a:t>
            </a:r>
            <a:r>
              <a:rPr lang="en-US" sz="4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farmers</a:t>
            </a:r>
            <a:endParaRPr lang="en-US" sz="4000" dirty="0" smtClean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  <a:p>
            <a:r>
              <a:rPr lang="en-US" sz="4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Push notifications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7519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tar Jedi" pitchFamily="82" charset="0"/>
              </a:rPr>
              <a:t>Topic Prediction</a:t>
            </a:r>
            <a:endParaRPr lang="en-US" dirty="0">
              <a:latin typeface="Star Jedi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593" y="2514600"/>
            <a:ext cx="3733334" cy="4190476"/>
          </a:xfrm>
        </p:spPr>
      </p:pic>
      <p:sp>
        <p:nvSpPr>
          <p:cNvPr id="7" name="Rounded Rectangular Callout 6"/>
          <p:cNvSpPr/>
          <p:nvPr/>
        </p:nvSpPr>
        <p:spPr>
          <a:xfrm>
            <a:off x="228600" y="3290501"/>
            <a:ext cx="5295900" cy="1219200"/>
          </a:xfrm>
          <a:prstGeom prst="wedgeRoundRectCallout">
            <a:avLst>
              <a:gd name="adj1" fmla="val 68111"/>
              <a:gd name="adj2" fmla="val -1712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” </a:t>
            </a:r>
            <a:r>
              <a:rPr lang="en-US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Careful </a:t>
            </a:r>
            <a:r>
              <a:rPr lang="en-US" b="1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you must be when sensing the future.” </a:t>
            </a:r>
          </a:p>
        </p:txBody>
      </p:sp>
    </p:spTree>
    <p:extLst>
      <p:ext uri="{BB962C8B-B14F-4D97-AF65-F5344CB8AC3E}">
        <p14:creationId xmlns:p14="http://schemas.microsoft.com/office/powerpoint/2010/main" val="264788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tar Jedi" pitchFamily="82" charset="0"/>
              </a:rPr>
              <a:t>Rationale</a:t>
            </a:r>
            <a:endParaRPr lang="en-US" dirty="0">
              <a:latin typeface="Star Jedi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312419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Clustering #fail</a:t>
            </a:r>
            <a:endParaRPr lang="en-US" dirty="0">
              <a:latin typeface="Aharoni" pitchFamily="2" charset="-79"/>
              <a:cs typeface="Aharoni" pitchFamily="2" charset="-79"/>
            </a:endParaRPr>
          </a:p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Increase push notification participation</a:t>
            </a:r>
          </a:p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Researcher </a:t>
            </a:r>
          </a:p>
          <a:p>
            <a:pPr marL="0" indent="0">
              <a:buNone/>
            </a:pPr>
            <a:r>
              <a:rPr lang="en-US" dirty="0" smtClean="0">
                <a:latin typeface="Aharoni" pitchFamily="2" charset="-79"/>
                <a:cs typeface="Aharoni" pitchFamily="2" charset="-79"/>
              </a:rPr>
              <a:t>   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feedback</a:t>
            </a:r>
            <a:endParaRPr lang="en-US" dirty="0" smtClean="0">
              <a:latin typeface="Aharoni" pitchFamily="2" charset="-79"/>
              <a:cs typeface="Aharoni" pitchFamily="2" charset="-79"/>
            </a:endParaRP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494" y="3276600"/>
            <a:ext cx="619050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514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Star Jedi" pitchFamily="82" charset="0"/>
              </a:rPr>
              <a:t>Process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Data Preprocessing</a:t>
            </a:r>
          </a:p>
          <a:p>
            <a:pPr lvl="1"/>
            <a:r>
              <a:rPr lang="en-US" dirty="0" smtClean="0">
                <a:latin typeface="Aharoni" pitchFamily="2" charset="-79"/>
                <a:cs typeface="Aharoni" pitchFamily="2" charset="-79"/>
              </a:rPr>
              <a:t>Categorical Data </a:t>
            </a:r>
          </a:p>
          <a:p>
            <a:pPr marL="457200" lvl="1" indent="0">
              <a:buNone/>
            </a:pPr>
            <a:r>
              <a:rPr lang="en-US" dirty="0" smtClean="0">
                <a:latin typeface="Aharoni" pitchFamily="2" charset="-79"/>
                <a:cs typeface="Aharoni" pitchFamily="2" charset="-79"/>
              </a:rPr>
              <a:t>   Conversion</a:t>
            </a:r>
          </a:p>
          <a:p>
            <a:pPr lvl="1"/>
            <a:r>
              <a:rPr lang="en-US" dirty="0" smtClean="0">
                <a:latin typeface="Aharoni" pitchFamily="2" charset="-79"/>
                <a:cs typeface="Aharoni" pitchFamily="2" charset="-79"/>
              </a:rPr>
              <a:t>Missing Values</a:t>
            </a:r>
          </a:p>
          <a:p>
            <a:pPr lvl="1"/>
            <a:r>
              <a:rPr lang="en-US" dirty="0" smtClean="0">
                <a:latin typeface="Aharoni" pitchFamily="2" charset="-79"/>
                <a:cs typeface="Aharoni" pitchFamily="2" charset="-79"/>
              </a:rPr>
              <a:t>Best features?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905000"/>
            <a:ext cx="35433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37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tar Jedi" pitchFamily="82" charset="0"/>
              </a:rPr>
              <a:t>Best Attributes</a:t>
            </a:r>
            <a:endParaRPr lang="en-US" dirty="0">
              <a:latin typeface="Star Jedi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620000" cy="28193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Call Duration</a:t>
            </a:r>
          </a:p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Month</a:t>
            </a:r>
          </a:p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Crop</a:t>
            </a:r>
          </a:p>
          <a:p>
            <a:pPr marL="0" indent="0">
              <a:buNone/>
            </a:pPr>
            <a:r>
              <a:rPr lang="en-US" dirty="0" smtClean="0">
                <a:latin typeface="Aharoni" pitchFamily="2" charset="-79"/>
                <a:cs typeface="Aharoni" pitchFamily="2" charset="-79"/>
              </a:rPr>
              <a:t> Thanks to </a:t>
            </a:r>
            <a:r>
              <a:rPr lang="en-US" dirty="0" err="1" smtClean="0">
                <a:latin typeface="Aharoni" pitchFamily="2" charset="-79"/>
                <a:cs typeface="Aharoni" pitchFamily="2" charset="-79"/>
              </a:rPr>
              <a:t>Weka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! 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(www.cs.waikato.ac.nz/ml/weka)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733800"/>
            <a:ext cx="3911600" cy="294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99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Star Jedi" pitchFamily="82" charset="0"/>
              </a:rPr>
              <a:t>Training and Classification</a:t>
            </a:r>
            <a:endParaRPr lang="en-US" dirty="0">
              <a:latin typeface="Star Jedi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haroni" pitchFamily="2" charset="-79"/>
                <a:cs typeface="Aharoni" pitchFamily="2" charset="-79"/>
              </a:rPr>
              <a:t>Training of Decision Tree using 83,500 records</a:t>
            </a:r>
          </a:p>
          <a:p>
            <a:r>
              <a:rPr lang="en-US" sz="2800" dirty="0" smtClean="0">
                <a:latin typeface="Aharoni" pitchFamily="2" charset="-79"/>
                <a:cs typeface="Aharoni" pitchFamily="2" charset="-79"/>
              </a:rPr>
              <a:t>Information Gain</a:t>
            </a:r>
          </a:p>
          <a:p>
            <a:pPr marL="0" indent="0">
              <a:buNone/>
            </a:pPr>
            <a:r>
              <a:rPr lang="en-US" sz="2800" dirty="0" smtClean="0">
                <a:latin typeface="Aharoni" pitchFamily="2" charset="-79"/>
                <a:cs typeface="Aharoni" pitchFamily="2" charset="-79"/>
              </a:rPr>
              <a:t>    Measure</a:t>
            </a:r>
          </a:p>
          <a:p>
            <a:r>
              <a:rPr lang="en-US" sz="2800" dirty="0" smtClean="0">
                <a:latin typeface="Aharoni" pitchFamily="2" charset="-79"/>
                <a:cs typeface="Aharoni" pitchFamily="2" charset="-79"/>
              </a:rPr>
              <a:t>Cross validation </a:t>
            </a:r>
          </a:p>
          <a:p>
            <a:pPr marL="0" indent="0">
              <a:buNone/>
            </a:pPr>
            <a:r>
              <a:rPr lang="en-US" sz="2800" dirty="0" smtClean="0">
                <a:latin typeface="Aharoni" pitchFamily="2" charset="-79"/>
                <a:cs typeface="Aharoni" pitchFamily="2" charset="-79"/>
              </a:rPr>
              <a:t>    accuracy: ~66%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158142"/>
            <a:ext cx="4724400" cy="469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57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tar Jedi" pitchFamily="82" charset="0"/>
              </a:rPr>
              <a:t>Testing</a:t>
            </a:r>
            <a:endParaRPr lang="en-US" dirty="0">
              <a:latin typeface="Star Jedi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Randomly selected 200 records</a:t>
            </a:r>
          </a:p>
          <a:p>
            <a:r>
              <a:rPr lang="en-US" dirty="0">
                <a:latin typeface="Aharoni" pitchFamily="2" charset="-79"/>
                <a:cs typeface="Aharoni" pitchFamily="2" charset="-79"/>
              </a:rPr>
              <a:t>I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nput : &lt;Crop, duration, month&gt;</a:t>
            </a:r>
          </a:p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Output: &lt;Topic1:p1, Topic2: p2…&gt;</a:t>
            </a:r>
          </a:p>
          <a:p>
            <a:endParaRPr lang="en-US" dirty="0" smtClean="0">
              <a:latin typeface="Aharoni" pitchFamily="2" charset="-79"/>
              <a:cs typeface="Aharoni" pitchFamily="2" charset="-79"/>
            </a:endParaRPr>
          </a:p>
          <a:p>
            <a:pPr marL="0" indent="0">
              <a:buNone/>
            </a:pPr>
            <a:r>
              <a:rPr lang="en-US" dirty="0" smtClean="0">
                <a:latin typeface="Aharoni" pitchFamily="2" charset="-79"/>
                <a:cs typeface="Aharoni" pitchFamily="2" charset="-79"/>
              </a:rPr>
              <a:t>[Cotton, 18, Oct] -&gt; </a:t>
            </a:r>
          </a:p>
          <a:p>
            <a:pPr marL="0" indent="0">
              <a:buNone/>
            </a:pPr>
            <a:r>
              <a:rPr lang="en-US" dirty="0" smtClean="0">
                <a:latin typeface="Aharoni" pitchFamily="2" charset="-79"/>
                <a:cs typeface="Aharoni" pitchFamily="2" charset="-79"/>
              </a:rPr>
              <a:t>[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'Diseases: 8.5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%'], 	[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'Other: 3.0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%'], [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'Pests: 86.1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%'], [</a:t>
            </a:r>
            <a:r>
              <a:rPr lang="en-US" dirty="0">
                <a:latin typeface="Aharoni" pitchFamily="2" charset="-79"/>
                <a:cs typeface="Aharoni" pitchFamily="2" charset="-79"/>
              </a:rPr>
              <a:t>'Weather: 2.4%']</a:t>
            </a:r>
          </a:p>
          <a:p>
            <a:endParaRPr lang="en-US" dirty="0" smtClean="0">
              <a:latin typeface="Aharoni" pitchFamily="2" charset="-79"/>
              <a:cs typeface="Aharoni" pitchFamily="2" charset="-79"/>
            </a:endParaRPr>
          </a:p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Average precision: 0.66</a:t>
            </a:r>
          </a:p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Average recall: 0.66</a:t>
            </a:r>
          </a:p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F-Score : 0.65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3504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Star Jedi" pitchFamily="82" charset="0"/>
              </a:rPr>
              <a:t>DEMo</a:t>
            </a:r>
            <a:endParaRPr lang="en-US" dirty="0">
              <a:latin typeface="Star Jedi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7363906" cy="501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844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136</Words>
  <Application>Microsoft Office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Topic Prediction using Decision Trees</vt:lpstr>
      <vt:lpstr>Avaaj otalo Platform</vt:lpstr>
      <vt:lpstr>Topic Prediction</vt:lpstr>
      <vt:lpstr>Rationale</vt:lpstr>
      <vt:lpstr>Process </vt:lpstr>
      <vt:lpstr>Best Attributes</vt:lpstr>
      <vt:lpstr>Training and Classification</vt:lpstr>
      <vt:lpstr>Testing</vt:lpstr>
      <vt:lpstr>DEMo</vt:lpstr>
      <vt:lpstr>Thank You!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Prediction of AO Platform</dc:title>
  <dc:creator>Jay</dc:creator>
  <cp:lastModifiedBy>Jay</cp:lastModifiedBy>
  <cp:revision>13</cp:revision>
  <dcterms:created xsi:type="dcterms:W3CDTF">2013-05-15T21:40:20Z</dcterms:created>
  <dcterms:modified xsi:type="dcterms:W3CDTF">2013-05-17T02:38:20Z</dcterms:modified>
</cp:coreProperties>
</file>