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7" r:id="rId7"/>
    <p:sldId id="262" r:id="rId8"/>
    <p:sldId id="268" r:id="rId9"/>
    <p:sldId id="26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 autoAdjust="0"/>
  </p:normalViewPr>
  <p:slideViewPr>
    <p:cSldViewPr snapToGrid="0">
      <p:cViewPr varScale="1">
        <p:scale>
          <a:sx n="86" d="100"/>
          <a:sy n="86" d="100"/>
        </p:scale>
        <p:origin x="-102" y="-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pPr/>
              <a:t>26-10-2020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26-10-2020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26-10-2020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26-10-2020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26-10-2020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26-10-2020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26-10-2020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26-10-2020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26-10-2020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26-10-2020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26-10-2020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pPr/>
              <a:t>26-10-2020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 xmlns="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INVESTMENT ASSIGNMENT</a:t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sz="1800" dirty="0"/>
              <a:t>Name</a:t>
            </a:r>
            <a:r>
              <a:rPr lang="en-IN" sz="1800" dirty="0" smtClean="0"/>
              <a:t>: </a:t>
            </a:r>
            <a:r>
              <a:rPr lang="en-IN" sz="1800" dirty="0" err="1" smtClean="0"/>
              <a:t>Priya</a:t>
            </a:r>
            <a:r>
              <a:rPr lang="en-IN" sz="1800" dirty="0" smtClean="0"/>
              <a:t> </a:t>
            </a:r>
            <a:r>
              <a:rPr lang="en-IN" sz="1800" dirty="0" err="1" smtClean="0"/>
              <a:t>Aggarwal</a:t>
            </a:r>
            <a:endParaRPr lang="en-IN" sz="1800" dirty="0" smtClean="0"/>
          </a:p>
          <a:p>
            <a:pPr algn="l"/>
            <a:r>
              <a:rPr lang="en-IN" sz="1800" dirty="0" smtClean="0"/>
              <a:t>Email: Priya27aggarwal@gmail.com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xmlns="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 smtClean="0"/>
              <a:t>Conclusions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1600" b="1" u="sng" dirty="0" smtClean="0"/>
              <a:t>Investment </a:t>
            </a:r>
            <a:r>
              <a:rPr lang="en-US" sz="1600" b="1" u="sng" dirty="0" smtClean="0"/>
              <a:t>Type </a:t>
            </a:r>
            <a:r>
              <a:rPr lang="en-US" sz="1600" b="1" u="sng" dirty="0" smtClean="0"/>
              <a:t>Analysis:</a:t>
            </a:r>
            <a:r>
              <a:rPr lang="en-US" sz="1600" dirty="0" smtClean="0"/>
              <a:t> </a:t>
            </a:r>
            <a:r>
              <a:rPr lang="en-US" sz="1400" dirty="0" smtClean="0"/>
              <a:t>Most suitable Funding Type is </a:t>
            </a:r>
            <a:r>
              <a:rPr lang="en-US" sz="1400" b="1" dirty="0" smtClean="0"/>
              <a:t>venture</a:t>
            </a:r>
            <a:r>
              <a:rPr lang="en-US" sz="1400" dirty="0" smtClean="0"/>
              <a:t> because its lies in the range of investment amount 5M to 15M.</a:t>
            </a:r>
          </a:p>
          <a:p>
            <a:pPr marL="342900" indent="-342900">
              <a:buAutoNum type="arabicPeriod"/>
            </a:pPr>
            <a:r>
              <a:rPr lang="en-US" sz="1600" b="1" u="sng" dirty="0" smtClean="0"/>
              <a:t>Country</a:t>
            </a:r>
            <a:r>
              <a:rPr lang="en-US" sz="1600" b="1" u="sng" dirty="0" smtClean="0"/>
              <a:t> </a:t>
            </a:r>
            <a:r>
              <a:rPr lang="en-US" sz="1600" b="1" u="sng" dirty="0" smtClean="0"/>
              <a:t>Analysis:</a:t>
            </a:r>
            <a:r>
              <a:rPr lang="en-US" sz="1600" dirty="0" smtClean="0"/>
              <a:t> </a:t>
            </a:r>
            <a:r>
              <a:rPr lang="en-US" sz="1400" dirty="0" smtClean="0"/>
              <a:t>Top 3 English Countries for investments are: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1400" dirty="0" smtClean="0"/>
              <a:t>USA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1400" dirty="0" smtClean="0"/>
              <a:t>GBR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1400" dirty="0" smtClean="0"/>
              <a:t>IND</a:t>
            </a:r>
          </a:p>
          <a:p>
            <a:pPr marL="342900" indent="-342900">
              <a:buAutoNum type="arabicPeriod"/>
            </a:pPr>
            <a:r>
              <a:rPr lang="en-US" sz="1600" b="1" u="sng" dirty="0" smtClean="0"/>
              <a:t>Sector</a:t>
            </a:r>
            <a:r>
              <a:rPr lang="en-US" sz="1600" b="1" u="sng" dirty="0" smtClean="0"/>
              <a:t> </a:t>
            </a:r>
            <a:r>
              <a:rPr lang="en-US" sz="1600" b="1" u="sng" dirty="0" smtClean="0"/>
              <a:t>Analysis:</a:t>
            </a:r>
          </a:p>
          <a:p>
            <a:pPr marL="342900" indent="-342900">
              <a:buNone/>
            </a:pPr>
            <a:r>
              <a:rPr lang="en-US" sz="1600" b="1" u="sng" dirty="0" smtClean="0"/>
              <a:t> </a:t>
            </a:r>
            <a:endParaRPr lang="en-IN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98111" y="3914558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No. of Investments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GBR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IND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Top Sector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Biotechnology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Biotechnology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E-Commerce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Second Sector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Software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Software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Software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Third Sector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Advertising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Advertising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Education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Top Sector Companies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Juno Therapeutics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Immunocore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Flipkart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Top Second Companies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SurveyMonkey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Avecto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iGATE/</a:t>
                      </a:r>
                      <a:r>
                        <a:rPr lang="en-US" sz="1400" dirty="0" err="1" smtClean="0"/>
                        <a:t>Patni</a:t>
                      </a:r>
                      <a:r>
                        <a:rPr lang="en-US" sz="1400" dirty="0" smtClean="0"/>
                        <a:t> Computers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39970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Abstract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The</a:t>
            </a:r>
            <a:r>
              <a:rPr lang="en-IN" sz="1400" dirty="0" smtClean="0"/>
              <a:t> idea behind this approach is to provide the </a:t>
            </a:r>
            <a:r>
              <a:rPr lang="en-IN" sz="1400" b="1" dirty="0" smtClean="0"/>
              <a:t>Best investor </a:t>
            </a:r>
            <a:r>
              <a:rPr lang="en-IN" sz="1400" dirty="0" smtClean="0"/>
              <a:t>in </a:t>
            </a:r>
            <a:r>
              <a:rPr lang="en-IN" sz="1400" b="1" dirty="0" smtClean="0"/>
              <a:t>Best countries </a:t>
            </a:r>
            <a:r>
              <a:rPr lang="en-IN" sz="1400" dirty="0" smtClean="0"/>
              <a:t>with </a:t>
            </a:r>
            <a:r>
              <a:rPr lang="en-IN" sz="1400" b="1" dirty="0" smtClean="0"/>
              <a:t>Best sectors </a:t>
            </a:r>
            <a:r>
              <a:rPr lang="en-IN" sz="1400" dirty="0" smtClean="0"/>
              <a:t>to </a:t>
            </a:r>
            <a:r>
              <a:rPr lang="en-US" sz="1400" b="1" dirty="0" smtClean="0"/>
              <a:t>Spark </a:t>
            </a:r>
            <a:r>
              <a:rPr lang="en-US" sz="1400" b="1" dirty="0" smtClean="0"/>
              <a:t>Funds</a:t>
            </a:r>
            <a:r>
              <a:rPr lang="en-IN" sz="1400" dirty="0" smtClean="0"/>
              <a:t>.</a:t>
            </a:r>
          </a:p>
          <a:p>
            <a:pPr marL="0" indent="0">
              <a:buNone/>
            </a:pPr>
            <a:r>
              <a:rPr lang="en-US" sz="1400" dirty="0" smtClean="0"/>
              <a:t>Spark Funds has two minor constraints for </a:t>
            </a:r>
            <a:r>
              <a:rPr lang="en-US" sz="1400" dirty="0" smtClean="0"/>
              <a:t>investments:</a:t>
            </a:r>
          </a:p>
          <a:p>
            <a:r>
              <a:rPr lang="en-US" sz="1400" dirty="0" smtClean="0"/>
              <a:t>W</a:t>
            </a:r>
            <a:r>
              <a:rPr lang="en-US" sz="1400" dirty="0" smtClean="0"/>
              <a:t>ants </a:t>
            </a:r>
            <a:r>
              <a:rPr lang="en-US" sz="1400" dirty="0" smtClean="0"/>
              <a:t>to invest between </a:t>
            </a:r>
            <a:r>
              <a:rPr lang="en-US" sz="1400" b="1" dirty="0" smtClean="0"/>
              <a:t>5 to 15 million USD</a:t>
            </a:r>
            <a:r>
              <a:rPr lang="en-US" sz="1400" dirty="0" smtClean="0"/>
              <a:t> per round of investment</a:t>
            </a:r>
          </a:p>
          <a:p>
            <a:r>
              <a:rPr lang="en-US" sz="1400" dirty="0" smtClean="0"/>
              <a:t>Wants </a:t>
            </a:r>
            <a:r>
              <a:rPr lang="en-US" sz="1400" dirty="0" smtClean="0"/>
              <a:t>to invest only in </a:t>
            </a:r>
            <a:r>
              <a:rPr lang="en-US" sz="1400" b="1" dirty="0" smtClean="0"/>
              <a:t>English-speaking countries</a:t>
            </a:r>
            <a:r>
              <a:rPr lang="en-US" sz="1400" dirty="0" smtClean="0"/>
              <a:t> because of the ease of communication with the companies it would invest </a:t>
            </a:r>
            <a:r>
              <a:rPr lang="en-US" sz="1400" dirty="0" smtClean="0"/>
              <a:t>in</a:t>
            </a:r>
          </a:p>
          <a:p>
            <a:endParaRPr lang="en-US" sz="1400" dirty="0" smtClean="0"/>
          </a:p>
          <a:p>
            <a:pPr>
              <a:buNone/>
            </a:pPr>
            <a:r>
              <a:rPr lang="en-US" sz="1600" b="1" u="sng" dirty="0" smtClean="0"/>
              <a:t>Goals: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Best Funding Investment Type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Best Top 3 English Countries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Best Sectors with Top3 countries having large no of investments.</a:t>
            </a:r>
            <a:endParaRPr lang="en-IN" sz="1400" dirty="0" smtClean="0"/>
          </a:p>
        </p:txBody>
      </p:sp>
    </p:spTree>
    <p:extLst>
      <p:ext uri="{BB962C8B-B14F-4D97-AF65-F5344CB8AC3E}">
        <p14:creationId xmlns:p14="http://schemas.microsoft.com/office/powerpoint/2010/main" xmlns="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 smtClean="0"/>
              <a:t>Problem </a:t>
            </a:r>
            <a:r>
              <a:rPr lang="en-IN" sz="2800" dirty="0"/>
              <a:t>solving </a:t>
            </a:r>
            <a:r>
              <a:rPr lang="en-IN" sz="2800" dirty="0" smtClean="0"/>
              <a:t>methodology</a:t>
            </a:r>
            <a:endParaRPr lang="en-IN" sz="28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903413" y="2574131"/>
            <a:ext cx="8172450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 </a:t>
            </a:r>
            <a:r>
              <a:rPr lang="en-US" sz="2800" dirty="0" smtClean="0"/>
              <a:t>Data </a:t>
            </a:r>
            <a:r>
              <a:rPr lang="en-US" sz="2800" dirty="0" smtClean="0"/>
              <a:t>Understanding &amp; Cleaning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 smtClean="0"/>
              <a:t>Step1: </a:t>
            </a:r>
            <a:r>
              <a:rPr lang="en-US" sz="1400" dirty="0" smtClean="0"/>
              <a:t>Load the companies and rounds </a:t>
            </a:r>
            <a:r>
              <a:rPr lang="en-US" sz="1400" dirty="0" smtClean="0"/>
              <a:t>data</a:t>
            </a:r>
          </a:p>
          <a:p>
            <a:pPr marL="0" indent="0">
              <a:buNone/>
            </a:pPr>
            <a:r>
              <a:rPr lang="en-US" sz="1400" dirty="0" smtClean="0"/>
              <a:t>Step2:  Checked </a:t>
            </a:r>
            <a:r>
              <a:rPr lang="en-US" sz="1400" b="1" dirty="0" smtClean="0"/>
              <a:t>unique companies </a:t>
            </a:r>
            <a:r>
              <a:rPr lang="en-US" sz="1400" dirty="0" smtClean="0"/>
              <a:t>present in companies and rounds2 </a:t>
            </a:r>
            <a:r>
              <a:rPr lang="en-US" sz="1400" dirty="0" err="1" smtClean="0"/>
              <a:t>dataframe</a:t>
            </a: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IN" sz="1400" dirty="0" smtClean="0"/>
          </a:p>
          <a:p>
            <a:pPr marL="0" indent="0">
              <a:buNone/>
            </a:pPr>
            <a:endParaRPr lang="en-IN" sz="1400" dirty="0" smtClean="0"/>
          </a:p>
          <a:p>
            <a:pPr marL="0" indent="0">
              <a:buNone/>
            </a:pPr>
            <a:r>
              <a:rPr lang="en-IN" sz="1400" dirty="0" smtClean="0"/>
              <a:t>Step3: </a:t>
            </a:r>
            <a:r>
              <a:rPr lang="en-IN" sz="1400" b="1" dirty="0" smtClean="0"/>
              <a:t>Merge</a:t>
            </a:r>
            <a:r>
              <a:rPr lang="en-IN" sz="1400" dirty="0" smtClean="0"/>
              <a:t> the two </a:t>
            </a:r>
            <a:r>
              <a:rPr lang="en-IN" sz="1400" dirty="0" err="1" smtClean="0"/>
              <a:t>dataframes</a:t>
            </a:r>
            <a:r>
              <a:rPr lang="en-IN" sz="1400" dirty="0" smtClean="0"/>
              <a:t> (companies &amp; rounds2) in single master frame i.e. </a:t>
            </a:r>
            <a:r>
              <a:rPr lang="en-IN" sz="1400" dirty="0" err="1" smtClean="0"/>
              <a:t>Master_frame</a:t>
            </a:r>
            <a:r>
              <a:rPr lang="en-IN" sz="1400" dirty="0" smtClean="0"/>
              <a:t> on the basis of  permalink of companies </a:t>
            </a:r>
            <a:r>
              <a:rPr lang="en-IN" sz="1400" dirty="0" err="1" smtClean="0"/>
              <a:t>df</a:t>
            </a:r>
            <a:r>
              <a:rPr lang="en-IN" sz="1400" dirty="0" smtClean="0"/>
              <a:t> and </a:t>
            </a:r>
            <a:r>
              <a:rPr lang="en-IN" sz="1400" dirty="0" err="1" smtClean="0"/>
              <a:t>company_permalink</a:t>
            </a:r>
            <a:r>
              <a:rPr lang="en-IN" sz="1400" dirty="0" smtClean="0"/>
              <a:t> of rounds2 for analysis.</a:t>
            </a:r>
          </a:p>
          <a:p>
            <a:pPr marL="0" indent="0">
              <a:buNone/>
            </a:pPr>
            <a:r>
              <a:rPr lang="en-IN" sz="1400" dirty="0" smtClean="0"/>
              <a:t>Step4: Before merge </a:t>
            </a:r>
            <a:r>
              <a:rPr lang="en-IN" sz="1400" b="1" dirty="0" smtClean="0"/>
              <a:t>convert</a:t>
            </a:r>
            <a:r>
              <a:rPr lang="en-IN" sz="1400" dirty="0" smtClean="0"/>
              <a:t> the permalink and </a:t>
            </a:r>
            <a:r>
              <a:rPr lang="en-IN" sz="1400" dirty="0" err="1" smtClean="0"/>
              <a:t>company_permalink</a:t>
            </a:r>
            <a:r>
              <a:rPr lang="en-IN" sz="1400" dirty="0" smtClean="0"/>
              <a:t> into </a:t>
            </a:r>
            <a:r>
              <a:rPr lang="en-IN" sz="1400" b="1" dirty="0" smtClean="0"/>
              <a:t>lower case </a:t>
            </a:r>
            <a:r>
              <a:rPr lang="en-IN" sz="1400" dirty="0" smtClean="0"/>
              <a:t>because both columns are not same format. </a:t>
            </a:r>
          </a:p>
          <a:p>
            <a:pPr marL="0" indent="0">
              <a:buNone/>
            </a:pPr>
            <a:r>
              <a:rPr lang="en-IN" sz="1400" dirty="0" smtClean="0"/>
              <a:t>Step5: Get a new Master </a:t>
            </a:r>
            <a:r>
              <a:rPr lang="en-IN" sz="1400" dirty="0" err="1" smtClean="0"/>
              <a:t>dataframe</a:t>
            </a:r>
            <a:r>
              <a:rPr lang="en-IN" sz="1400" dirty="0" smtClean="0"/>
              <a:t> (</a:t>
            </a:r>
            <a:r>
              <a:rPr lang="en-IN" sz="1400" b="1" dirty="0" err="1" smtClean="0"/>
              <a:t>master_frame</a:t>
            </a:r>
            <a:r>
              <a:rPr lang="en-IN" sz="1400" dirty="0" smtClean="0"/>
              <a:t>)</a:t>
            </a:r>
            <a:endParaRPr lang="en-IN" sz="1400" dirty="0"/>
          </a:p>
        </p:txBody>
      </p:sp>
      <p:pic>
        <p:nvPicPr>
          <p:cNvPr id="6" name="Picture 5" descr="Screenshot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727" y="2691227"/>
            <a:ext cx="6382641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9534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US" sz="2800" dirty="0" smtClean="0"/>
              <a:t>I</a:t>
            </a:r>
            <a:r>
              <a:rPr lang="en-US" sz="2800" dirty="0" smtClean="0"/>
              <a:t>nvestment Type</a:t>
            </a:r>
            <a:r>
              <a:rPr lang="en-US" sz="2800" dirty="0" smtClean="0"/>
              <a:t> </a:t>
            </a:r>
            <a:r>
              <a:rPr lang="en-US" sz="2800" dirty="0" smtClean="0"/>
              <a:t>Analysis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The funding types such as seed, venture, angel, etc. </a:t>
            </a:r>
            <a:r>
              <a:rPr lang="en-US" sz="1400" dirty="0" smtClean="0"/>
              <a:t>depen</a:t>
            </a:r>
            <a:r>
              <a:rPr lang="en-US" sz="1400" dirty="0" smtClean="0"/>
              <a:t>d</a:t>
            </a:r>
            <a:r>
              <a:rPr lang="en-US" sz="1400" dirty="0" smtClean="0"/>
              <a:t> </a:t>
            </a:r>
            <a:r>
              <a:rPr lang="en-US" sz="1400" dirty="0" smtClean="0"/>
              <a:t>on the type of the </a:t>
            </a:r>
            <a:r>
              <a:rPr lang="en-US" sz="1400" dirty="0" smtClean="0"/>
              <a:t>company.</a:t>
            </a:r>
          </a:p>
          <a:p>
            <a:pPr marL="0" indent="0">
              <a:buNone/>
            </a:pPr>
            <a:r>
              <a:rPr lang="en-US" sz="1600" b="1" u="sng" dirty="0" smtClean="0"/>
              <a:t>Requirements</a:t>
            </a:r>
            <a:r>
              <a:rPr lang="en-US" sz="1600" b="1" dirty="0" smtClean="0"/>
              <a:t>:</a:t>
            </a:r>
            <a:r>
              <a:rPr lang="en-US" sz="1600" dirty="0" smtClean="0"/>
              <a:t> </a:t>
            </a:r>
            <a:r>
              <a:rPr lang="en-US" sz="1400" b="1" dirty="0" smtClean="0"/>
              <a:t>Spark </a:t>
            </a:r>
            <a:r>
              <a:rPr lang="en-US" sz="1400" b="1" dirty="0" smtClean="0"/>
              <a:t>Funds </a:t>
            </a:r>
            <a:r>
              <a:rPr lang="en-US" sz="1400" dirty="0" smtClean="0"/>
              <a:t>wants to invest between </a:t>
            </a:r>
            <a:r>
              <a:rPr lang="en-US" sz="1400" b="1" dirty="0" smtClean="0"/>
              <a:t>5 to 15 million USD</a:t>
            </a:r>
            <a:r>
              <a:rPr lang="en-US" sz="1400" dirty="0" smtClean="0"/>
              <a:t> per investment </a:t>
            </a:r>
            <a:r>
              <a:rPr lang="en-US" sz="1400" dirty="0" smtClean="0"/>
              <a:t>round</a:t>
            </a:r>
          </a:p>
          <a:p>
            <a:pPr marL="0" indent="0">
              <a:buNone/>
            </a:pPr>
            <a:endParaRPr lang="en-IN" sz="1400" dirty="0" smtClean="0"/>
          </a:p>
          <a:p>
            <a:pPr marL="0" indent="0">
              <a:buNone/>
            </a:pPr>
            <a:endParaRPr lang="en-IN" sz="1400" dirty="0" smtClean="0"/>
          </a:p>
          <a:p>
            <a:pPr marL="0" indent="0">
              <a:buNone/>
            </a:pPr>
            <a:endParaRPr lang="en-IN" sz="1400" dirty="0" smtClean="0"/>
          </a:p>
          <a:p>
            <a:pPr marL="0" indent="0">
              <a:buNone/>
            </a:pPr>
            <a:endParaRPr lang="en-IN" sz="1400" dirty="0" smtClean="0"/>
          </a:p>
          <a:p>
            <a:pPr marL="0" indent="0">
              <a:buNone/>
            </a:pPr>
            <a:endParaRPr lang="en-IN" sz="1400" dirty="0" smtClean="0"/>
          </a:p>
          <a:p>
            <a:pPr marL="0" indent="0">
              <a:buNone/>
            </a:pPr>
            <a:endParaRPr lang="en-IN" sz="1400" dirty="0" smtClean="0"/>
          </a:p>
          <a:p>
            <a:pPr marL="0" indent="0">
              <a:buNone/>
            </a:pPr>
            <a:r>
              <a:rPr lang="en-IN" sz="1400" dirty="0" smtClean="0"/>
              <a:t>So </a:t>
            </a:r>
            <a:r>
              <a:rPr lang="en-IN" sz="1400" b="1" dirty="0" smtClean="0"/>
              <a:t>most </a:t>
            </a:r>
            <a:r>
              <a:rPr lang="en-IN" sz="1400" b="1" dirty="0" smtClean="0"/>
              <a:t>suitable Investment Type </a:t>
            </a:r>
            <a:r>
              <a:rPr lang="en-IN" sz="1400" dirty="0" smtClean="0"/>
              <a:t>for </a:t>
            </a:r>
            <a:r>
              <a:rPr lang="en-IN" sz="1400" b="1" dirty="0" smtClean="0"/>
              <a:t>Spark Funds </a:t>
            </a:r>
            <a:r>
              <a:rPr lang="en-IN" sz="1400" dirty="0" smtClean="0"/>
              <a:t>in </a:t>
            </a:r>
            <a:r>
              <a:rPr lang="en-IN" sz="1400" b="1" dirty="0" smtClean="0"/>
              <a:t>Venture</a:t>
            </a:r>
            <a:r>
              <a:rPr lang="en-IN" sz="1400" dirty="0" smtClean="0"/>
              <a:t> because its median is </a:t>
            </a:r>
            <a:r>
              <a:rPr lang="en-IN" sz="1400" b="1" dirty="0" smtClean="0"/>
              <a:t>5 million</a:t>
            </a:r>
            <a:r>
              <a:rPr lang="en-IN" sz="1400" dirty="0" smtClean="0"/>
              <a:t>.</a:t>
            </a:r>
            <a:endParaRPr lang="en-IN" sz="1400" dirty="0" smtClean="0"/>
          </a:p>
          <a:p>
            <a:pPr marL="0" indent="0">
              <a:buNone/>
            </a:pPr>
            <a:endParaRPr lang="en-IN" sz="1400" dirty="0"/>
          </a:p>
        </p:txBody>
      </p:sp>
      <p:pic>
        <p:nvPicPr>
          <p:cNvPr id="4" name="Picture 3" descr="Screenshot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881" y="2700818"/>
            <a:ext cx="5687219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0298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 smtClean="0"/>
              <a:t>Country &amp; Sector Analysis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u="sng" dirty="0" smtClean="0"/>
              <a:t>Requirements</a:t>
            </a:r>
            <a:r>
              <a:rPr lang="en-IN" sz="1400" dirty="0" smtClean="0"/>
              <a:t>: </a:t>
            </a:r>
            <a:r>
              <a:rPr lang="en-US" sz="1400" dirty="0" smtClean="0"/>
              <a:t>Spark Funds wants to invest in countries with the highest amount of funding for the chosen investment type. This is a part of its broader strategy to invest where </a:t>
            </a:r>
            <a:r>
              <a:rPr lang="en-US" sz="1400" b="1" dirty="0" smtClean="0"/>
              <a:t>most investments are </a:t>
            </a:r>
            <a:r>
              <a:rPr lang="en-US" sz="1400" b="1" dirty="0" smtClean="0"/>
              <a:t>occurring</a:t>
            </a:r>
            <a:r>
              <a:rPr lang="en-US" sz="1400" b="1" dirty="0" smtClean="0"/>
              <a:t> </a:t>
            </a:r>
            <a:r>
              <a:rPr lang="en-US" sz="1400" b="1" dirty="0" smtClean="0"/>
              <a:t>and </a:t>
            </a:r>
            <a:r>
              <a:rPr lang="en-US" sz="1400" dirty="0" smtClean="0"/>
              <a:t>t</a:t>
            </a:r>
            <a:r>
              <a:rPr lang="en-US" sz="1400" dirty="0" smtClean="0"/>
              <a:t>he</a:t>
            </a:r>
            <a:r>
              <a:rPr lang="en-US" sz="1400" dirty="0" smtClean="0"/>
              <a:t> </a:t>
            </a:r>
            <a:r>
              <a:rPr lang="en-US" sz="1400" b="1" dirty="0" smtClean="0"/>
              <a:t>total amount of investments</a:t>
            </a:r>
            <a:r>
              <a:rPr lang="en-US" sz="1400" dirty="0" smtClean="0"/>
              <a:t> in each </a:t>
            </a:r>
            <a:r>
              <a:rPr lang="en-US" sz="1400" b="1" dirty="0" smtClean="0"/>
              <a:t>main sector </a:t>
            </a:r>
            <a:r>
              <a:rPr lang="en-US" sz="1400" dirty="0" smtClean="0"/>
              <a:t>for each of the three countries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endParaRPr lang="en-IN" sz="1400" dirty="0" smtClean="0"/>
          </a:p>
          <a:p>
            <a:pPr marL="0" indent="0">
              <a:buNone/>
            </a:pPr>
            <a:endParaRPr lang="en-IN" sz="1400" dirty="0" smtClean="0"/>
          </a:p>
          <a:p>
            <a:pPr marL="0" indent="0">
              <a:buNone/>
            </a:pPr>
            <a:endParaRPr lang="en-IN" sz="1400" dirty="0" smtClean="0"/>
          </a:p>
          <a:p>
            <a:pPr marL="0" indent="0">
              <a:buNone/>
            </a:pPr>
            <a:endParaRPr lang="en-IN" sz="1400" dirty="0" smtClean="0"/>
          </a:p>
          <a:p>
            <a:pPr marL="0" indent="0">
              <a:buNone/>
            </a:pPr>
            <a:endParaRPr lang="en-IN" sz="1400" dirty="0" smtClean="0"/>
          </a:p>
          <a:p>
            <a:pPr marL="0" indent="0">
              <a:buNone/>
            </a:pPr>
            <a:endParaRPr lang="en-IN" sz="1400" dirty="0" smtClean="0"/>
          </a:p>
          <a:p>
            <a:pPr marL="0" indent="0">
              <a:buNone/>
            </a:pPr>
            <a:endParaRPr lang="en-IN" sz="1400" dirty="0" smtClean="0"/>
          </a:p>
          <a:p>
            <a:pPr marL="0" indent="0">
              <a:buNone/>
            </a:pPr>
            <a:endParaRPr lang="en-IN" sz="1400" dirty="0" smtClean="0"/>
          </a:p>
          <a:p>
            <a:pPr marL="0" indent="0">
              <a:buNone/>
            </a:pPr>
            <a:endParaRPr lang="en-IN" sz="1400" dirty="0" smtClean="0"/>
          </a:p>
          <a:p>
            <a:pPr marL="0" indent="0">
              <a:buNone/>
            </a:pPr>
            <a:endParaRPr lang="en-IN" sz="1400" dirty="0" smtClean="0"/>
          </a:p>
          <a:p>
            <a:pPr marL="0" indent="0">
              <a:buNone/>
            </a:pPr>
            <a:r>
              <a:rPr lang="en-IN" sz="1400" b="1" dirty="0" smtClean="0"/>
              <a:t>Result: </a:t>
            </a:r>
            <a:r>
              <a:rPr lang="en-IN" sz="1400" dirty="0" smtClean="0"/>
              <a:t>Top 3 countries </a:t>
            </a:r>
            <a:r>
              <a:rPr lang="en-IN" sz="1400" b="1" dirty="0" smtClean="0"/>
              <a:t>C1-&gt; USA, C2-&gt; GBR, C3-&gt; IND</a:t>
            </a:r>
            <a:r>
              <a:rPr lang="en-IN" sz="1400" dirty="0" smtClean="0"/>
              <a:t>. We </a:t>
            </a:r>
            <a:r>
              <a:rPr lang="en-IN" sz="1400" b="1" dirty="0" smtClean="0"/>
              <a:t>exclude</a:t>
            </a:r>
            <a:r>
              <a:rPr lang="en-IN" sz="1400" dirty="0" smtClean="0"/>
              <a:t> the </a:t>
            </a:r>
            <a:r>
              <a:rPr lang="en-IN" sz="1400" b="1" dirty="0" smtClean="0"/>
              <a:t>CHN</a:t>
            </a:r>
            <a:r>
              <a:rPr lang="en-IN" sz="1400" dirty="0" smtClean="0"/>
              <a:t> because </a:t>
            </a:r>
            <a:r>
              <a:rPr lang="en-IN" sz="1400" b="1" dirty="0" smtClean="0"/>
              <a:t>English</a:t>
            </a:r>
            <a:r>
              <a:rPr lang="en-IN" sz="1400" dirty="0" smtClean="0"/>
              <a:t> is not official language there. </a:t>
            </a:r>
          </a:p>
          <a:p>
            <a:pPr marL="0" indent="0">
              <a:buNone/>
            </a:pPr>
            <a:r>
              <a:rPr lang="en-IN" sz="1400" dirty="0" smtClean="0"/>
              <a:t>And the best sectors represent in above table corresponding to country respectively. </a:t>
            </a:r>
            <a:endParaRPr lang="en-IN" sz="1400" dirty="0"/>
          </a:p>
        </p:txBody>
      </p:sp>
      <p:pic>
        <p:nvPicPr>
          <p:cNvPr id="4" name="Picture 3" descr="Screenshot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563" y="2643791"/>
            <a:ext cx="2981741" cy="2848373"/>
          </a:xfrm>
          <a:prstGeom prst="rect">
            <a:avLst/>
          </a:prstGeom>
        </p:spPr>
      </p:pic>
      <p:pic>
        <p:nvPicPr>
          <p:cNvPr id="5" name="Picture 4" descr="Screenshot_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651" y="2737272"/>
            <a:ext cx="6663878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6751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Representative</a:t>
            </a:r>
            <a:r>
              <a:rPr lang="en-US" sz="2800" dirty="0" smtClean="0"/>
              <a:t> </a:t>
            </a:r>
            <a:r>
              <a:rPr lang="en-US" sz="2800" dirty="0" smtClean="0"/>
              <a:t>Amount </a:t>
            </a:r>
            <a:r>
              <a:rPr lang="en-US" sz="2800" dirty="0" smtClean="0"/>
              <a:t>of </a:t>
            </a:r>
            <a:r>
              <a:rPr lang="en-US" sz="2800" dirty="0" smtClean="0"/>
              <a:t>Investment</a:t>
            </a:r>
            <a:endParaRPr lang="en-IN" sz="28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722688" y="2169319"/>
            <a:ext cx="453390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739856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US" sz="2800" dirty="0" smtClean="0"/>
              <a:t>T</a:t>
            </a:r>
            <a:r>
              <a:rPr lang="en-US" sz="2800" dirty="0" smtClean="0"/>
              <a:t>op </a:t>
            </a:r>
            <a:r>
              <a:rPr lang="en-US" sz="2800" dirty="0" smtClean="0"/>
              <a:t>9 countries against the </a:t>
            </a:r>
            <a:r>
              <a:rPr lang="en-US" sz="2800" dirty="0" smtClean="0"/>
              <a:t>Total </a:t>
            </a:r>
            <a:r>
              <a:rPr lang="en-US" sz="2800" dirty="0" smtClean="0"/>
              <a:t>amount of investments</a:t>
            </a:r>
            <a:endParaRPr lang="en-IN" sz="28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760788" y="2607469"/>
            <a:ext cx="445770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73355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/>
              <a:t>Investments </a:t>
            </a:r>
            <a:r>
              <a:rPr lang="en-US" sz="3200" dirty="0" smtClean="0"/>
              <a:t>in the </a:t>
            </a:r>
            <a:r>
              <a:rPr lang="en-US" sz="3200" b="1" dirty="0" smtClean="0"/>
              <a:t>Top </a:t>
            </a:r>
            <a:r>
              <a:rPr lang="en-US" sz="3200" b="1" dirty="0" smtClean="0"/>
              <a:t>3 sectors</a:t>
            </a:r>
            <a:r>
              <a:rPr lang="en-US" sz="3200" dirty="0" smtClean="0"/>
              <a:t> of the </a:t>
            </a:r>
            <a:r>
              <a:rPr lang="en-US" sz="3200" b="1" dirty="0" smtClean="0"/>
              <a:t>Top </a:t>
            </a:r>
            <a:r>
              <a:rPr lang="en-US" sz="3200" b="1" dirty="0" smtClean="0"/>
              <a:t>3 countries</a:t>
            </a:r>
            <a:endParaRPr lang="en-IN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326813" y="1854200"/>
            <a:ext cx="7325650" cy="434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57818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</TotalTime>
  <Words>229</Words>
  <Application>Microsoft Office PowerPoint</Application>
  <PresentationFormat>Custom</PresentationFormat>
  <Paragraphs>83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INVESTMENT ASSIGNMENT  SUBMISSION </vt:lpstr>
      <vt:lpstr>Abstract</vt:lpstr>
      <vt:lpstr> Problem solving methodology</vt:lpstr>
      <vt:lpstr> Data Understanding &amp; Cleaning</vt:lpstr>
      <vt:lpstr> Investment Type Analysis</vt:lpstr>
      <vt:lpstr> Country &amp; Sector Analysis</vt:lpstr>
      <vt:lpstr>Representative Amount of Investment</vt:lpstr>
      <vt:lpstr> Top 9 countries against the Total amount of investments</vt:lpstr>
      <vt:lpstr>Investments in the Top 3 sectors of the Top 3 countries</vt:lpstr>
      <vt:lpstr> Conclusions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Naveen</cp:lastModifiedBy>
  <cp:revision>38</cp:revision>
  <dcterms:created xsi:type="dcterms:W3CDTF">2016-06-09T08:16:28Z</dcterms:created>
  <dcterms:modified xsi:type="dcterms:W3CDTF">2020-10-26T14:05:35Z</dcterms:modified>
</cp:coreProperties>
</file>