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76" r:id="rId4"/>
    <p:sldId id="271" r:id="rId5"/>
    <p:sldId id="272" r:id="rId6"/>
    <p:sldId id="270" r:id="rId7"/>
    <p:sldId id="269" r:id="rId8"/>
    <p:sldId id="273" r:id="rId9"/>
    <p:sldId id="274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1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0ABC83-4B72-4A1B-8B4F-7CE32CB5FFD0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760162-EC1D-4445-90ED-CB05290D703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Description:</a:t>
          </a:r>
          <a:r>
            <a:rPr lang="en-US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Scalable object storage for data backup, archival, and analytics.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DA10E47-8733-4DF0-8A71-3E27182678DB}" type="parTrans" cxnId="{14F74112-BA1E-4172-BF04-A14A9FF423BE}">
      <dgm:prSet/>
      <dgm:spPr/>
      <dgm:t>
        <a:bodyPr/>
        <a:lstStyle/>
        <a:p>
          <a:endParaRPr lang="en-US"/>
        </a:p>
      </dgm:t>
    </dgm:pt>
    <dgm:pt modelId="{D9393921-7BFD-4CB2-A2F5-719958599220}" type="sibTrans" cxnId="{14F74112-BA1E-4172-BF04-A14A9FF423BE}">
      <dgm:prSet/>
      <dgm:spPr/>
      <dgm:t>
        <a:bodyPr/>
        <a:lstStyle/>
        <a:p>
          <a:endParaRPr lang="en-US"/>
        </a:p>
      </dgm:t>
    </dgm:pt>
    <dgm:pt modelId="{78C36F20-7739-4F68-9F53-C015ED3DA86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 baseline="0">
              <a:latin typeface="Times New Roman" panose="02020603050405020304" pitchFamily="18" charset="0"/>
              <a:cs typeface="Times New Roman" panose="02020603050405020304" pitchFamily="18" charset="0"/>
            </a:rPr>
            <a:t>Use Cases:</a:t>
          </a:r>
          <a:r>
            <a:rPr lang="en-US" b="0" i="0" baseline="0">
              <a:latin typeface="Times New Roman" panose="02020603050405020304" pitchFamily="18" charset="0"/>
              <a:cs typeface="Times New Roman" panose="02020603050405020304" pitchFamily="18" charset="0"/>
            </a:rPr>
            <a:t> Data backup and restore, content storage and distribution, data lakes for analytics.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3C8DC4F-290C-4B59-A515-53EEA811EC65}" type="parTrans" cxnId="{4C0BCCB3-5241-49B6-9B2F-2797A8DBD4B1}">
      <dgm:prSet/>
      <dgm:spPr/>
      <dgm:t>
        <a:bodyPr/>
        <a:lstStyle/>
        <a:p>
          <a:endParaRPr lang="en-US"/>
        </a:p>
      </dgm:t>
    </dgm:pt>
    <dgm:pt modelId="{C61CC74B-37E9-48FE-B63B-2D448645D1A8}" type="sibTrans" cxnId="{4C0BCCB3-5241-49B6-9B2F-2797A8DBD4B1}">
      <dgm:prSet/>
      <dgm:spPr/>
      <dgm:t>
        <a:bodyPr/>
        <a:lstStyle/>
        <a:p>
          <a:endParaRPr lang="en-US"/>
        </a:p>
      </dgm:t>
    </dgm:pt>
    <dgm:pt modelId="{799B2A50-B7D0-4E94-BE58-5572FD68941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Example:</a:t>
          </a:r>
          <a:r>
            <a:rPr lang="en-US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Netflix uses S3 to store and stream large volumes of video content to its global user base.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A4EE9E0-8E6E-4F63-A2BC-8F9C90D72ECF}" type="parTrans" cxnId="{CE1FFE9E-0BF5-4099-8E01-F4873A3F234E}">
      <dgm:prSet/>
      <dgm:spPr/>
      <dgm:t>
        <a:bodyPr/>
        <a:lstStyle/>
        <a:p>
          <a:endParaRPr lang="en-US"/>
        </a:p>
      </dgm:t>
    </dgm:pt>
    <dgm:pt modelId="{E47A6935-4E58-433A-BDA7-D8DADB95664F}" type="sibTrans" cxnId="{CE1FFE9E-0BF5-4099-8E01-F4873A3F234E}">
      <dgm:prSet/>
      <dgm:spPr/>
      <dgm:t>
        <a:bodyPr/>
        <a:lstStyle/>
        <a:p>
          <a:endParaRPr lang="en-US"/>
        </a:p>
      </dgm:t>
    </dgm:pt>
    <dgm:pt modelId="{7DD2B9C0-0981-4033-8D33-8915C9587100}" type="pres">
      <dgm:prSet presAssocID="{3B0ABC83-4B72-4A1B-8B4F-7CE32CB5FFD0}" presName="root" presStyleCnt="0">
        <dgm:presLayoutVars>
          <dgm:dir/>
          <dgm:resizeHandles val="exact"/>
        </dgm:presLayoutVars>
      </dgm:prSet>
      <dgm:spPr/>
    </dgm:pt>
    <dgm:pt modelId="{C90C1805-1641-4BAC-85D3-841690BABB3E}" type="pres">
      <dgm:prSet presAssocID="{5F760162-EC1D-4445-90ED-CB05290D7033}" presName="compNode" presStyleCnt="0"/>
      <dgm:spPr/>
    </dgm:pt>
    <dgm:pt modelId="{85A80C2E-6FEE-4C04-B9F0-3F65EB0F95A9}" type="pres">
      <dgm:prSet presAssocID="{5F760162-EC1D-4445-90ED-CB05290D7033}" presName="iconBgRect" presStyleLbl="bgShp" presStyleIdx="0" presStyleCnt="3"/>
      <dgm:spPr/>
    </dgm:pt>
    <dgm:pt modelId="{12B1EF80-E13F-427E-A127-F85D72B78ED7}" type="pres">
      <dgm:prSet presAssocID="{5F760162-EC1D-4445-90ED-CB05290D703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75D54D00-1DDA-465B-8510-428010F57458}" type="pres">
      <dgm:prSet presAssocID="{5F760162-EC1D-4445-90ED-CB05290D7033}" presName="spaceRect" presStyleCnt="0"/>
      <dgm:spPr/>
    </dgm:pt>
    <dgm:pt modelId="{1EC9F741-55B3-421D-A9EA-79B4BEEADA61}" type="pres">
      <dgm:prSet presAssocID="{5F760162-EC1D-4445-90ED-CB05290D7033}" presName="textRect" presStyleLbl="revTx" presStyleIdx="0" presStyleCnt="3">
        <dgm:presLayoutVars>
          <dgm:chMax val="1"/>
          <dgm:chPref val="1"/>
        </dgm:presLayoutVars>
      </dgm:prSet>
      <dgm:spPr/>
    </dgm:pt>
    <dgm:pt modelId="{0424B575-BB94-4DF3-A291-1EA27803527C}" type="pres">
      <dgm:prSet presAssocID="{D9393921-7BFD-4CB2-A2F5-719958599220}" presName="sibTrans" presStyleCnt="0"/>
      <dgm:spPr/>
    </dgm:pt>
    <dgm:pt modelId="{2AB80BE7-6C10-4E58-8DB6-F223095237F6}" type="pres">
      <dgm:prSet presAssocID="{78C36F20-7739-4F68-9F53-C015ED3DA862}" presName="compNode" presStyleCnt="0"/>
      <dgm:spPr/>
    </dgm:pt>
    <dgm:pt modelId="{A8754AFA-135E-4A75-A9A7-26EE33269BA7}" type="pres">
      <dgm:prSet presAssocID="{78C36F20-7739-4F68-9F53-C015ED3DA862}" presName="iconBgRect" presStyleLbl="bgShp" presStyleIdx="1" presStyleCnt="3"/>
      <dgm:spPr/>
    </dgm:pt>
    <dgm:pt modelId="{F45AFCD2-B78B-413E-B395-4A17C9B518AB}" type="pres">
      <dgm:prSet presAssocID="{78C36F20-7739-4F68-9F53-C015ED3DA86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2262F48D-9D35-4E8A-8FA5-695A748441AE}" type="pres">
      <dgm:prSet presAssocID="{78C36F20-7739-4F68-9F53-C015ED3DA862}" presName="spaceRect" presStyleCnt="0"/>
      <dgm:spPr/>
    </dgm:pt>
    <dgm:pt modelId="{88A18BD7-6110-43EC-8A7A-7ED746578C2D}" type="pres">
      <dgm:prSet presAssocID="{78C36F20-7739-4F68-9F53-C015ED3DA862}" presName="textRect" presStyleLbl="revTx" presStyleIdx="1" presStyleCnt="3">
        <dgm:presLayoutVars>
          <dgm:chMax val="1"/>
          <dgm:chPref val="1"/>
        </dgm:presLayoutVars>
      </dgm:prSet>
      <dgm:spPr/>
    </dgm:pt>
    <dgm:pt modelId="{61C37C03-74EE-429A-81E3-80D5FF891A26}" type="pres">
      <dgm:prSet presAssocID="{C61CC74B-37E9-48FE-B63B-2D448645D1A8}" presName="sibTrans" presStyleCnt="0"/>
      <dgm:spPr/>
    </dgm:pt>
    <dgm:pt modelId="{59A6B4EE-2C8B-4BE0-898F-48655417D19D}" type="pres">
      <dgm:prSet presAssocID="{799B2A50-B7D0-4E94-BE58-5572FD689416}" presName="compNode" presStyleCnt="0"/>
      <dgm:spPr/>
    </dgm:pt>
    <dgm:pt modelId="{4AC60ECC-9D5A-48C0-9924-5156339A42CD}" type="pres">
      <dgm:prSet presAssocID="{799B2A50-B7D0-4E94-BE58-5572FD689416}" presName="iconBgRect" presStyleLbl="bgShp" presStyleIdx="2" presStyleCnt="3"/>
      <dgm:spPr/>
    </dgm:pt>
    <dgm:pt modelId="{DCC5F279-B9EF-4A62-8C25-64C529D85FB5}" type="pres">
      <dgm:prSet presAssocID="{799B2A50-B7D0-4E94-BE58-5572FD68941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FD28240A-8F55-4D80-9EEC-196BE4A74019}" type="pres">
      <dgm:prSet presAssocID="{799B2A50-B7D0-4E94-BE58-5572FD689416}" presName="spaceRect" presStyleCnt="0"/>
      <dgm:spPr/>
    </dgm:pt>
    <dgm:pt modelId="{27DD4D9F-3EE3-4A63-B5EB-939FDC536E5C}" type="pres">
      <dgm:prSet presAssocID="{799B2A50-B7D0-4E94-BE58-5572FD68941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4F74112-BA1E-4172-BF04-A14A9FF423BE}" srcId="{3B0ABC83-4B72-4A1B-8B4F-7CE32CB5FFD0}" destId="{5F760162-EC1D-4445-90ED-CB05290D7033}" srcOrd="0" destOrd="0" parTransId="{3DA10E47-8733-4DF0-8A71-3E27182678DB}" sibTransId="{D9393921-7BFD-4CB2-A2F5-719958599220}"/>
    <dgm:cxn modelId="{058D3741-E79D-4951-B9E7-C72B5A2D462C}" type="presOf" srcId="{3B0ABC83-4B72-4A1B-8B4F-7CE32CB5FFD0}" destId="{7DD2B9C0-0981-4033-8D33-8915C9587100}" srcOrd="0" destOrd="0" presId="urn:microsoft.com/office/officeart/2018/5/layout/IconCircleLabelList"/>
    <dgm:cxn modelId="{20442265-3403-438E-A9A0-E785C15A1EE2}" type="presOf" srcId="{799B2A50-B7D0-4E94-BE58-5572FD689416}" destId="{27DD4D9F-3EE3-4A63-B5EB-939FDC536E5C}" srcOrd="0" destOrd="0" presId="urn:microsoft.com/office/officeart/2018/5/layout/IconCircleLabelList"/>
    <dgm:cxn modelId="{CE1FFE9E-0BF5-4099-8E01-F4873A3F234E}" srcId="{3B0ABC83-4B72-4A1B-8B4F-7CE32CB5FFD0}" destId="{799B2A50-B7D0-4E94-BE58-5572FD689416}" srcOrd="2" destOrd="0" parTransId="{0A4EE9E0-8E6E-4F63-A2BC-8F9C90D72ECF}" sibTransId="{E47A6935-4E58-433A-BDA7-D8DADB95664F}"/>
    <dgm:cxn modelId="{04DDF7A1-70E9-44DE-BFE7-EF0BFEBA9B1B}" type="presOf" srcId="{5F760162-EC1D-4445-90ED-CB05290D7033}" destId="{1EC9F741-55B3-421D-A9EA-79B4BEEADA61}" srcOrd="0" destOrd="0" presId="urn:microsoft.com/office/officeart/2018/5/layout/IconCircleLabelList"/>
    <dgm:cxn modelId="{ABBEF3AA-CAFE-4ACB-9C31-86E6259C7387}" type="presOf" srcId="{78C36F20-7739-4F68-9F53-C015ED3DA862}" destId="{88A18BD7-6110-43EC-8A7A-7ED746578C2D}" srcOrd="0" destOrd="0" presId="urn:microsoft.com/office/officeart/2018/5/layout/IconCircleLabelList"/>
    <dgm:cxn modelId="{4C0BCCB3-5241-49B6-9B2F-2797A8DBD4B1}" srcId="{3B0ABC83-4B72-4A1B-8B4F-7CE32CB5FFD0}" destId="{78C36F20-7739-4F68-9F53-C015ED3DA862}" srcOrd="1" destOrd="0" parTransId="{43C8DC4F-290C-4B59-A515-53EEA811EC65}" sibTransId="{C61CC74B-37E9-48FE-B63B-2D448645D1A8}"/>
    <dgm:cxn modelId="{DE991C58-8B35-4E95-A846-6063AD89CCD6}" type="presParOf" srcId="{7DD2B9C0-0981-4033-8D33-8915C9587100}" destId="{C90C1805-1641-4BAC-85D3-841690BABB3E}" srcOrd="0" destOrd="0" presId="urn:microsoft.com/office/officeart/2018/5/layout/IconCircleLabelList"/>
    <dgm:cxn modelId="{0D31AF13-2F70-4BF7-B4EF-21922A783747}" type="presParOf" srcId="{C90C1805-1641-4BAC-85D3-841690BABB3E}" destId="{85A80C2E-6FEE-4C04-B9F0-3F65EB0F95A9}" srcOrd="0" destOrd="0" presId="urn:microsoft.com/office/officeart/2018/5/layout/IconCircleLabelList"/>
    <dgm:cxn modelId="{86F60230-812D-46E1-9434-E2BA39058464}" type="presParOf" srcId="{C90C1805-1641-4BAC-85D3-841690BABB3E}" destId="{12B1EF80-E13F-427E-A127-F85D72B78ED7}" srcOrd="1" destOrd="0" presId="urn:microsoft.com/office/officeart/2018/5/layout/IconCircleLabelList"/>
    <dgm:cxn modelId="{64EE85EA-B335-4F1A-A3A0-6073D66157E7}" type="presParOf" srcId="{C90C1805-1641-4BAC-85D3-841690BABB3E}" destId="{75D54D00-1DDA-465B-8510-428010F57458}" srcOrd="2" destOrd="0" presId="urn:microsoft.com/office/officeart/2018/5/layout/IconCircleLabelList"/>
    <dgm:cxn modelId="{F0B95063-EABC-4224-984D-2A74F72F781B}" type="presParOf" srcId="{C90C1805-1641-4BAC-85D3-841690BABB3E}" destId="{1EC9F741-55B3-421D-A9EA-79B4BEEADA61}" srcOrd="3" destOrd="0" presId="urn:microsoft.com/office/officeart/2018/5/layout/IconCircleLabelList"/>
    <dgm:cxn modelId="{8AB612BF-9B63-4A3A-8449-2C4D8482D739}" type="presParOf" srcId="{7DD2B9C0-0981-4033-8D33-8915C9587100}" destId="{0424B575-BB94-4DF3-A291-1EA27803527C}" srcOrd="1" destOrd="0" presId="urn:microsoft.com/office/officeart/2018/5/layout/IconCircleLabelList"/>
    <dgm:cxn modelId="{66FB2261-B83A-4BE4-A986-744FEF79F1B2}" type="presParOf" srcId="{7DD2B9C0-0981-4033-8D33-8915C9587100}" destId="{2AB80BE7-6C10-4E58-8DB6-F223095237F6}" srcOrd="2" destOrd="0" presId="urn:microsoft.com/office/officeart/2018/5/layout/IconCircleLabelList"/>
    <dgm:cxn modelId="{4E09ECD4-925F-484E-8FE5-699C7F560219}" type="presParOf" srcId="{2AB80BE7-6C10-4E58-8DB6-F223095237F6}" destId="{A8754AFA-135E-4A75-A9A7-26EE33269BA7}" srcOrd="0" destOrd="0" presId="urn:microsoft.com/office/officeart/2018/5/layout/IconCircleLabelList"/>
    <dgm:cxn modelId="{407646AD-17D2-4B9F-97B5-11DF56DB0FD0}" type="presParOf" srcId="{2AB80BE7-6C10-4E58-8DB6-F223095237F6}" destId="{F45AFCD2-B78B-413E-B395-4A17C9B518AB}" srcOrd="1" destOrd="0" presId="urn:microsoft.com/office/officeart/2018/5/layout/IconCircleLabelList"/>
    <dgm:cxn modelId="{D790B873-5419-493F-AE79-9DED21189DB3}" type="presParOf" srcId="{2AB80BE7-6C10-4E58-8DB6-F223095237F6}" destId="{2262F48D-9D35-4E8A-8FA5-695A748441AE}" srcOrd="2" destOrd="0" presId="urn:microsoft.com/office/officeart/2018/5/layout/IconCircleLabelList"/>
    <dgm:cxn modelId="{EE1652CE-D870-4CFD-8557-864180A37522}" type="presParOf" srcId="{2AB80BE7-6C10-4E58-8DB6-F223095237F6}" destId="{88A18BD7-6110-43EC-8A7A-7ED746578C2D}" srcOrd="3" destOrd="0" presId="urn:microsoft.com/office/officeart/2018/5/layout/IconCircleLabelList"/>
    <dgm:cxn modelId="{11CBCE50-6BFE-4080-B470-A442E842922C}" type="presParOf" srcId="{7DD2B9C0-0981-4033-8D33-8915C9587100}" destId="{61C37C03-74EE-429A-81E3-80D5FF891A26}" srcOrd="3" destOrd="0" presId="urn:microsoft.com/office/officeart/2018/5/layout/IconCircleLabelList"/>
    <dgm:cxn modelId="{0EFCB829-6A52-490C-AA5E-DC5A65C95BCC}" type="presParOf" srcId="{7DD2B9C0-0981-4033-8D33-8915C9587100}" destId="{59A6B4EE-2C8B-4BE0-898F-48655417D19D}" srcOrd="4" destOrd="0" presId="urn:microsoft.com/office/officeart/2018/5/layout/IconCircleLabelList"/>
    <dgm:cxn modelId="{99D32AE0-0789-4DD5-86F0-05356E1BA747}" type="presParOf" srcId="{59A6B4EE-2C8B-4BE0-898F-48655417D19D}" destId="{4AC60ECC-9D5A-48C0-9924-5156339A42CD}" srcOrd="0" destOrd="0" presId="urn:microsoft.com/office/officeart/2018/5/layout/IconCircleLabelList"/>
    <dgm:cxn modelId="{5B796DB3-3DA2-4374-918D-AC0FDA3344C0}" type="presParOf" srcId="{59A6B4EE-2C8B-4BE0-898F-48655417D19D}" destId="{DCC5F279-B9EF-4A62-8C25-64C529D85FB5}" srcOrd="1" destOrd="0" presId="urn:microsoft.com/office/officeart/2018/5/layout/IconCircleLabelList"/>
    <dgm:cxn modelId="{CA76DF28-6E44-4E30-BB7E-D3093EB380D0}" type="presParOf" srcId="{59A6B4EE-2C8B-4BE0-898F-48655417D19D}" destId="{FD28240A-8F55-4D80-9EEC-196BE4A74019}" srcOrd="2" destOrd="0" presId="urn:microsoft.com/office/officeart/2018/5/layout/IconCircleLabelList"/>
    <dgm:cxn modelId="{824EE822-823A-4064-80FC-727F2057AAC4}" type="presParOf" srcId="{59A6B4EE-2C8B-4BE0-898F-48655417D19D}" destId="{27DD4D9F-3EE3-4A63-B5EB-939FDC536E5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A80C2E-6FEE-4C04-B9F0-3F65EB0F95A9}">
      <dsp:nvSpPr>
        <dsp:cNvPr id="0" name=""/>
        <dsp:cNvSpPr/>
      </dsp:nvSpPr>
      <dsp:spPr>
        <a:xfrm>
          <a:off x="449516" y="368671"/>
          <a:ext cx="1200937" cy="12009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B1EF80-E13F-427E-A127-F85D72B78ED7}">
      <dsp:nvSpPr>
        <dsp:cNvPr id="0" name=""/>
        <dsp:cNvSpPr/>
      </dsp:nvSpPr>
      <dsp:spPr>
        <a:xfrm>
          <a:off x="705453" y="624609"/>
          <a:ext cx="689062" cy="689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C9F741-55B3-421D-A9EA-79B4BEEADA61}">
      <dsp:nvSpPr>
        <dsp:cNvPr id="0" name=""/>
        <dsp:cNvSpPr/>
      </dsp:nvSpPr>
      <dsp:spPr>
        <a:xfrm>
          <a:off x="65610" y="1943671"/>
          <a:ext cx="196875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Description:</a:t>
          </a:r>
          <a:r>
            <a:rPr lang="en-US" sz="11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Scalable object storage for data backup, archival, and analytics.</a:t>
          </a:r>
          <a:endParaRPr lang="en-US" sz="1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5610" y="1943671"/>
        <a:ext cx="1968750" cy="810000"/>
      </dsp:txXfrm>
    </dsp:sp>
    <dsp:sp modelId="{A8754AFA-135E-4A75-A9A7-26EE33269BA7}">
      <dsp:nvSpPr>
        <dsp:cNvPr id="0" name=""/>
        <dsp:cNvSpPr/>
      </dsp:nvSpPr>
      <dsp:spPr>
        <a:xfrm>
          <a:off x="2762797" y="368671"/>
          <a:ext cx="1200937" cy="12009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5AFCD2-B78B-413E-B395-4A17C9B518AB}">
      <dsp:nvSpPr>
        <dsp:cNvPr id="0" name=""/>
        <dsp:cNvSpPr/>
      </dsp:nvSpPr>
      <dsp:spPr>
        <a:xfrm>
          <a:off x="3018735" y="624609"/>
          <a:ext cx="689062" cy="689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A18BD7-6110-43EC-8A7A-7ED746578C2D}">
      <dsp:nvSpPr>
        <dsp:cNvPr id="0" name=""/>
        <dsp:cNvSpPr/>
      </dsp:nvSpPr>
      <dsp:spPr>
        <a:xfrm>
          <a:off x="2378891" y="1943671"/>
          <a:ext cx="196875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Use Cases:</a:t>
          </a:r>
          <a:r>
            <a:rPr lang="en-US" sz="1100" b="0" i="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 Data backup and restore, content storage and distribution, data lakes for analytics.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78891" y="1943671"/>
        <a:ext cx="1968750" cy="810000"/>
      </dsp:txXfrm>
    </dsp:sp>
    <dsp:sp modelId="{4AC60ECC-9D5A-48C0-9924-5156339A42CD}">
      <dsp:nvSpPr>
        <dsp:cNvPr id="0" name=""/>
        <dsp:cNvSpPr/>
      </dsp:nvSpPr>
      <dsp:spPr>
        <a:xfrm>
          <a:off x="5076079" y="368671"/>
          <a:ext cx="1200937" cy="12009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C5F279-B9EF-4A62-8C25-64C529D85FB5}">
      <dsp:nvSpPr>
        <dsp:cNvPr id="0" name=""/>
        <dsp:cNvSpPr/>
      </dsp:nvSpPr>
      <dsp:spPr>
        <a:xfrm>
          <a:off x="5332016" y="624609"/>
          <a:ext cx="689062" cy="689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DD4D9F-3EE3-4A63-B5EB-939FDC536E5C}">
      <dsp:nvSpPr>
        <dsp:cNvPr id="0" name=""/>
        <dsp:cNvSpPr/>
      </dsp:nvSpPr>
      <dsp:spPr>
        <a:xfrm>
          <a:off x="4692172" y="1943671"/>
          <a:ext cx="196875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Example:</a:t>
          </a:r>
          <a:r>
            <a:rPr lang="en-US" sz="11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Netflix uses S3 to store and stream large volumes of video content to its global user base. </a:t>
          </a:r>
          <a:endParaRPr lang="en-US" sz="1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692172" y="1943671"/>
        <a:ext cx="1968750" cy="81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439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33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64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48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94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05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32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44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13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27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7657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6/1/2024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396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ws Images – Browse 2,798 Stock Photos, Vectors, and Video | Adobe Stock">
            <a:extLst>
              <a:ext uri="{FF2B5EF4-FFF2-40B4-BE49-F238E27FC236}">
                <a16:creationId xmlns:a16="http://schemas.microsoft.com/office/drawing/2014/main" id="{6355432F-3539-0439-CD7F-8C0E8E5688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4" r="4117"/>
          <a:stretch/>
        </p:blipFill>
        <p:spPr bwMode="auto"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7894F2-A59A-FFD6-34D4-01C81FAEF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1" y="872937"/>
            <a:ext cx="5920740" cy="13608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Leveraging AWS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A0FB2-3B39-20E9-8308-AFD3CD881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332029"/>
            <a:ext cx="4118906" cy="384017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IT Infrastructure and Software Development</a:t>
            </a:r>
          </a:p>
          <a:p>
            <a:pPr>
              <a:lnSpc>
                <a:spcPct val="12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Priyanshu Dhyani</a:t>
            </a:r>
          </a:p>
        </p:txBody>
      </p:sp>
    </p:spTree>
    <p:extLst>
      <p:ext uri="{BB962C8B-B14F-4D97-AF65-F5344CB8AC3E}">
        <p14:creationId xmlns:p14="http://schemas.microsoft.com/office/powerpoint/2010/main" val="2376756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: Shape 4102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105" name="Straight Connector 4104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4E5B79A0-69AD-4CBD-897F-32C7A2BA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98" name="Picture 2" descr="Amazon Web Services (AWS): Einfaches Cloud Computing | mindsquare">
            <a:extLst>
              <a:ext uri="{FF2B5EF4-FFF2-40B4-BE49-F238E27FC236}">
                <a16:creationId xmlns:a16="http://schemas.microsoft.com/office/drawing/2014/main" id="{41364CAD-2C4A-8A8E-57D2-D51333B08A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57" b="4073"/>
          <a:stretch/>
        </p:blipFill>
        <p:spPr bwMode="auto">
          <a:xfrm>
            <a:off x="21" y="-1"/>
            <a:ext cx="12191979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9" name="Freeform: Shape 4108">
            <a:extLst>
              <a:ext uri="{FF2B5EF4-FFF2-40B4-BE49-F238E27FC236}">
                <a16:creationId xmlns:a16="http://schemas.microsoft.com/office/drawing/2014/main" id="{3EE42C3D-9FF4-4A79-B1A6-8CD4E7A2F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2000" cy="6858000"/>
          </a:xfrm>
          <a:custGeom>
            <a:avLst/>
            <a:gdLst>
              <a:gd name="connsiteX0" fmla="*/ 4657775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191999 w 12192000"/>
              <a:gd name="connsiteY3" fmla="*/ 6858000 h 6858000"/>
              <a:gd name="connsiteX4" fmla="*/ 12191999 w 12192000"/>
              <a:gd name="connsiteY4" fmla="*/ 1526601 h 6858000"/>
              <a:gd name="connsiteX5" fmla="*/ 7524745 w 12192000"/>
              <a:gd name="connsiteY5" fmla="*/ 6856911 h 6858000"/>
              <a:gd name="connsiteX6" fmla="*/ 12191999 w 12192000"/>
              <a:gd name="connsiteY6" fmla="*/ 6858000 h 6858000"/>
              <a:gd name="connsiteX7" fmla="*/ 0 w 12192000"/>
              <a:gd name="connsiteY7" fmla="*/ 6858000 h 6858000"/>
              <a:gd name="connsiteX8" fmla="*/ 0 w 12192000"/>
              <a:gd name="connsiteY8" fmla="*/ 531445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4657775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9" y="6858000"/>
                </a:lnTo>
                <a:lnTo>
                  <a:pt x="12191999" y="1526601"/>
                </a:lnTo>
                <a:lnTo>
                  <a:pt x="7524745" y="6856911"/>
                </a:lnTo>
                <a:lnTo>
                  <a:pt x="12191999" y="6858000"/>
                </a:lnTo>
                <a:lnTo>
                  <a:pt x="0" y="6858000"/>
                </a:lnTo>
                <a:lnTo>
                  <a:pt x="0" y="5314455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343FFE-6897-DBB1-2EE4-D51759354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559" y="2518127"/>
            <a:ext cx="9469523" cy="215900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r"/>
            <a:r>
              <a:rPr lang="en-US" sz="10000" b="1" cap="all" spc="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cxnSp>
        <p:nvCxnSpPr>
          <p:cNvPr id="4111" name="Straight Connector 4110">
            <a:extLst>
              <a:ext uri="{FF2B5EF4-FFF2-40B4-BE49-F238E27FC236}">
                <a16:creationId xmlns:a16="http://schemas.microsoft.com/office/drawing/2014/main" id="{83B828B0-F33B-4806-9D53-69C862A4C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30829" y="4903471"/>
            <a:ext cx="6087291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894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72" name="Rectangle 11271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7" name="Picture 3" descr="What is AWS: An Ultimate Guide to Amazon Web Services">
            <a:extLst>
              <a:ext uri="{FF2B5EF4-FFF2-40B4-BE49-F238E27FC236}">
                <a16:creationId xmlns:a16="http://schemas.microsoft.com/office/drawing/2014/main" id="{0A979A30-0346-5EB8-451C-27986ABB29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71"/>
          <a:stretch/>
        </p:blipFill>
        <p:spPr bwMode="auto"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4" name="Freeform: Shape 11273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21AE4B-423D-0037-B584-8BC9084FD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r>
              <a:rPr lang="en-IN" dirty="0"/>
              <a:t>Introduction to AWS Services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0A5AFE1-8973-94D5-85F2-3007A2A93E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2310" y="2233835"/>
            <a:ext cx="4952998" cy="311067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Overview of AWS and its importance in modern IT infrastructure and software development.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Brief introduction of the services covered in the presentation. </a:t>
            </a:r>
          </a:p>
        </p:txBody>
      </p:sp>
    </p:spTree>
    <p:extLst>
      <p:ext uri="{BB962C8B-B14F-4D97-AF65-F5344CB8AC3E}">
        <p14:creationId xmlns:p14="http://schemas.microsoft.com/office/powerpoint/2010/main" val="602983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97" name="Rectangle 12296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2" name="Picture 4" descr="Securely Connecting to Private EC2 Instances with EC2 Instance Connect  Endpoint (EIC Endpoint)">
            <a:extLst>
              <a:ext uri="{FF2B5EF4-FFF2-40B4-BE49-F238E27FC236}">
                <a16:creationId xmlns:a16="http://schemas.microsoft.com/office/drawing/2014/main" id="{E96C408D-5A14-290B-5583-356CDD9766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3" r="14440"/>
          <a:stretch/>
        </p:blipFill>
        <p:spPr bwMode="auto"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9" name="Freeform: Shape 12298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343FFE-6897-DBB1-2EE4-D51759354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Amazon EC2 - Elastic Compute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15A92-0425-AF4A-CC56-0299DE468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2" y="2332029"/>
            <a:ext cx="4118906" cy="384017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Resizable compute capacity in the cloud.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Cases: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Hosting web applications, running backend servers, batch processing, scientific computing.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Airbnb uses EC2 to handle its dynamic workloads and scale according to demand.</a:t>
            </a:r>
          </a:p>
          <a:p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915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26" name="Rectangle 13325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27" name="Freeform: Shape 13326">
            <a:extLst>
              <a:ext uri="{FF2B5EF4-FFF2-40B4-BE49-F238E27FC236}">
                <a16:creationId xmlns:a16="http://schemas.microsoft.com/office/drawing/2014/main" id="{6AD2284B-B8B7-4BE1-A9DE-32E5FCF7B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343FFE-6897-DBB1-2EE4-D51759354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530" y="718495"/>
            <a:ext cx="6826952" cy="1510261"/>
          </a:xfrm>
        </p:spPr>
        <p:txBody>
          <a:bodyPr anchor="b">
            <a:normAutofit/>
          </a:bodyPr>
          <a:lstStyle/>
          <a:p>
            <a:pPr algn="ctr"/>
            <a:r>
              <a:rPr lang="en-IN" b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Amazon S3 - Simple </a:t>
            </a:r>
            <a:br>
              <a:rPr lang="en-IN" b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 Service</a:t>
            </a:r>
            <a:endParaRPr lang="en-IN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5" name="Picture 3" descr="Getting Started With AWS S3 - Analytics Vidhya">
            <a:extLst>
              <a:ext uri="{FF2B5EF4-FFF2-40B4-BE49-F238E27FC236}">
                <a16:creationId xmlns:a16="http://schemas.microsoft.com/office/drawing/2014/main" id="{6118600E-21C2-720C-3862-DAB0FE130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518" y="479045"/>
            <a:ext cx="4636744" cy="202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329" name="Rectangle 1">
            <a:extLst>
              <a:ext uri="{FF2B5EF4-FFF2-40B4-BE49-F238E27FC236}">
                <a16:creationId xmlns:a16="http://schemas.microsoft.com/office/drawing/2014/main" id="{A56779E7-13D6-0975-DE45-92E28623C1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6290566"/>
              </p:ext>
            </p:extLst>
          </p:nvPr>
        </p:nvGraphicFramePr>
        <p:xfrm>
          <a:off x="4619297" y="2986664"/>
          <a:ext cx="6726533" cy="3122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89086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44" name="Rectangle 14343">
            <a:extLst>
              <a:ext uri="{FF2B5EF4-FFF2-40B4-BE49-F238E27FC236}">
                <a16:creationId xmlns:a16="http://schemas.microsoft.com/office/drawing/2014/main" id="{5D3B97D3-3894-4963-90C5-4EAA66131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343FFE-6897-DBB1-2EE4-D51759354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873" y="872935"/>
            <a:ext cx="5798126" cy="1360898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RDS - Relational Database Service</a:t>
            </a:r>
          </a:p>
        </p:txBody>
      </p:sp>
      <p:pic>
        <p:nvPicPr>
          <p:cNvPr id="14339" name="Picture 3" descr="Amazon RDS: Relational Database - AWS Newbies">
            <a:extLst>
              <a:ext uri="{FF2B5EF4-FFF2-40B4-BE49-F238E27FC236}">
                <a16:creationId xmlns:a16="http://schemas.microsoft.com/office/drawing/2014/main" id="{EBDC1970-F765-A9D5-9CFA-6A62CDBD7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0484" y="2400651"/>
            <a:ext cx="2975262" cy="198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BF8C4BC7-D7A6-6EAC-D94B-2FE78BD1E4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50873" y="2332026"/>
            <a:ext cx="5798126" cy="384017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Description: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Easy setup, operation, and scaling of a relational database in the cloud.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Use Cases: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Running transactional databases, web and mobile applications, data warehousing.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Example: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Expedia uses RDS for reliable and scalable database solutions to handle travel bookings. </a:t>
            </a:r>
          </a:p>
        </p:txBody>
      </p:sp>
    </p:spTree>
    <p:extLst>
      <p:ext uri="{BB962C8B-B14F-4D97-AF65-F5344CB8AC3E}">
        <p14:creationId xmlns:p14="http://schemas.microsoft.com/office/powerpoint/2010/main" val="1490221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374" name="Rectangle 15373">
            <a:extLst>
              <a:ext uri="{FF2B5EF4-FFF2-40B4-BE49-F238E27FC236}">
                <a16:creationId xmlns:a16="http://schemas.microsoft.com/office/drawing/2014/main" id="{5D3B97D3-3894-4963-90C5-4EAA66131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343FFE-6897-DBB1-2EE4-D51759354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873" y="872935"/>
            <a:ext cx="5798126" cy="1360898"/>
          </a:xfrm>
        </p:spPr>
        <p:txBody>
          <a:bodyPr>
            <a:normAutofit/>
          </a:bodyPr>
          <a:lstStyle/>
          <a:p>
            <a:r>
              <a:rPr lang="en-IN"/>
              <a:t>AWS Lambda - Serverless Computing</a:t>
            </a:r>
            <a:endParaRPr lang="en-IN" dirty="0"/>
          </a:p>
        </p:txBody>
      </p:sp>
      <p:pic>
        <p:nvPicPr>
          <p:cNvPr id="15365" name="Picture 5" descr="AWS Lambda">
            <a:extLst>
              <a:ext uri="{FF2B5EF4-FFF2-40B4-BE49-F238E27FC236}">
                <a16:creationId xmlns:a16="http://schemas.microsoft.com/office/drawing/2014/main" id="{715652A7-B7C6-E8A4-E269-EBEBCF739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0484" y="2560571"/>
            <a:ext cx="2975262" cy="166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C9C580B2-3068-0F16-E190-7EC8737219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50873" y="2332026"/>
            <a:ext cx="5798126" cy="384017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Description: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Run code without provisioning or managing servers.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Use Cases: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Real-time file processing, data validation and transformation, backend services.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Example: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Coca-Cola uses Lambda to manage their vending machine inventory and process sales data in real-time. </a:t>
            </a:r>
          </a:p>
        </p:txBody>
      </p:sp>
    </p:spTree>
    <p:extLst>
      <p:ext uri="{BB962C8B-B14F-4D97-AF65-F5344CB8AC3E}">
        <p14:creationId xmlns:p14="http://schemas.microsoft.com/office/powerpoint/2010/main" val="751832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2" name="Rectangle 1031">
            <a:extLst>
              <a:ext uri="{FF2B5EF4-FFF2-40B4-BE49-F238E27FC236}">
                <a16:creationId xmlns:a16="http://schemas.microsoft.com/office/drawing/2014/main" id="{20CC10FC-6518-423B-A972-3E4F7A4A8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Freeform: Shape 1033">
            <a:extLst>
              <a:ext uri="{FF2B5EF4-FFF2-40B4-BE49-F238E27FC236}">
                <a16:creationId xmlns:a16="http://schemas.microsoft.com/office/drawing/2014/main" id="{95D2D844-708E-4EAC-BF72-D7CE20B99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2" y="0"/>
            <a:ext cx="9103027" cy="6858000"/>
          </a:xfrm>
          <a:custGeom>
            <a:avLst/>
            <a:gdLst>
              <a:gd name="connsiteX0" fmla="*/ 6311486 w 9403920"/>
              <a:gd name="connsiteY0" fmla="*/ 0 h 6858000"/>
              <a:gd name="connsiteX1" fmla="*/ 8540820 w 9403920"/>
              <a:gd name="connsiteY1" fmla="*/ 0 h 6858000"/>
              <a:gd name="connsiteX2" fmla="*/ 8540819 w 9403920"/>
              <a:gd name="connsiteY2" fmla="*/ 1 h 6858000"/>
              <a:gd name="connsiteX3" fmla="*/ 8968550 w 9403920"/>
              <a:gd name="connsiteY3" fmla="*/ 1 h 6858000"/>
              <a:gd name="connsiteX4" fmla="*/ 9403920 w 9403920"/>
              <a:gd name="connsiteY4" fmla="*/ 1 h 6858000"/>
              <a:gd name="connsiteX5" fmla="*/ 9403920 w 9403920"/>
              <a:gd name="connsiteY5" fmla="*/ 6858000 h 6858000"/>
              <a:gd name="connsiteX6" fmla="*/ 6787053 w 9403920"/>
              <a:gd name="connsiteY6" fmla="*/ 6858000 h 6858000"/>
              <a:gd name="connsiteX7" fmla="*/ 6787053 w 9403920"/>
              <a:gd name="connsiteY7" fmla="*/ 6857999 h 6858000"/>
              <a:gd name="connsiteX8" fmla="*/ 2530229 w 9403920"/>
              <a:gd name="connsiteY8" fmla="*/ 6857999 h 6858000"/>
              <a:gd name="connsiteX9" fmla="*/ 2530228 w 9403920"/>
              <a:gd name="connsiteY9" fmla="*/ 6858000 h 6858000"/>
              <a:gd name="connsiteX10" fmla="*/ 300893 w 9403920"/>
              <a:gd name="connsiteY10" fmla="*/ 6858000 h 6858000"/>
              <a:gd name="connsiteX11" fmla="*/ 300894 w 9403920"/>
              <a:gd name="connsiteY11" fmla="*/ 6857999 h 6858000"/>
              <a:gd name="connsiteX12" fmla="*/ 0 w 9403920"/>
              <a:gd name="connsiteY12" fmla="*/ 6857999 h 6858000"/>
              <a:gd name="connsiteX13" fmla="*/ 300896 w 9403920"/>
              <a:gd name="connsiteY13" fmla="*/ 6857997 h 6858000"/>
              <a:gd name="connsiteX14" fmla="*/ 4740458 w 9403920"/>
              <a:gd name="connsiteY14" fmla="*/ 1792521 h 6858000"/>
              <a:gd name="connsiteX15" fmla="*/ 6304967 w 9403920"/>
              <a:gd name="connsiteY15" fmla="*/ 1 h 6858000"/>
              <a:gd name="connsiteX16" fmla="*/ 6311485 w 9403920"/>
              <a:gd name="connsiteY16" fmla="*/ 1 h 6858000"/>
              <a:gd name="connsiteX0" fmla="*/ 6311486 w 9403920"/>
              <a:gd name="connsiteY0" fmla="*/ 0 h 6858000"/>
              <a:gd name="connsiteX1" fmla="*/ 8540820 w 9403920"/>
              <a:gd name="connsiteY1" fmla="*/ 0 h 6858000"/>
              <a:gd name="connsiteX2" fmla="*/ 8968550 w 9403920"/>
              <a:gd name="connsiteY2" fmla="*/ 1 h 6858000"/>
              <a:gd name="connsiteX3" fmla="*/ 9403920 w 9403920"/>
              <a:gd name="connsiteY3" fmla="*/ 1 h 6858000"/>
              <a:gd name="connsiteX4" fmla="*/ 9403920 w 9403920"/>
              <a:gd name="connsiteY4" fmla="*/ 6858000 h 6858000"/>
              <a:gd name="connsiteX5" fmla="*/ 6787053 w 9403920"/>
              <a:gd name="connsiteY5" fmla="*/ 6858000 h 6858000"/>
              <a:gd name="connsiteX6" fmla="*/ 6787053 w 9403920"/>
              <a:gd name="connsiteY6" fmla="*/ 6857999 h 6858000"/>
              <a:gd name="connsiteX7" fmla="*/ 2530229 w 9403920"/>
              <a:gd name="connsiteY7" fmla="*/ 6857999 h 6858000"/>
              <a:gd name="connsiteX8" fmla="*/ 2530228 w 9403920"/>
              <a:gd name="connsiteY8" fmla="*/ 6858000 h 6858000"/>
              <a:gd name="connsiteX9" fmla="*/ 300893 w 9403920"/>
              <a:gd name="connsiteY9" fmla="*/ 6858000 h 6858000"/>
              <a:gd name="connsiteX10" fmla="*/ 300894 w 9403920"/>
              <a:gd name="connsiteY10" fmla="*/ 6857999 h 6858000"/>
              <a:gd name="connsiteX11" fmla="*/ 0 w 9403920"/>
              <a:gd name="connsiteY11" fmla="*/ 6857999 h 6858000"/>
              <a:gd name="connsiteX12" fmla="*/ 300896 w 9403920"/>
              <a:gd name="connsiteY12" fmla="*/ 6857997 h 6858000"/>
              <a:gd name="connsiteX13" fmla="*/ 4740458 w 9403920"/>
              <a:gd name="connsiteY13" fmla="*/ 1792521 h 6858000"/>
              <a:gd name="connsiteX14" fmla="*/ 6304967 w 9403920"/>
              <a:gd name="connsiteY14" fmla="*/ 1 h 6858000"/>
              <a:gd name="connsiteX15" fmla="*/ 6311485 w 9403920"/>
              <a:gd name="connsiteY15" fmla="*/ 1 h 6858000"/>
              <a:gd name="connsiteX16" fmla="*/ 6311486 w 9403920"/>
              <a:gd name="connsiteY16" fmla="*/ 0 h 6858000"/>
              <a:gd name="connsiteX0" fmla="*/ 6311486 w 9403920"/>
              <a:gd name="connsiteY0" fmla="*/ 0 h 6858000"/>
              <a:gd name="connsiteX1" fmla="*/ 8540820 w 9403920"/>
              <a:gd name="connsiteY1" fmla="*/ 0 h 6858000"/>
              <a:gd name="connsiteX2" fmla="*/ 9403920 w 9403920"/>
              <a:gd name="connsiteY2" fmla="*/ 1 h 6858000"/>
              <a:gd name="connsiteX3" fmla="*/ 9403920 w 9403920"/>
              <a:gd name="connsiteY3" fmla="*/ 6858000 h 6858000"/>
              <a:gd name="connsiteX4" fmla="*/ 6787053 w 9403920"/>
              <a:gd name="connsiteY4" fmla="*/ 6858000 h 6858000"/>
              <a:gd name="connsiteX5" fmla="*/ 6787053 w 9403920"/>
              <a:gd name="connsiteY5" fmla="*/ 6857999 h 6858000"/>
              <a:gd name="connsiteX6" fmla="*/ 2530229 w 9403920"/>
              <a:gd name="connsiteY6" fmla="*/ 6857999 h 6858000"/>
              <a:gd name="connsiteX7" fmla="*/ 2530228 w 9403920"/>
              <a:gd name="connsiteY7" fmla="*/ 6858000 h 6858000"/>
              <a:gd name="connsiteX8" fmla="*/ 300893 w 9403920"/>
              <a:gd name="connsiteY8" fmla="*/ 6858000 h 6858000"/>
              <a:gd name="connsiteX9" fmla="*/ 300894 w 9403920"/>
              <a:gd name="connsiteY9" fmla="*/ 6857999 h 6858000"/>
              <a:gd name="connsiteX10" fmla="*/ 0 w 9403920"/>
              <a:gd name="connsiteY10" fmla="*/ 6857999 h 6858000"/>
              <a:gd name="connsiteX11" fmla="*/ 300896 w 9403920"/>
              <a:gd name="connsiteY11" fmla="*/ 6857997 h 6858000"/>
              <a:gd name="connsiteX12" fmla="*/ 4740458 w 9403920"/>
              <a:gd name="connsiteY12" fmla="*/ 1792521 h 6858000"/>
              <a:gd name="connsiteX13" fmla="*/ 6304967 w 9403920"/>
              <a:gd name="connsiteY13" fmla="*/ 1 h 6858000"/>
              <a:gd name="connsiteX14" fmla="*/ 6311485 w 9403920"/>
              <a:gd name="connsiteY14" fmla="*/ 1 h 6858000"/>
              <a:gd name="connsiteX15" fmla="*/ 6311486 w 9403920"/>
              <a:gd name="connsiteY15" fmla="*/ 0 h 6858000"/>
              <a:gd name="connsiteX0" fmla="*/ 6311486 w 9403920"/>
              <a:gd name="connsiteY0" fmla="*/ 0 h 6858000"/>
              <a:gd name="connsiteX1" fmla="*/ 9403920 w 9403920"/>
              <a:gd name="connsiteY1" fmla="*/ 1 h 6858000"/>
              <a:gd name="connsiteX2" fmla="*/ 9403920 w 9403920"/>
              <a:gd name="connsiteY2" fmla="*/ 6858000 h 6858000"/>
              <a:gd name="connsiteX3" fmla="*/ 6787053 w 9403920"/>
              <a:gd name="connsiteY3" fmla="*/ 6858000 h 6858000"/>
              <a:gd name="connsiteX4" fmla="*/ 6787053 w 9403920"/>
              <a:gd name="connsiteY4" fmla="*/ 6857999 h 6858000"/>
              <a:gd name="connsiteX5" fmla="*/ 2530229 w 9403920"/>
              <a:gd name="connsiteY5" fmla="*/ 6857999 h 6858000"/>
              <a:gd name="connsiteX6" fmla="*/ 2530228 w 9403920"/>
              <a:gd name="connsiteY6" fmla="*/ 6858000 h 6858000"/>
              <a:gd name="connsiteX7" fmla="*/ 300893 w 9403920"/>
              <a:gd name="connsiteY7" fmla="*/ 6858000 h 6858000"/>
              <a:gd name="connsiteX8" fmla="*/ 300894 w 9403920"/>
              <a:gd name="connsiteY8" fmla="*/ 6857999 h 6858000"/>
              <a:gd name="connsiteX9" fmla="*/ 0 w 9403920"/>
              <a:gd name="connsiteY9" fmla="*/ 6857999 h 6858000"/>
              <a:gd name="connsiteX10" fmla="*/ 300896 w 9403920"/>
              <a:gd name="connsiteY10" fmla="*/ 6857997 h 6858000"/>
              <a:gd name="connsiteX11" fmla="*/ 4740458 w 9403920"/>
              <a:gd name="connsiteY11" fmla="*/ 1792521 h 6858000"/>
              <a:gd name="connsiteX12" fmla="*/ 6304967 w 9403920"/>
              <a:gd name="connsiteY12" fmla="*/ 1 h 6858000"/>
              <a:gd name="connsiteX13" fmla="*/ 6311485 w 9403920"/>
              <a:gd name="connsiteY13" fmla="*/ 1 h 6858000"/>
              <a:gd name="connsiteX14" fmla="*/ 6311486 w 9403920"/>
              <a:gd name="connsiteY14" fmla="*/ 0 h 6858000"/>
              <a:gd name="connsiteX0" fmla="*/ 6311486 w 9403920"/>
              <a:gd name="connsiteY0" fmla="*/ 0 h 6858000"/>
              <a:gd name="connsiteX1" fmla="*/ 9403920 w 9403920"/>
              <a:gd name="connsiteY1" fmla="*/ 1 h 6858000"/>
              <a:gd name="connsiteX2" fmla="*/ 9403920 w 9403920"/>
              <a:gd name="connsiteY2" fmla="*/ 6858000 h 6858000"/>
              <a:gd name="connsiteX3" fmla="*/ 6787053 w 9403920"/>
              <a:gd name="connsiteY3" fmla="*/ 6858000 h 6858000"/>
              <a:gd name="connsiteX4" fmla="*/ 6787053 w 9403920"/>
              <a:gd name="connsiteY4" fmla="*/ 6857999 h 6858000"/>
              <a:gd name="connsiteX5" fmla="*/ 2530229 w 9403920"/>
              <a:gd name="connsiteY5" fmla="*/ 6857999 h 6858000"/>
              <a:gd name="connsiteX6" fmla="*/ 2530228 w 9403920"/>
              <a:gd name="connsiteY6" fmla="*/ 6858000 h 6858000"/>
              <a:gd name="connsiteX7" fmla="*/ 300893 w 9403920"/>
              <a:gd name="connsiteY7" fmla="*/ 6858000 h 6858000"/>
              <a:gd name="connsiteX8" fmla="*/ 300894 w 9403920"/>
              <a:gd name="connsiteY8" fmla="*/ 6857999 h 6858000"/>
              <a:gd name="connsiteX9" fmla="*/ 0 w 9403920"/>
              <a:gd name="connsiteY9" fmla="*/ 6857999 h 6858000"/>
              <a:gd name="connsiteX10" fmla="*/ 300896 w 9403920"/>
              <a:gd name="connsiteY10" fmla="*/ 6857997 h 6858000"/>
              <a:gd name="connsiteX11" fmla="*/ 6304967 w 9403920"/>
              <a:gd name="connsiteY11" fmla="*/ 1 h 6858000"/>
              <a:gd name="connsiteX12" fmla="*/ 6311485 w 9403920"/>
              <a:gd name="connsiteY12" fmla="*/ 1 h 6858000"/>
              <a:gd name="connsiteX13" fmla="*/ 6311486 w 9403920"/>
              <a:gd name="connsiteY13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6486160 w 9103027"/>
              <a:gd name="connsiteY3" fmla="*/ 6858000 h 6858000"/>
              <a:gd name="connsiteX4" fmla="*/ 6486160 w 9103027"/>
              <a:gd name="connsiteY4" fmla="*/ 6857999 h 6858000"/>
              <a:gd name="connsiteX5" fmla="*/ 2229336 w 9103027"/>
              <a:gd name="connsiteY5" fmla="*/ 6857999 h 6858000"/>
              <a:gd name="connsiteX6" fmla="*/ 2229335 w 9103027"/>
              <a:gd name="connsiteY6" fmla="*/ 6858000 h 6858000"/>
              <a:gd name="connsiteX7" fmla="*/ 0 w 9103027"/>
              <a:gd name="connsiteY7" fmla="*/ 6858000 h 6858000"/>
              <a:gd name="connsiteX8" fmla="*/ 1 w 9103027"/>
              <a:gd name="connsiteY8" fmla="*/ 6857999 h 6858000"/>
              <a:gd name="connsiteX9" fmla="*/ 3 w 9103027"/>
              <a:gd name="connsiteY9" fmla="*/ 6857997 h 6858000"/>
              <a:gd name="connsiteX10" fmla="*/ 6004074 w 9103027"/>
              <a:gd name="connsiteY10" fmla="*/ 1 h 6858000"/>
              <a:gd name="connsiteX11" fmla="*/ 6010592 w 9103027"/>
              <a:gd name="connsiteY11" fmla="*/ 1 h 6858000"/>
              <a:gd name="connsiteX12" fmla="*/ 6010593 w 9103027"/>
              <a:gd name="connsiteY12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6486160 w 9103027"/>
              <a:gd name="connsiteY3" fmla="*/ 6858000 h 6858000"/>
              <a:gd name="connsiteX4" fmla="*/ 6486160 w 9103027"/>
              <a:gd name="connsiteY4" fmla="*/ 6857999 h 6858000"/>
              <a:gd name="connsiteX5" fmla="*/ 2229336 w 9103027"/>
              <a:gd name="connsiteY5" fmla="*/ 6857999 h 6858000"/>
              <a:gd name="connsiteX6" fmla="*/ 0 w 9103027"/>
              <a:gd name="connsiteY6" fmla="*/ 6858000 h 6858000"/>
              <a:gd name="connsiteX7" fmla="*/ 1 w 9103027"/>
              <a:gd name="connsiteY7" fmla="*/ 6857999 h 6858000"/>
              <a:gd name="connsiteX8" fmla="*/ 3 w 9103027"/>
              <a:gd name="connsiteY8" fmla="*/ 6857997 h 6858000"/>
              <a:gd name="connsiteX9" fmla="*/ 6004074 w 9103027"/>
              <a:gd name="connsiteY9" fmla="*/ 1 h 6858000"/>
              <a:gd name="connsiteX10" fmla="*/ 6010592 w 9103027"/>
              <a:gd name="connsiteY10" fmla="*/ 1 h 6858000"/>
              <a:gd name="connsiteX11" fmla="*/ 6010593 w 9103027"/>
              <a:gd name="connsiteY11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6486160 w 9103027"/>
              <a:gd name="connsiteY3" fmla="*/ 6858000 h 6858000"/>
              <a:gd name="connsiteX4" fmla="*/ 2229336 w 9103027"/>
              <a:gd name="connsiteY4" fmla="*/ 6857999 h 6858000"/>
              <a:gd name="connsiteX5" fmla="*/ 0 w 9103027"/>
              <a:gd name="connsiteY5" fmla="*/ 6858000 h 6858000"/>
              <a:gd name="connsiteX6" fmla="*/ 1 w 9103027"/>
              <a:gd name="connsiteY6" fmla="*/ 6857999 h 6858000"/>
              <a:gd name="connsiteX7" fmla="*/ 3 w 9103027"/>
              <a:gd name="connsiteY7" fmla="*/ 6857997 h 6858000"/>
              <a:gd name="connsiteX8" fmla="*/ 6004074 w 9103027"/>
              <a:gd name="connsiteY8" fmla="*/ 1 h 6858000"/>
              <a:gd name="connsiteX9" fmla="*/ 6010592 w 9103027"/>
              <a:gd name="connsiteY9" fmla="*/ 1 h 6858000"/>
              <a:gd name="connsiteX10" fmla="*/ 6010593 w 9103027"/>
              <a:gd name="connsiteY10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2229336 w 9103027"/>
              <a:gd name="connsiteY3" fmla="*/ 6857999 h 6858000"/>
              <a:gd name="connsiteX4" fmla="*/ 0 w 9103027"/>
              <a:gd name="connsiteY4" fmla="*/ 6858000 h 6858000"/>
              <a:gd name="connsiteX5" fmla="*/ 1 w 9103027"/>
              <a:gd name="connsiteY5" fmla="*/ 6857999 h 6858000"/>
              <a:gd name="connsiteX6" fmla="*/ 3 w 9103027"/>
              <a:gd name="connsiteY6" fmla="*/ 6857997 h 6858000"/>
              <a:gd name="connsiteX7" fmla="*/ 6004074 w 9103027"/>
              <a:gd name="connsiteY7" fmla="*/ 1 h 6858000"/>
              <a:gd name="connsiteX8" fmla="*/ 6010592 w 9103027"/>
              <a:gd name="connsiteY8" fmla="*/ 1 h 6858000"/>
              <a:gd name="connsiteX9" fmla="*/ 6010593 w 9103027"/>
              <a:gd name="connsiteY9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0 w 9103027"/>
              <a:gd name="connsiteY3" fmla="*/ 6858000 h 6858000"/>
              <a:gd name="connsiteX4" fmla="*/ 1 w 9103027"/>
              <a:gd name="connsiteY4" fmla="*/ 6857999 h 6858000"/>
              <a:gd name="connsiteX5" fmla="*/ 3 w 9103027"/>
              <a:gd name="connsiteY5" fmla="*/ 6857997 h 6858000"/>
              <a:gd name="connsiteX6" fmla="*/ 6004074 w 9103027"/>
              <a:gd name="connsiteY6" fmla="*/ 1 h 6858000"/>
              <a:gd name="connsiteX7" fmla="*/ 6010592 w 9103027"/>
              <a:gd name="connsiteY7" fmla="*/ 1 h 6858000"/>
              <a:gd name="connsiteX8" fmla="*/ 6010593 w 9103027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03027" h="6858000">
                <a:moveTo>
                  <a:pt x="6010593" y="0"/>
                </a:moveTo>
                <a:lnTo>
                  <a:pt x="9103027" y="1"/>
                </a:lnTo>
                <a:lnTo>
                  <a:pt x="9103027" y="6858000"/>
                </a:lnTo>
                <a:lnTo>
                  <a:pt x="0" y="6858000"/>
                </a:lnTo>
                <a:lnTo>
                  <a:pt x="1" y="6857999"/>
                </a:lnTo>
                <a:lnTo>
                  <a:pt x="3" y="6857997"/>
                </a:lnTo>
                <a:lnTo>
                  <a:pt x="6004074" y="1"/>
                </a:lnTo>
                <a:lnTo>
                  <a:pt x="6010592" y="1"/>
                </a:lnTo>
                <a:lnTo>
                  <a:pt x="6010593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27" name="Picture 3" descr="Amazon Virtual Private Cloud (VPC) - Shiksha Online">
            <a:extLst>
              <a:ext uri="{FF2B5EF4-FFF2-40B4-BE49-F238E27FC236}">
                <a16:creationId xmlns:a16="http://schemas.microsoft.com/office/drawing/2014/main" id="{9126B379-CFA4-9D79-7975-E3FB60526C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82" r="17216" b="-1"/>
          <a:stretch/>
        </p:blipFill>
        <p:spPr bwMode="auto">
          <a:xfrm>
            <a:off x="20" y="10"/>
            <a:ext cx="9102514" cy="6857990"/>
          </a:xfrm>
          <a:custGeom>
            <a:avLst/>
            <a:gdLst/>
            <a:ahLst/>
            <a:cxnLst/>
            <a:rect l="l" t="t" r="r" b="b"/>
            <a:pathLst>
              <a:path w="9102534" h="6858000">
                <a:moveTo>
                  <a:pt x="0" y="0"/>
                </a:moveTo>
                <a:lnTo>
                  <a:pt x="9102534" y="0"/>
                </a:lnTo>
                <a:lnTo>
                  <a:pt x="9102532" y="2"/>
                </a:lnTo>
                <a:cubicBezTo>
                  <a:pt x="9102532" y="3"/>
                  <a:pt x="9102531" y="3"/>
                  <a:pt x="9102531" y="4"/>
                </a:cubicBezTo>
                <a:lnTo>
                  <a:pt x="309194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6" name="Freeform: Shape 1035">
            <a:extLst>
              <a:ext uri="{FF2B5EF4-FFF2-40B4-BE49-F238E27FC236}">
                <a16:creationId xmlns:a16="http://schemas.microsoft.com/office/drawing/2014/main" id="{BFB227E1-F100-4CF9-9797-1E2001BBE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343FFE-6897-DBB1-2EE4-D51759354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203866"/>
            <a:ext cx="3813888" cy="1958340"/>
          </a:xfrm>
        </p:spPr>
        <p:txBody>
          <a:bodyPr anchor="t"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Amazon VPC - Virtual Private Cloud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B8F562-0FA9-D640-13D0-8C6DC8A032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35907" y="2603922"/>
            <a:ext cx="4713092" cy="311107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Description: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Provision a logically isolated section of the AWS cloud.</a:t>
            </a:r>
          </a:p>
          <a:p>
            <a:pPr marL="0" marR="0" lvl="0" indent="0" algn="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Use Cases: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Hosting secure web applications, extending corporate data centers, isolated environments for sensitive workloads.</a:t>
            </a:r>
          </a:p>
          <a:p>
            <a:pPr marL="0" marR="0" lvl="0" indent="0" algn="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Example: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Financial institutions use VPC to ensure secure and compliant networking environments </a:t>
            </a:r>
          </a:p>
        </p:txBody>
      </p:sp>
      <p:cxnSp>
        <p:nvCxnSpPr>
          <p:cNvPr id="1038" name="Straight Connector 1037">
            <a:extLst>
              <a:ext uri="{FF2B5EF4-FFF2-40B4-BE49-F238E27FC236}">
                <a16:creationId xmlns:a16="http://schemas.microsoft.com/office/drawing/2014/main" id="{A06758A3-C4A6-479A-8755-3BEC63142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906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6" name="Rectangle 2055">
            <a:extLst>
              <a:ext uri="{FF2B5EF4-FFF2-40B4-BE49-F238E27FC236}">
                <a16:creationId xmlns:a16="http://schemas.microsoft.com/office/drawing/2014/main" id="{20CC10FC-6518-423B-A972-3E4F7A4A8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8" name="Freeform: Shape 2057">
            <a:extLst>
              <a:ext uri="{FF2B5EF4-FFF2-40B4-BE49-F238E27FC236}">
                <a16:creationId xmlns:a16="http://schemas.microsoft.com/office/drawing/2014/main" id="{95D2D844-708E-4EAC-BF72-D7CE20B99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2" y="0"/>
            <a:ext cx="9103027" cy="6858000"/>
          </a:xfrm>
          <a:custGeom>
            <a:avLst/>
            <a:gdLst>
              <a:gd name="connsiteX0" fmla="*/ 6311486 w 9403920"/>
              <a:gd name="connsiteY0" fmla="*/ 0 h 6858000"/>
              <a:gd name="connsiteX1" fmla="*/ 8540820 w 9403920"/>
              <a:gd name="connsiteY1" fmla="*/ 0 h 6858000"/>
              <a:gd name="connsiteX2" fmla="*/ 8540819 w 9403920"/>
              <a:gd name="connsiteY2" fmla="*/ 1 h 6858000"/>
              <a:gd name="connsiteX3" fmla="*/ 8968550 w 9403920"/>
              <a:gd name="connsiteY3" fmla="*/ 1 h 6858000"/>
              <a:gd name="connsiteX4" fmla="*/ 9403920 w 9403920"/>
              <a:gd name="connsiteY4" fmla="*/ 1 h 6858000"/>
              <a:gd name="connsiteX5" fmla="*/ 9403920 w 9403920"/>
              <a:gd name="connsiteY5" fmla="*/ 6858000 h 6858000"/>
              <a:gd name="connsiteX6" fmla="*/ 6787053 w 9403920"/>
              <a:gd name="connsiteY6" fmla="*/ 6858000 h 6858000"/>
              <a:gd name="connsiteX7" fmla="*/ 6787053 w 9403920"/>
              <a:gd name="connsiteY7" fmla="*/ 6857999 h 6858000"/>
              <a:gd name="connsiteX8" fmla="*/ 2530229 w 9403920"/>
              <a:gd name="connsiteY8" fmla="*/ 6857999 h 6858000"/>
              <a:gd name="connsiteX9" fmla="*/ 2530228 w 9403920"/>
              <a:gd name="connsiteY9" fmla="*/ 6858000 h 6858000"/>
              <a:gd name="connsiteX10" fmla="*/ 300893 w 9403920"/>
              <a:gd name="connsiteY10" fmla="*/ 6858000 h 6858000"/>
              <a:gd name="connsiteX11" fmla="*/ 300894 w 9403920"/>
              <a:gd name="connsiteY11" fmla="*/ 6857999 h 6858000"/>
              <a:gd name="connsiteX12" fmla="*/ 0 w 9403920"/>
              <a:gd name="connsiteY12" fmla="*/ 6857999 h 6858000"/>
              <a:gd name="connsiteX13" fmla="*/ 300896 w 9403920"/>
              <a:gd name="connsiteY13" fmla="*/ 6857997 h 6858000"/>
              <a:gd name="connsiteX14" fmla="*/ 4740458 w 9403920"/>
              <a:gd name="connsiteY14" fmla="*/ 1792521 h 6858000"/>
              <a:gd name="connsiteX15" fmla="*/ 6304967 w 9403920"/>
              <a:gd name="connsiteY15" fmla="*/ 1 h 6858000"/>
              <a:gd name="connsiteX16" fmla="*/ 6311485 w 9403920"/>
              <a:gd name="connsiteY16" fmla="*/ 1 h 6858000"/>
              <a:gd name="connsiteX0" fmla="*/ 6311486 w 9403920"/>
              <a:gd name="connsiteY0" fmla="*/ 0 h 6858000"/>
              <a:gd name="connsiteX1" fmla="*/ 8540820 w 9403920"/>
              <a:gd name="connsiteY1" fmla="*/ 0 h 6858000"/>
              <a:gd name="connsiteX2" fmla="*/ 8968550 w 9403920"/>
              <a:gd name="connsiteY2" fmla="*/ 1 h 6858000"/>
              <a:gd name="connsiteX3" fmla="*/ 9403920 w 9403920"/>
              <a:gd name="connsiteY3" fmla="*/ 1 h 6858000"/>
              <a:gd name="connsiteX4" fmla="*/ 9403920 w 9403920"/>
              <a:gd name="connsiteY4" fmla="*/ 6858000 h 6858000"/>
              <a:gd name="connsiteX5" fmla="*/ 6787053 w 9403920"/>
              <a:gd name="connsiteY5" fmla="*/ 6858000 h 6858000"/>
              <a:gd name="connsiteX6" fmla="*/ 6787053 w 9403920"/>
              <a:gd name="connsiteY6" fmla="*/ 6857999 h 6858000"/>
              <a:gd name="connsiteX7" fmla="*/ 2530229 w 9403920"/>
              <a:gd name="connsiteY7" fmla="*/ 6857999 h 6858000"/>
              <a:gd name="connsiteX8" fmla="*/ 2530228 w 9403920"/>
              <a:gd name="connsiteY8" fmla="*/ 6858000 h 6858000"/>
              <a:gd name="connsiteX9" fmla="*/ 300893 w 9403920"/>
              <a:gd name="connsiteY9" fmla="*/ 6858000 h 6858000"/>
              <a:gd name="connsiteX10" fmla="*/ 300894 w 9403920"/>
              <a:gd name="connsiteY10" fmla="*/ 6857999 h 6858000"/>
              <a:gd name="connsiteX11" fmla="*/ 0 w 9403920"/>
              <a:gd name="connsiteY11" fmla="*/ 6857999 h 6858000"/>
              <a:gd name="connsiteX12" fmla="*/ 300896 w 9403920"/>
              <a:gd name="connsiteY12" fmla="*/ 6857997 h 6858000"/>
              <a:gd name="connsiteX13" fmla="*/ 4740458 w 9403920"/>
              <a:gd name="connsiteY13" fmla="*/ 1792521 h 6858000"/>
              <a:gd name="connsiteX14" fmla="*/ 6304967 w 9403920"/>
              <a:gd name="connsiteY14" fmla="*/ 1 h 6858000"/>
              <a:gd name="connsiteX15" fmla="*/ 6311485 w 9403920"/>
              <a:gd name="connsiteY15" fmla="*/ 1 h 6858000"/>
              <a:gd name="connsiteX16" fmla="*/ 6311486 w 9403920"/>
              <a:gd name="connsiteY16" fmla="*/ 0 h 6858000"/>
              <a:gd name="connsiteX0" fmla="*/ 6311486 w 9403920"/>
              <a:gd name="connsiteY0" fmla="*/ 0 h 6858000"/>
              <a:gd name="connsiteX1" fmla="*/ 8540820 w 9403920"/>
              <a:gd name="connsiteY1" fmla="*/ 0 h 6858000"/>
              <a:gd name="connsiteX2" fmla="*/ 9403920 w 9403920"/>
              <a:gd name="connsiteY2" fmla="*/ 1 h 6858000"/>
              <a:gd name="connsiteX3" fmla="*/ 9403920 w 9403920"/>
              <a:gd name="connsiteY3" fmla="*/ 6858000 h 6858000"/>
              <a:gd name="connsiteX4" fmla="*/ 6787053 w 9403920"/>
              <a:gd name="connsiteY4" fmla="*/ 6858000 h 6858000"/>
              <a:gd name="connsiteX5" fmla="*/ 6787053 w 9403920"/>
              <a:gd name="connsiteY5" fmla="*/ 6857999 h 6858000"/>
              <a:gd name="connsiteX6" fmla="*/ 2530229 w 9403920"/>
              <a:gd name="connsiteY6" fmla="*/ 6857999 h 6858000"/>
              <a:gd name="connsiteX7" fmla="*/ 2530228 w 9403920"/>
              <a:gd name="connsiteY7" fmla="*/ 6858000 h 6858000"/>
              <a:gd name="connsiteX8" fmla="*/ 300893 w 9403920"/>
              <a:gd name="connsiteY8" fmla="*/ 6858000 h 6858000"/>
              <a:gd name="connsiteX9" fmla="*/ 300894 w 9403920"/>
              <a:gd name="connsiteY9" fmla="*/ 6857999 h 6858000"/>
              <a:gd name="connsiteX10" fmla="*/ 0 w 9403920"/>
              <a:gd name="connsiteY10" fmla="*/ 6857999 h 6858000"/>
              <a:gd name="connsiteX11" fmla="*/ 300896 w 9403920"/>
              <a:gd name="connsiteY11" fmla="*/ 6857997 h 6858000"/>
              <a:gd name="connsiteX12" fmla="*/ 4740458 w 9403920"/>
              <a:gd name="connsiteY12" fmla="*/ 1792521 h 6858000"/>
              <a:gd name="connsiteX13" fmla="*/ 6304967 w 9403920"/>
              <a:gd name="connsiteY13" fmla="*/ 1 h 6858000"/>
              <a:gd name="connsiteX14" fmla="*/ 6311485 w 9403920"/>
              <a:gd name="connsiteY14" fmla="*/ 1 h 6858000"/>
              <a:gd name="connsiteX15" fmla="*/ 6311486 w 9403920"/>
              <a:gd name="connsiteY15" fmla="*/ 0 h 6858000"/>
              <a:gd name="connsiteX0" fmla="*/ 6311486 w 9403920"/>
              <a:gd name="connsiteY0" fmla="*/ 0 h 6858000"/>
              <a:gd name="connsiteX1" fmla="*/ 9403920 w 9403920"/>
              <a:gd name="connsiteY1" fmla="*/ 1 h 6858000"/>
              <a:gd name="connsiteX2" fmla="*/ 9403920 w 9403920"/>
              <a:gd name="connsiteY2" fmla="*/ 6858000 h 6858000"/>
              <a:gd name="connsiteX3" fmla="*/ 6787053 w 9403920"/>
              <a:gd name="connsiteY3" fmla="*/ 6858000 h 6858000"/>
              <a:gd name="connsiteX4" fmla="*/ 6787053 w 9403920"/>
              <a:gd name="connsiteY4" fmla="*/ 6857999 h 6858000"/>
              <a:gd name="connsiteX5" fmla="*/ 2530229 w 9403920"/>
              <a:gd name="connsiteY5" fmla="*/ 6857999 h 6858000"/>
              <a:gd name="connsiteX6" fmla="*/ 2530228 w 9403920"/>
              <a:gd name="connsiteY6" fmla="*/ 6858000 h 6858000"/>
              <a:gd name="connsiteX7" fmla="*/ 300893 w 9403920"/>
              <a:gd name="connsiteY7" fmla="*/ 6858000 h 6858000"/>
              <a:gd name="connsiteX8" fmla="*/ 300894 w 9403920"/>
              <a:gd name="connsiteY8" fmla="*/ 6857999 h 6858000"/>
              <a:gd name="connsiteX9" fmla="*/ 0 w 9403920"/>
              <a:gd name="connsiteY9" fmla="*/ 6857999 h 6858000"/>
              <a:gd name="connsiteX10" fmla="*/ 300896 w 9403920"/>
              <a:gd name="connsiteY10" fmla="*/ 6857997 h 6858000"/>
              <a:gd name="connsiteX11" fmla="*/ 4740458 w 9403920"/>
              <a:gd name="connsiteY11" fmla="*/ 1792521 h 6858000"/>
              <a:gd name="connsiteX12" fmla="*/ 6304967 w 9403920"/>
              <a:gd name="connsiteY12" fmla="*/ 1 h 6858000"/>
              <a:gd name="connsiteX13" fmla="*/ 6311485 w 9403920"/>
              <a:gd name="connsiteY13" fmla="*/ 1 h 6858000"/>
              <a:gd name="connsiteX14" fmla="*/ 6311486 w 9403920"/>
              <a:gd name="connsiteY14" fmla="*/ 0 h 6858000"/>
              <a:gd name="connsiteX0" fmla="*/ 6311486 w 9403920"/>
              <a:gd name="connsiteY0" fmla="*/ 0 h 6858000"/>
              <a:gd name="connsiteX1" fmla="*/ 9403920 w 9403920"/>
              <a:gd name="connsiteY1" fmla="*/ 1 h 6858000"/>
              <a:gd name="connsiteX2" fmla="*/ 9403920 w 9403920"/>
              <a:gd name="connsiteY2" fmla="*/ 6858000 h 6858000"/>
              <a:gd name="connsiteX3" fmla="*/ 6787053 w 9403920"/>
              <a:gd name="connsiteY3" fmla="*/ 6858000 h 6858000"/>
              <a:gd name="connsiteX4" fmla="*/ 6787053 w 9403920"/>
              <a:gd name="connsiteY4" fmla="*/ 6857999 h 6858000"/>
              <a:gd name="connsiteX5" fmla="*/ 2530229 w 9403920"/>
              <a:gd name="connsiteY5" fmla="*/ 6857999 h 6858000"/>
              <a:gd name="connsiteX6" fmla="*/ 2530228 w 9403920"/>
              <a:gd name="connsiteY6" fmla="*/ 6858000 h 6858000"/>
              <a:gd name="connsiteX7" fmla="*/ 300893 w 9403920"/>
              <a:gd name="connsiteY7" fmla="*/ 6858000 h 6858000"/>
              <a:gd name="connsiteX8" fmla="*/ 300894 w 9403920"/>
              <a:gd name="connsiteY8" fmla="*/ 6857999 h 6858000"/>
              <a:gd name="connsiteX9" fmla="*/ 0 w 9403920"/>
              <a:gd name="connsiteY9" fmla="*/ 6857999 h 6858000"/>
              <a:gd name="connsiteX10" fmla="*/ 300896 w 9403920"/>
              <a:gd name="connsiteY10" fmla="*/ 6857997 h 6858000"/>
              <a:gd name="connsiteX11" fmla="*/ 6304967 w 9403920"/>
              <a:gd name="connsiteY11" fmla="*/ 1 h 6858000"/>
              <a:gd name="connsiteX12" fmla="*/ 6311485 w 9403920"/>
              <a:gd name="connsiteY12" fmla="*/ 1 h 6858000"/>
              <a:gd name="connsiteX13" fmla="*/ 6311486 w 9403920"/>
              <a:gd name="connsiteY13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6486160 w 9103027"/>
              <a:gd name="connsiteY3" fmla="*/ 6858000 h 6858000"/>
              <a:gd name="connsiteX4" fmla="*/ 6486160 w 9103027"/>
              <a:gd name="connsiteY4" fmla="*/ 6857999 h 6858000"/>
              <a:gd name="connsiteX5" fmla="*/ 2229336 w 9103027"/>
              <a:gd name="connsiteY5" fmla="*/ 6857999 h 6858000"/>
              <a:gd name="connsiteX6" fmla="*/ 2229335 w 9103027"/>
              <a:gd name="connsiteY6" fmla="*/ 6858000 h 6858000"/>
              <a:gd name="connsiteX7" fmla="*/ 0 w 9103027"/>
              <a:gd name="connsiteY7" fmla="*/ 6858000 h 6858000"/>
              <a:gd name="connsiteX8" fmla="*/ 1 w 9103027"/>
              <a:gd name="connsiteY8" fmla="*/ 6857999 h 6858000"/>
              <a:gd name="connsiteX9" fmla="*/ 3 w 9103027"/>
              <a:gd name="connsiteY9" fmla="*/ 6857997 h 6858000"/>
              <a:gd name="connsiteX10" fmla="*/ 6004074 w 9103027"/>
              <a:gd name="connsiteY10" fmla="*/ 1 h 6858000"/>
              <a:gd name="connsiteX11" fmla="*/ 6010592 w 9103027"/>
              <a:gd name="connsiteY11" fmla="*/ 1 h 6858000"/>
              <a:gd name="connsiteX12" fmla="*/ 6010593 w 9103027"/>
              <a:gd name="connsiteY12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6486160 w 9103027"/>
              <a:gd name="connsiteY3" fmla="*/ 6858000 h 6858000"/>
              <a:gd name="connsiteX4" fmla="*/ 6486160 w 9103027"/>
              <a:gd name="connsiteY4" fmla="*/ 6857999 h 6858000"/>
              <a:gd name="connsiteX5" fmla="*/ 2229336 w 9103027"/>
              <a:gd name="connsiteY5" fmla="*/ 6857999 h 6858000"/>
              <a:gd name="connsiteX6" fmla="*/ 0 w 9103027"/>
              <a:gd name="connsiteY6" fmla="*/ 6858000 h 6858000"/>
              <a:gd name="connsiteX7" fmla="*/ 1 w 9103027"/>
              <a:gd name="connsiteY7" fmla="*/ 6857999 h 6858000"/>
              <a:gd name="connsiteX8" fmla="*/ 3 w 9103027"/>
              <a:gd name="connsiteY8" fmla="*/ 6857997 h 6858000"/>
              <a:gd name="connsiteX9" fmla="*/ 6004074 w 9103027"/>
              <a:gd name="connsiteY9" fmla="*/ 1 h 6858000"/>
              <a:gd name="connsiteX10" fmla="*/ 6010592 w 9103027"/>
              <a:gd name="connsiteY10" fmla="*/ 1 h 6858000"/>
              <a:gd name="connsiteX11" fmla="*/ 6010593 w 9103027"/>
              <a:gd name="connsiteY11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6486160 w 9103027"/>
              <a:gd name="connsiteY3" fmla="*/ 6858000 h 6858000"/>
              <a:gd name="connsiteX4" fmla="*/ 2229336 w 9103027"/>
              <a:gd name="connsiteY4" fmla="*/ 6857999 h 6858000"/>
              <a:gd name="connsiteX5" fmla="*/ 0 w 9103027"/>
              <a:gd name="connsiteY5" fmla="*/ 6858000 h 6858000"/>
              <a:gd name="connsiteX6" fmla="*/ 1 w 9103027"/>
              <a:gd name="connsiteY6" fmla="*/ 6857999 h 6858000"/>
              <a:gd name="connsiteX7" fmla="*/ 3 w 9103027"/>
              <a:gd name="connsiteY7" fmla="*/ 6857997 h 6858000"/>
              <a:gd name="connsiteX8" fmla="*/ 6004074 w 9103027"/>
              <a:gd name="connsiteY8" fmla="*/ 1 h 6858000"/>
              <a:gd name="connsiteX9" fmla="*/ 6010592 w 9103027"/>
              <a:gd name="connsiteY9" fmla="*/ 1 h 6858000"/>
              <a:gd name="connsiteX10" fmla="*/ 6010593 w 9103027"/>
              <a:gd name="connsiteY10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2229336 w 9103027"/>
              <a:gd name="connsiteY3" fmla="*/ 6857999 h 6858000"/>
              <a:gd name="connsiteX4" fmla="*/ 0 w 9103027"/>
              <a:gd name="connsiteY4" fmla="*/ 6858000 h 6858000"/>
              <a:gd name="connsiteX5" fmla="*/ 1 w 9103027"/>
              <a:gd name="connsiteY5" fmla="*/ 6857999 h 6858000"/>
              <a:gd name="connsiteX6" fmla="*/ 3 w 9103027"/>
              <a:gd name="connsiteY6" fmla="*/ 6857997 h 6858000"/>
              <a:gd name="connsiteX7" fmla="*/ 6004074 w 9103027"/>
              <a:gd name="connsiteY7" fmla="*/ 1 h 6858000"/>
              <a:gd name="connsiteX8" fmla="*/ 6010592 w 9103027"/>
              <a:gd name="connsiteY8" fmla="*/ 1 h 6858000"/>
              <a:gd name="connsiteX9" fmla="*/ 6010593 w 9103027"/>
              <a:gd name="connsiteY9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0 w 9103027"/>
              <a:gd name="connsiteY3" fmla="*/ 6858000 h 6858000"/>
              <a:gd name="connsiteX4" fmla="*/ 1 w 9103027"/>
              <a:gd name="connsiteY4" fmla="*/ 6857999 h 6858000"/>
              <a:gd name="connsiteX5" fmla="*/ 3 w 9103027"/>
              <a:gd name="connsiteY5" fmla="*/ 6857997 h 6858000"/>
              <a:gd name="connsiteX6" fmla="*/ 6004074 w 9103027"/>
              <a:gd name="connsiteY6" fmla="*/ 1 h 6858000"/>
              <a:gd name="connsiteX7" fmla="*/ 6010592 w 9103027"/>
              <a:gd name="connsiteY7" fmla="*/ 1 h 6858000"/>
              <a:gd name="connsiteX8" fmla="*/ 6010593 w 9103027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03027" h="6858000">
                <a:moveTo>
                  <a:pt x="6010593" y="0"/>
                </a:moveTo>
                <a:lnTo>
                  <a:pt x="9103027" y="1"/>
                </a:lnTo>
                <a:lnTo>
                  <a:pt x="9103027" y="6858000"/>
                </a:lnTo>
                <a:lnTo>
                  <a:pt x="0" y="6858000"/>
                </a:lnTo>
                <a:lnTo>
                  <a:pt x="1" y="6857999"/>
                </a:lnTo>
                <a:lnTo>
                  <a:pt x="3" y="6857997"/>
                </a:lnTo>
                <a:lnTo>
                  <a:pt x="6004074" y="1"/>
                </a:lnTo>
                <a:lnTo>
                  <a:pt x="6010592" y="1"/>
                </a:lnTo>
                <a:lnTo>
                  <a:pt x="6010593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051" name="Picture 3" descr="10 Frequently asked Questions about Amazon CloudFront">
            <a:extLst>
              <a:ext uri="{FF2B5EF4-FFF2-40B4-BE49-F238E27FC236}">
                <a16:creationId xmlns:a16="http://schemas.microsoft.com/office/drawing/2014/main" id="{A2A995E9-6D3F-2865-D54F-468C12C680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1" r="23277" b="-3"/>
          <a:stretch/>
        </p:blipFill>
        <p:spPr bwMode="auto">
          <a:xfrm>
            <a:off x="20" y="10"/>
            <a:ext cx="9102514" cy="6857990"/>
          </a:xfrm>
          <a:custGeom>
            <a:avLst/>
            <a:gdLst/>
            <a:ahLst/>
            <a:cxnLst/>
            <a:rect l="l" t="t" r="r" b="b"/>
            <a:pathLst>
              <a:path w="9102534" h="6858000">
                <a:moveTo>
                  <a:pt x="0" y="0"/>
                </a:moveTo>
                <a:lnTo>
                  <a:pt x="9102534" y="0"/>
                </a:lnTo>
                <a:lnTo>
                  <a:pt x="9102532" y="2"/>
                </a:lnTo>
                <a:cubicBezTo>
                  <a:pt x="9102532" y="3"/>
                  <a:pt x="9102531" y="3"/>
                  <a:pt x="9102531" y="4"/>
                </a:cubicBezTo>
                <a:lnTo>
                  <a:pt x="309194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0" name="Freeform: Shape 2059">
            <a:extLst>
              <a:ext uri="{FF2B5EF4-FFF2-40B4-BE49-F238E27FC236}">
                <a16:creationId xmlns:a16="http://schemas.microsoft.com/office/drawing/2014/main" id="{BFB227E1-F100-4CF9-9797-1E2001BBE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343FFE-6897-DBB1-2EE4-D51759354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203866"/>
            <a:ext cx="3813888" cy="195834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>
                <a:solidFill>
                  <a:srgbClr val="FFFFFF"/>
                </a:solidFill>
              </a:rPr>
              <a:t>Amazon CloudFront - Content </a:t>
            </a:r>
            <a:br>
              <a:rPr lang="en-US" sz="3100">
                <a:solidFill>
                  <a:srgbClr val="FFFFFF"/>
                </a:solidFill>
              </a:rPr>
            </a:br>
            <a:r>
              <a:rPr lang="en-US" sz="3100">
                <a:solidFill>
                  <a:srgbClr val="FFFFFF"/>
                </a:solidFill>
              </a:rPr>
              <a:t>Delivery Network</a:t>
            </a:r>
            <a:endParaRPr lang="en-IN" sz="3100">
              <a:solidFill>
                <a:srgbClr val="FFFFFF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DF649FE-4372-4667-17B5-110A20988A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35906" y="2603922"/>
            <a:ext cx="5425169" cy="311107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Description: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Securely delivers data, videos, applications, and APIs globally with low latency</a:t>
            </a:r>
          </a:p>
          <a:p>
            <a:pPr marL="0" marR="0" lvl="0" indent="0" algn="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Use Cases: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Delivering websites and web applications, streaming video and audio content, distributing software updates.</a:t>
            </a:r>
          </a:p>
          <a:p>
            <a:pPr marL="0" marR="0" lvl="0" indent="0" algn="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Example: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Amazon Prime Video uses CloudFront to deliver high-quality video content to users around the world with low latency </a:t>
            </a:r>
          </a:p>
        </p:txBody>
      </p:sp>
      <p:cxnSp>
        <p:nvCxnSpPr>
          <p:cNvPr id="2062" name="Straight Connector 2061">
            <a:extLst>
              <a:ext uri="{FF2B5EF4-FFF2-40B4-BE49-F238E27FC236}">
                <a16:creationId xmlns:a16="http://schemas.microsoft.com/office/drawing/2014/main" id="{A06758A3-C4A6-479A-8755-3BEC63142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624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AWS Advanced Tier Partner | AWS Managed Services Provider">
            <a:extLst>
              <a:ext uri="{FF2B5EF4-FFF2-40B4-BE49-F238E27FC236}">
                <a16:creationId xmlns:a16="http://schemas.microsoft.com/office/drawing/2014/main" id="{52DF27A6-BA84-5542-EE44-E76A02F46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343FFE-6897-DBB1-2EE4-D51759354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307" y="213367"/>
            <a:ext cx="10459386" cy="1360898"/>
          </a:xfrm>
        </p:spPr>
        <p:txBody>
          <a:bodyPr>
            <a:noAutofit/>
          </a:bodyPr>
          <a:lstStyle/>
          <a:p>
            <a:r>
              <a:rPr lang="en-US" sz="4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 and Challenges of AWS Services</a:t>
            </a:r>
            <a:endParaRPr lang="en-IN" sz="4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947C2A-7E13-57B1-7F41-FE826B94DB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28009" y="1574265"/>
            <a:ext cx="10459387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Benefits: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Scalability, flexibility, cost-effectiveness, integration with other AWS services.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Challenges: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Managing instances and costs, ensuring security configurations, complexity of setup and management. </a:t>
            </a:r>
          </a:p>
        </p:txBody>
      </p:sp>
    </p:spTree>
    <p:extLst>
      <p:ext uri="{BB962C8B-B14F-4D97-AF65-F5344CB8AC3E}">
        <p14:creationId xmlns:p14="http://schemas.microsoft.com/office/powerpoint/2010/main" val="4122417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400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Times New Roman</vt:lpstr>
      <vt:lpstr>Walbaum Display</vt:lpstr>
      <vt:lpstr>RegattaVTI</vt:lpstr>
      <vt:lpstr>Leveraging AWS Services</vt:lpstr>
      <vt:lpstr>Introduction to AWS Services</vt:lpstr>
      <vt:lpstr>Amazon EC2 - Elastic Compute Cloud</vt:lpstr>
      <vt:lpstr>Amazon S3 - Simple  Storage Service</vt:lpstr>
      <vt:lpstr>Amazon RDS - Relational Database Service</vt:lpstr>
      <vt:lpstr>AWS Lambda - Serverless Computing</vt:lpstr>
      <vt:lpstr>Amazon VPC - Virtual Private Cloud</vt:lpstr>
      <vt:lpstr>Amazon CloudFront - Content  Delivery Network</vt:lpstr>
      <vt:lpstr>Benefits and Challenges of AWS Services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Leveraging AWS Services</dc:title>
  <dc:creator>PRIYANSHU DHYANI</dc:creator>
  <cp:lastModifiedBy>PRIYANSHU DHYANI</cp:lastModifiedBy>
  <cp:revision>18</cp:revision>
  <dcterms:created xsi:type="dcterms:W3CDTF">2024-06-01T07:00:02Z</dcterms:created>
  <dcterms:modified xsi:type="dcterms:W3CDTF">2024-06-01T11:19:04Z</dcterms:modified>
</cp:coreProperties>
</file>