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9" r:id="rId8"/>
    <p:sldId id="270" r:id="rId9"/>
    <p:sldId id="271" r:id="rId10"/>
    <p:sldId id="272" r:id="rId11"/>
    <p:sldId id="273" r:id="rId12"/>
    <p:sldId id="262" r:id="rId13"/>
    <p:sldId id="274" r:id="rId14"/>
    <p:sldId id="275" r:id="rId15"/>
    <p:sldId id="261" r:id="rId16"/>
    <p:sldId id="263" r:id="rId17"/>
    <p:sldId id="264" r:id="rId18"/>
    <p:sldId id="265" r:id="rId19"/>
    <p:sldId id="266" r:id="rId20"/>
    <p:sldId id="268" r:id="rId2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9826" y="241299"/>
            <a:ext cx="11352347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2727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27272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 panose="020B0604020202020204"/>
                <a:cs typeface="Arial" panose="020B0604020202020204"/>
              </a:rPr>
            </a:fld>
            <a:r>
              <a:rPr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©</a:t>
            </a:r>
            <a:r>
              <a:rPr spc="-10" dirty="0"/>
              <a:t> 2018</a:t>
            </a:r>
            <a:r>
              <a:rPr spc="-15" dirty="0"/>
              <a:t> </a:t>
            </a:r>
            <a:r>
              <a:rPr spc="-5" dirty="0"/>
              <a:t>QuEST</a:t>
            </a:r>
            <a:r>
              <a:rPr spc="-10" dirty="0"/>
              <a:t> Global</a:t>
            </a:r>
            <a:r>
              <a:rPr spc="-5" dirty="0"/>
              <a:t> Services</a:t>
            </a:r>
            <a:r>
              <a:rPr spc="-10" dirty="0"/>
              <a:t> </a:t>
            </a:r>
            <a:r>
              <a:rPr spc="-5" dirty="0"/>
              <a:t>Pte</a:t>
            </a:r>
            <a:r>
              <a:rPr spc="-10" dirty="0"/>
              <a:t> Ltd.</a:t>
            </a:r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3567D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2727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27272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 panose="020B0604020202020204"/>
                <a:cs typeface="Arial" panose="020B0604020202020204"/>
              </a:rPr>
            </a:fld>
            <a:r>
              <a:rPr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©</a:t>
            </a:r>
            <a:r>
              <a:rPr spc="-10" dirty="0"/>
              <a:t> 2018</a:t>
            </a:r>
            <a:r>
              <a:rPr spc="-15" dirty="0"/>
              <a:t> </a:t>
            </a:r>
            <a:r>
              <a:rPr spc="-5" dirty="0"/>
              <a:t>QuEST</a:t>
            </a:r>
            <a:r>
              <a:rPr spc="-10" dirty="0"/>
              <a:t> Global</a:t>
            </a:r>
            <a:r>
              <a:rPr spc="-5" dirty="0"/>
              <a:t> Services</a:t>
            </a:r>
            <a:r>
              <a:rPr spc="-10" dirty="0"/>
              <a:t> </a:t>
            </a:r>
            <a:r>
              <a:rPr spc="-5" dirty="0"/>
              <a:t>Pte</a:t>
            </a:r>
            <a:r>
              <a:rPr spc="-10" dirty="0"/>
              <a:t> Ltd.</a:t>
            </a:r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3567D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2727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27272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 panose="020B0604020202020204"/>
                <a:cs typeface="Arial" panose="020B0604020202020204"/>
              </a:rPr>
            </a:fld>
            <a:r>
              <a:rPr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©</a:t>
            </a:r>
            <a:r>
              <a:rPr spc="-10" dirty="0"/>
              <a:t> 2018</a:t>
            </a:r>
            <a:r>
              <a:rPr spc="-15" dirty="0"/>
              <a:t> </a:t>
            </a:r>
            <a:r>
              <a:rPr spc="-5" dirty="0"/>
              <a:t>QuEST</a:t>
            </a:r>
            <a:r>
              <a:rPr spc="-10" dirty="0"/>
              <a:t> Global</a:t>
            </a:r>
            <a:r>
              <a:rPr spc="-5" dirty="0"/>
              <a:t> Services</a:t>
            </a:r>
            <a:r>
              <a:rPr spc="-10" dirty="0"/>
              <a:t> </a:t>
            </a:r>
            <a:r>
              <a:rPr spc="-5" dirty="0"/>
              <a:t>Pte</a:t>
            </a:r>
            <a:r>
              <a:rPr spc="-10" dirty="0"/>
              <a:t> Ltd.</a:t>
            </a:r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3567D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2727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27272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 panose="020B0604020202020204"/>
                <a:cs typeface="Arial" panose="020B0604020202020204"/>
              </a:rPr>
            </a:fld>
            <a:r>
              <a:rPr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©</a:t>
            </a:r>
            <a:r>
              <a:rPr spc="-10" dirty="0"/>
              <a:t> 2018</a:t>
            </a:r>
            <a:r>
              <a:rPr spc="-15" dirty="0"/>
              <a:t> </a:t>
            </a:r>
            <a:r>
              <a:rPr spc="-5" dirty="0"/>
              <a:t>QuEST</a:t>
            </a:r>
            <a:r>
              <a:rPr spc="-10" dirty="0"/>
              <a:t> Global</a:t>
            </a:r>
            <a:r>
              <a:rPr spc="-5" dirty="0"/>
              <a:t> Services</a:t>
            </a:r>
            <a:r>
              <a:rPr spc="-10" dirty="0"/>
              <a:t> </a:t>
            </a:r>
            <a:r>
              <a:rPr spc="-5" dirty="0"/>
              <a:t>Pte</a:t>
            </a:r>
            <a:r>
              <a:rPr spc="-10" dirty="0"/>
              <a:t> Ltd.</a:t>
            </a:r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2727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27272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 panose="020B0604020202020204"/>
                <a:cs typeface="Arial" panose="020B0604020202020204"/>
              </a:rPr>
            </a:fld>
            <a:r>
              <a:rPr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©</a:t>
            </a:r>
            <a:r>
              <a:rPr spc="-10" dirty="0"/>
              <a:t> 2018</a:t>
            </a:r>
            <a:r>
              <a:rPr spc="-15" dirty="0"/>
              <a:t> </a:t>
            </a:r>
            <a:r>
              <a:rPr spc="-5" dirty="0"/>
              <a:t>QuEST</a:t>
            </a:r>
            <a:r>
              <a:rPr spc="-10" dirty="0"/>
              <a:t> Global</a:t>
            </a:r>
            <a:r>
              <a:rPr spc="-5" dirty="0"/>
              <a:t> Services</a:t>
            </a:r>
            <a:r>
              <a:rPr spc="-10" dirty="0"/>
              <a:t> </a:t>
            </a:r>
            <a:r>
              <a:rPr spc="-5" dirty="0"/>
              <a:t>Pte</a:t>
            </a:r>
            <a:r>
              <a:rPr spc="-10" dirty="0"/>
              <a:t> Ltd.</a:t>
            </a:r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79607" y="128015"/>
            <a:ext cx="1295400" cy="75285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966853"/>
            <a:ext cx="12192000" cy="365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826" y="241299"/>
            <a:ext cx="11352347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3567D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4105" y="1281684"/>
            <a:ext cx="11443788" cy="307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100380" y="6584026"/>
            <a:ext cx="69215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72727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94426" y="6584026"/>
            <a:ext cx="250825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727272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 panose="020B0604020202020204"/>
                <a:cs typeface="Arial" panose="020B0604020202020204"/>
              </a:rPr>
            </a:fld>
            <a:r>
              <a:rPr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©</a:t>
            </a:r>
            <a:r>
              <a:rPr spc="-10" dirty="0"/>
              <a:t> 2018</a:t>
            </a:r>
            <a:r>
              <a:rPr spc="-15" dirty="0"/>
              <a:t> </a:t>
            </a:r>
            <a:r>
              <a:rPr spc="-5" dirty="0"/>
              <a:t>QuEST</a:t>
            </a:r>
            <a:r>
              <a:rPr spc="-10" dirty="0"/>
              <a:t> Global</a:t>
            </a:r>
            <a:r>
              <a:rPr spc="-5" dirty="0"/>
              <a:t> Services</a:t>
            </a:r>
            <a:r>
              <a:rPr spc="-10" dirty="0"/>
              <a:t> </a:t>
            </a:r>
            <a:r>
              <a:rPr spc="-5" dirty="0"/>
              <a:t>Pte</a:t>
            </a:r>
            <a:r>
              <a:rPr spc="-10" dirty="0"/>
              <a:t> Ltd.</a:t>
            </a:r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526" y="6596726"/>
            <a:ext cx="11347450" cy="14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  <a:tabLst>
                <a:tab pos="10680065" algn="l"/>
              </a:tabLst>
            </a:pPr>
            <a:r>
              <a:rPr sz="1000" b="1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0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|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©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201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8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Q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u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ES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T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G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l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oba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l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S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e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rvic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e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s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Pt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e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L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d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.	C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on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f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den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t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a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l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324"/>
            <a:ext cx="12192000" cy="6856730"/>
            <a:chOff x="0" y="1324"/>
            <a:chExt cx="12192000" cy="6856730"/>
          </a:xfrm>
        </p:grpSpPr>
        <p:sp>
          <p:nvSpPr>
            <p:cNvPr id="4" name="object 4"/>
            <p:cNvSpPr/>
            <p:nvPr/>
          </p:nvSpPr>
          <p:spPr>
            <a:xfrm>
              <a:off x="1523" y="4034117"/>
              <a:ext cx="12189460" cy="2824480"/>
            </a:xfrm>
            <a:custGeom>
              <a:avLst/>
              <a:gdLst/>
              <a:ahLst/>
              <a:cxnLst/>
              <a:rect l="l" t="t" r="r" b="b"/>
              <a:pathLst>
                <a:path w="12189460" h="2824479">
                  <a:moveTo>
                    <a:pt x="12188952" y="0"/>
                  </a:moveTo>
                  <a:lnTo>
                    <a:pt x="0" y="0"/>
                  </a:lnTo>
                  <a:lnTo>
                    <a:pt x="0" y="2823881"/>
                  </a:lnTo>
                  <a:lnTo>
                    <a:pt x="12188952" y="2823881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1324"/>
              <a:ext cx="12192000" cy="62788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6168" y="304800"/>
              <a:ext cx="1901952" cy="110032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50181" y="6401308"/>
            <a:ext cx="9267190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4060" marR="5080" indent="-721995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©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20</a:t>
            </a:r>
            <a:r>
              <a:rPr lang="en-US" sz="1000" spc="-10" dirty="0">
                <a:solidFill>
                  <a:srgbClr val="727272"/>
                </a:solidFill>
                <a:latin typeface="Arial MT"/>
                <a:cs typeface="Arial MT"/>
              </a:rPr>
              <a:t>23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QuEST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Global</a:t>
            </a:r>
            <a:r>
              <a:rPr sz="1000" spc="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Services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Pte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Ltd.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The information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in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this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document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is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the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property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of QuEST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Global</a:t>
            </a:r>
            <a:r>
              <a:rPr sz="1000" spc="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Services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Pte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Ltd.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and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may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not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be copied or</a:t>
            </a:r>
            <a:r>
              <a:rPr sz="1000" spc="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communicated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to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a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third party or</a:t>
            </a:r>
            <a:r>
              <a:rPr sz="1000" spc="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used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for</a:t>
            </a:r>
            <a:r>
              <a:rPr sz="1000" spc="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any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purpose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other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than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that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for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which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it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is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supplied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without the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written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consent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of QuEST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Global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Services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Pte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Ltd.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279901"/>
            <a:ext cx="5574030" cy="1861820"/>
            <a:chOff x="0" y="4279901"/>
            <a:chExt cx="5574030" cy="1861820"/>
          </a:xfrm>
        </p:grpSpPr>
        <p:sp>
          <p:nvSpPr>
            <p:cNvPr id="9" name="object 9"/>
            <p:cNvSpPr/>
            <p:nvPr/>
          </p:nvSpPr>
          <p:spPr>
            <a:xfrm>
              <a:off x="0" y="4337964"/>
              <a:ext cx="5574030" cy="1232535"/>
            </a:xfrm>
            <a:custGeom>
              <a:avLst/>
              <a:gdLst/>
              <a:ahLst/>
              <a:cxnLst/>
              <a:rect l="l" t="t" r="r" b="b"/>
              <a:pathLst>
                <a:path w="5574030" h="1232535">
                  <a:moveTo>
                    <a:pt x="5053012" y="711200"/>
                  </a:moveTo>
                  <a:lnTo>
                    <a:pt x="0" y="711200"/>
                  </a:lnTo>
                  <a:lnTo>
                    <a:pt x="0" y="1229067"/>
                  </a:lnTo>
                  <a:lnTo>
                    <a:pt x="4595838" y="1232255"/>
                  </a:lnTo>
                  <a:lnTo>
                    <a:pt x="5053012" y="711200"/>
                  </a:lnTo>
                  <a:close/>
                </a:path>
                <a:path w="5574030" h="1232535">
                  <a:moveTo>
                    <a:pt x="5573484" y="0"/>
                  </a:moveTo>
                  <a:lnTo>
                    <a:pt x="0" y="0"/>
                  </a:lnTo>
                  <a:lnTo>
                    <a:pt x="0" y="656704"/>
                  </a:lnTo>
                  <a:lnTo>
                    <a:pt x="5069217" y="660768"/>
                  </a:lnTo>
                  <a:lnTo>
                    <a:pt x="5573484" y="0"/>
                  </a:lnTo>
                  <a:close/>
                </a:path>
              </a:pathLst>
            </a:custGeom>
            <a:solidFill>
              <a:srgbClr val="173A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4279912"/>
              <a:ext cx="5574030" cy="1252220"/>
            </a:xfrm>
            <a:custGeom>
              <a:avLst/>
              <a:gdLst/>
              <a:ahLst/>
              <a:cxnLst/>
              <a:rect l="l" t="t" r="r" b="b"/>
              <a:pathLst>
                <a:path w="5574030" h="1252220">
                  <a:moveTo>
                    <a:pt x="5035550" y="736600"/>
                  </a:moveTo>
                  <a:lnTo>
                    <a:pt x="0" y="736600"/>
                  </a:lnTo>
                  <a:lnTo>
                    <a:pt x="0" y="1249045"/>
                  </a:lnTo>
                  <a:lnTo>
                    <a:pt x="4579950" y="1252207"/>
                  </a:lnTo>
                  <a:lnTo>
                    <a:pt x="5035550" y="736600"/>
                  </a:lnTo>
                  <a:close/>
                </a:path>
                <a:path w="5574030" h="1252220">
                  <a:moveTo>
                    <a:pt x="5573484" y="0"/>
                  </a:moveTo>
                  <a:lnTo>
                    <a:pt x="0" y="0"/>
                  </a:lnTo>
                  <a:lnTo>
                    <a:pt x="0" y="661390"/>
                  </a:lnTo>
                  <a:lnTo>
                    <a:pt x="5069217" y="665467"/>
                  </a:lnTo>
                  <a:lnTo>
                    <a:pt x="5573484" y="0"/>
                  </a:lnTo>
                  <a:close/>
                </a:path>
              </a:pathLst>
            </a:custGeom>
            <a:solidFill>
              <a:srgbClr val="2356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5620659"/>
              <a:ext cx="4562475" cy="521334"/>
            </a:xfrm>
            <a:custGeom>
              <a:avLst/>
              <a:gdLst/>
              <a:ahLst/>
              <a:cxnLst/>
              <a:rect l="l" t="t" r="r" b="b"/>
              <a:pathLst>
                <a:path w="4562475" h="521335">
                  <a:moveTo>
                    <a:pt x="4562475" y="0"/>
                  </a:moveTo>
                  <a:lnTo>
                    <a:pt x="0" y="0"/>
                  </a:lnTo>
                  <a:lnTo>
                    <a:pt x="0" y="517861"/>
                  </a:lnTo>
                  <a:lnTo>
                    <a:pt x="4149681" y="521060"/>
                  </a:lnTo>
                  <a:lnTo>
                    <a:pt x="4562475" y="0"/>
                  </a:lnTo>
                  <a:close/>
                </a:path>
              </a:pathLst>
            </a:custGeom>
            <a:solidFill>
              <a:srgbClr val="173A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5588001"/>
              <a:ext cx="4548505" cy="515620"/>
            </a:xfrm>
            <a:custGeom>
              <a:avLst/>
              <a:gdLst/>
              <a:ahLst/>
              <a:cxnLst/>
              <a:rect l="l" t="t" r="r" b="b"/>
              <a:pathLst>
                <a:path w="4548505" h="515620">
                  <a:moveTo>
                    <a:pt x="4548187" y="0"/>
                  </a:moveTo>
                  <a:lnTo>
                    <a:pt x="0" y="0"/>
                  </a:lnTo>
                  <a:lnTo>
                    <a:pt x="0" y="512453"/>
                  </a:lnTo>
                  <a:lnTo>
                    <a:pt x="4136687" y="515618"/>
                  </a:lnTo>
                  <a:lnTo>
                    <a:pt x="4548187" y="0"/>
                  </a:lnTo>
                  <a:close/>
                </a:path>
              </a:pathLst>
            </a:custGeom>
            <a:solidFill>
              <a:srgbClr val="23567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21285" y="4338320"/>
            <a:ext cx="4919980" cy="1637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FFFFFF"/>
                </a:solidFill>
                <a:latin typeface="Arial MT"/>
                <a:cs typeface="Arial MT"/>
              </a:rPr>
              <a:t>Employee Management System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Arial MT"/>
              <a:cs typeface="Arial MT"/>
            </a:endParaRPr>
          </a:p>
          <a:p>
            <a:pPr marL="774065">
              <a:lnSpc>
                <a:spcPct val="100000"/>
              </a:lnSpc>
            </a:pP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Team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spc="-4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Arial MT"/>
              <a:cs typeface="Arial MT"/>
            </a:endParaRPr>
          </a:p>
          <a:p>
            <a:pPr marL="463550">
              <a:lnSpc>
                <a:spcPct val="100000"/>
              </a:lnSpc>
            </a:pPr>
            <a:r>
              <a:rPr lang="en-US" sz="1600" spc="-5" dirty="0">
                <a:solidFill>
                  <a:srgbClr val="FFFFFF"/>
                </a:solidFill>
                <a:latin typeface="Arial MT"/>
                <a:cs typeface="Arial MT"/>
              </a:rPr>
              <a:t>11-02-2023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826" y="6571995"/>
            <a:ext cx="2444750" cy="16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10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|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©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20</a:t>
            </a:r>
            <a:r>
              <a:rPr lang="en-US" sz="1000" spc="-10" dirty="0">
                <a:solidFill>
                  <a:srgbClr val="727272"/>
                </a:solidFill>
                <a:latin typeface="Arial MT"/>
                <a:cs typeface="Arial MT"/>
              </a:rPr>
              <a:t>23</a:t>
            </a:r>
            <a:r>
              <a:rPr sz="1000" spc="-1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QuEST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Global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Services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Pte</a:t>
            </a:r>
            <a:r>
              <a:rPr sz="1000" spc="-1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0380" y="6571995"/>
            <a:ext cx="6921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Confidential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735" y="241300"/>
            <a:ext cx="486918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Functional  Requirements.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9121140" y="664413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14045" y="1341755"/>
            <a:ext cx="11044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21360" y="1536065"/>
            <a:ext cx="10327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26390" y="1295400"/>
            <a:ext cx="1106932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User - Represents the person who can log in through his credentials and register if he is a new user.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Use cases for user: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Log in: User can login by entering their required user credentials like user name and password.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Register: If user is new he can register by providing his personal and professional details required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Details: The employee can update  his own details.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 </a:t>
            </a:r>
            <a:r>
              <a:rPr spc="-5" dirty="0"/>
              <a:t>G</a:t>
            </a:r>
            <a:r>
              <a:rPr lang="en-US" spc="-5" dirty="0"/>
              <a:t>UI’</a:t>
            </a:r>
            <a:r>
              <a:rPr spc="-5" dirty="0"/>
              <a:t>s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394426" y="6584026"/>
            <a:ext cx="2508250" cy="15430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 panose="020B0604020202020204"/>
                <a:cs typeface="Arial" panose="020B0604020202020204"/>
              </a:rPr>
            </a:fld>
            <a:r>
              <a:rPr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©</a:t>
            </a:r>
            <a:r>
              <a:rPr spc="-10" dirty="0"/>
              <a:t> 20</a:t>
            </a:r>
            <a:r>
              <a:rPr lang="en-US" spc="-10" dirty="0"/>
              <a:t>23 </a:t>
            </a:r>
            <a:r>
              <a:rPr spc="-5" dirty="0"/>
              <a:t>QuEST</a:t>
            </a:r>
            <a:r>
              <a:rPr spc="-10" dirty="0"/>
              <a:t> Global</a:t>
            </a:r>
            <a:r>
              <a:rPr spc="-5" dirty="0"/>
              <a:t> Services</a:t>
            </a:r>
            <a:r>
              <a:rPr spc="-10" dirty="0"/>
              <a:t> </a:t>
            </a:r>
            <a:r>
              <a:rPr spc="-5" dirty="0"/>
              <a:t>Pte</a:t>
            </a:r>
            <a:r>
              <a:rPr spc="-10" dirty="0"/>
              <a:t> Ltd.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  <a:endParaRPr spc="-10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661795"/>
            <a:ext cx="5329555" cy="376936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5965825" y="1600200"/>
            <a:ext cx="595376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 </a:t>
            </a:r>
            <a:r>
              <a:rPr spc="-5" dirty="0"/>
              <a:t>G</a:t>
            </a:r>
            <a:r>
              <a:rPr lang="en-US" spc="-5" dirty="0"/>
              <a:t>UI’</a:t>
            </a:r>
            <a:r>
              <a:rPr spc="-5" dirty="0"/>
              <a:t>s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394426" y="6584026"/>
            <a:ext cx="2508250" cy="15430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 panose="020B0604020202020204"/>
                <a:cs typeface="Arial" panose="020B0604020202020204"/>
              </a:rPr>
            </a:fld>
            <a:r>
              <a:rPr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©</a:t>
            </a:r>
            <a:r>
              <a:rPr spc="-10" dirty="0"/>
              <a:t> 20</a:t>
            </a:r>
            <a:r>
              <a:rPr lang="en-US" spc="-10" dirty="0"/>
              <a:t>23</a:t>
            </a:r>
            <a:r>
              <a:rPr spc="-15" dirty="0"/>
              <a:t> </a:t>
            </a:r>
            <a:r>
              <a:rPr spc="-5" dirty="0"/>
              <a:t>QuEST</a:t>
            </a:r>
            <a:r>
              <a:rPr spc="-10" dirty="0"/>
              <a:t> Global</a:t>
            </a:r>
            <a:r>
              <a:rPr spc="-5" dirty="0"/>
              <a:t> Services</a:t>
            </a:r>
            <a:r>
              <a:rPr spc="-10" dirty="0"/>
              <a:t> </a:t>
            </a:r>
            <a:r>
              <a:rPr spc="-5" dirty="0"/>
              <a:t>Pte</a:t>
            </a:r>
            <a:r>
              <a:rPr spc="-10" dirty="0"/>
              <a:t> Ltd.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  <a:endParaRPr spc="-10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843405"/>
            <a:ext cx="5303520" cy="32359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6278880" y="1844040"/>
            <a:ext cx="5303520" cy="31946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 </a:t>
            </a:r>
            <a:r>
              <a:rPr spc="-5" dirty="0"/>
              <a:t>G</a:t>
            </a:r>
            <a:r>
              <a:rPr lang="en-US" spc="-5" dirty="0"/>
              <a:t>UI’</a:t>
            </a:r>
            <a:r>
              <a:rPr spc="-5" dirty="0"/>
              <a:t>s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 panose="020B0604020202020204"/>
                <a:cs typeface="Arial" panose="020B0604020202020204"/>
              </a:rPr>
            </a:fld>
            <a:r>
              <a:rPr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©</a:t>
            </a:r>
            <a:r>
              <a:rPr spc="-10" dirty="0"/>
              <a:t> 2018</a:t>
            </a:r>
            <a:r>
              <a:rPr spc="-15" dirty="0"/>
              <a:t> </a:t>
            </a:r>
            <a:r>
              <a:rPr spc="-5" dirty="0"/>
              <a:t>QuEST</a:t>
            </a:r>
            <a:r>
              <a:rPr spc="-10" dirty="0"/>
              <a:t> Global</a:t>
            </a:r>
            <a:r>
              <a:rPr spc="-5" dirty="0"/>
              <a:t> Services</a:t>
            </a:r>
            <a:r>
              <a:rPr spc="-10" dirty="0"/>
              <a:t> </a:t>
            </a:r>
            <a:r>
              <a:rPr spc="-5" dirty="0"/>
              <a:t>Pte</a:t>
            </a:r>
            <a:r>
              <a:rPr spc="-10" dirty="0"/>
              <a:t> Ltd.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  <a:endParaRPr spc="-10" dirty="0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1828800" y="1524000"/>
            <a:ext cx="8543925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26" y="241299"/>
            <a:ext cx="38811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Sample</a:t>
            </a:r>
            <a:r>
              <a:rPr spc="-40" dirty="0"/>
              <a:t> </a:t>
            </a:r>
            <a:r>
              <a:rPr dirty="0"/>
              <a:t>Code</a:t>
            </a:r>
            <a:r>
              <a:rPr spc="-35" dirty="0"/>
              <a:t> </a:t>
            </a:r>
            <a:r>
              <a:rPr dirty="0"/>
              <a:t>Snippets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394426" y="6584026"/>
            <a:ext cx="2508250" cy="15430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 panose="020B0604020202020204"/>
                <a:cs typeface="Arial" panose="020B0604020202020204"/>
              </a:rPr>
            </a:fld>
            <a:r>
              <a:rPr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©</a:t>
            </a:r>
            <a:r>
              <a:rPr spc="-10" dirty="0"/>
              <a:t> 20</a:t>
            </a:r>
            <a:r>
              <a:rPr lang="en-US" spc="-10" dirty="0"/>
              <a:t>23</a:t>
            </a:r>
            <a:r>
              <a:rPr spc="-5" dirty="0"/>
              <a:t>QuEST</a:t>
            </a:r>
            <a:r>
              <a:rPr spc="-10" dirty="0"/>
              <a:t> Global</a:t>
            </a:r>
            <a:r>
              <a:rPr spc="-5" dirty="0"/>
              <a:t> Services</a:t>
            </a:r>
            <a:r>
              <a:rPr spc="-10" dirty="0"/>
              <a:t> </a:t>
            </a:r>
            <a:r>
              <a:rPr spc="-5" dirty="0"/>
              <a:t>Pte</a:t>
            </a:r>
            <a:r>
              <a:rPr spc="-10" dirty="0"/>
              <a:t> Ltd.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  <a:endParaRPr spc="-10" dirty="0"/>
          </a:p>
        </p:txBody>
      </p:sp>
      <p:sp>
        <p:nvSpPr>
          <p:cNvPr id="6" name="Text Box 5"/>
          <p:cNvSpPr txBox="1"/>
          <p:nvPr/>
        </p:nvSpPr>
        <p:spPr>
          <a:xfrm>
            <a:off x="915670" y="1504315"/>
            <a:ext cx="88614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spring.datasource.url=jdbc:mysql://localhost:3306/ems_db</a:t>
            </a:r>
            <a:endParaRPr lang="en-US"/>
          </a:p>
          <a:p>
            <a:r>
              <a:rPr lang="en-US"/>
              <a:t>spring.datasource.username=root</a:t>
            </a:r>
            <a:endParaRPr lang="en-US"/>
          </a:p>
          <a:p>
            <a:r>
              <a:rPr lang="en-US"/>
              <a:t>spring.datasource.password=Lebronjames2308!!</a:t>
            </a:r>
            <a:endParaRPr lang="en-US"/>
          </a:p>
          <a:p>
            <a:r>
              <a:rPr lang="en-US"/>
              <a:t>spring.datasource.driver-class-name=com.mysql.cj.jdbc.Driver</a:t>
            </a:r>
            <a:endParaRPr lang="en-US"/>
          </a:p>
          <a:p>
            <a:endParaRPr lang="en-US"/>
          </a:p>
          <a:p>
            <a:r>
              <a:rPr lang="en-US"/>
              <a:t>spring.jpa.hibernate.ddl-auto=update</a:t>
            </a:r>
            <a:endParaRPr lang="en-US"/>
          </a:p>
          <a:p>
            <a:endParaRPr lang="en-US"/>
          </a:p>
          <a:p>
            <a:r>
              <a:rPr lang="en-US"/>
              <a:t>spring.jpa.show-sql=true</a:t>
            </a:r>
            <a:endParaRPr lang="en-US"/>
          </a:p>
          <a:p>
            <a:r>
              <a:rPr lang="en-US"/>
              <a:t>spring.jpa.properties.hibernate.format_sql=true</a:t>
            </a:r>
            <a:endParaRPr lang="en-US"/>
          </a:p>
          <a:p>
            <a:r>
              <a:rPr lang="en-US"/>
              <a:t>debug=true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26" y="241299"/>
            <a:ext cx="38811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Sample</a:t>
            </a:r>
            <a:r>
              <a:rPr spc="-40" dirty="0"/>
              <a:t> </a:t>
            </a:r>
            <a:r>
              <a:rPr dirty="0"/>
              <a:t>Code</a:t>
            </a:r>
            <a:r>
              <a:rPr spc="-35" dirty="0"/>
              <a:t> </a:t>
            </a:r>
            <a:r>
              <a:rPr dirty="0"/>
              <a:t>Snippets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394426" y="6584026"/>
            <a:ext cx="2508250" cy="15430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 panose="020B0604020202020204"/>
                <a:cs typeface="Arial" panose="020B0604020202020204"/>
              </a:rPr>
            </a:fld>
            <a:r>
              <a:rPr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©</a:t>
            </a:r>
            <a:r>
              <a:rPr spc="-10" dirty="0"/>
              <a:t> 20</a:t>
            </a:r>
            <a:r>
              <a:rPr lang="en-US" spc="-10" dirty="0"/>
              <a:t>23</a:t>
            </a:r>
            <a:r>
              <a:rPr spc="-15" dirty="0"/>
              <a:t> </a:t>
            </a:r>
            <a:r>
              <a:rPr spc="-5" dirty="0"/>
              <a:t>QuEST</a:t>
            </a:r>
            <a:r>
              <a:rPr spc="-10" dirty="0"/>
              <a:t> Global</a:t>
            </a:r>
            <a:r>
              <a:rPr spc="-5" dirty="0"/>
              <a:t> Services</a:t>
            </a:r>
            <a:r>
              <a:rPr spc="-10" dirty="0"/>
              <a:t> </a:t>
            </a:r>
            <a:r>
              <a:rPr spc="-5" dirty="0"/>
              <a:t>Pte</a:t>
            </a:r>
            <a:r>
              <a:rPr spc="-10" dirty="0"/>
              <a:t> Ltd.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74105" y="1281684"/>
            <a:ext cx="6456680" cy="41922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>
                <a:latin typeface="Arial MT"/>
                <a:cs typeface="Arial MT"/>
              </a:rPr>
              <a:t>package com.quest.ems.repository;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>
                <a:latin typeface="Arial MT"/>
                <a:cs typeface="Arial MT"/>
              </a:rPr>
              <a:t>import org.springframework.data.jpa.repository.JpaRepository;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>
                <a:latin typeface="Arial MT"/>
                <a:cs typeface="Arial MT"/>
              </a:rPr>
              <a:t>import com.quest.ems.models.Employee;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>
                <a:latin typeface="Arial MT"/>
                <a:cs typeface="Arial MT"/>
              </a:rPr>
              <a:t>public interface EmployeeRepository extends JpaRepository&lt;Employee, Integer&gt;{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725" y="241299"/>
            <a:ext cx="3861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Individual</a:t>
            </a:r>
            <a:r>
              <a:rPr spc="-15" dirty="0"/>
              <a:t> </a:t>
            </a:r>
            <a:r>
              <a:rPr spc="-5" dirty="0"/>
              <a:t>contribution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 panose="020B0604020202020204"/>
                <a:cs typeface="Arial" panose="020B0604020202020204"/>
              </a:rPr>
            </a:fld>
            <a:r>
              <a:rPr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©</a:t>
            </a:r>
            <a:r>
              <a:rPr spc="-10" dirty="0"/>
              <a:t> 2018</a:t>
            </a:r>
            <a:r>
              <a:rPr spc="-15" dirty="0"/>
              <a:t> </a:t>
            </a:r>
            <a:r>
              <a:rPr spc="-5" dirty="0"/>
              <a:t>QuEST</a:t>
            </a:r>
            <a:r>
              <a:rPr spc="-10" dirty="0"/>
              <a:t> Global</a:t>
            </a:r>
            <a:r>
              <a:rPr spc="-5" dirty="0"/>
              <a:t> Services</a:t>
            </a:r>
            <a:r>
              <a:rPr spc="-10" dirty="0"/>
              <a:t> </a:t>
            </a:r>
            <a:r>
              <a:rPr spc="-5" dirty="0"/>
              <a:t>Pte</a:t>
            </a:r>
            <a:r>
              <a:rPr spc="-10" dirty="0"/>
              <a:t> Ltd.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  <a:endParaRPr spc="-10" dirty="0"/>
          </a:p>
        </p:txBody>
      </p:sp>
      <p:sp>
        <p:nvSpPr>
          <p:cNvPr id="9" name="Text Box 8"/>
          <p:cNvSpPr txBox="1"/>
          <p:nvPr/>
        </p:nvSpPr>
        <p:spPr>
          <a:xfrm>
            <a:off x="793750" y="1143000"/>
            <a:ext cx="1035304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Mahesh 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Department Module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All CRUD Operations for department.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/>
            <a:r>
              <a:rPr lang="en-US"/>
              <a:t>Priyanka: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Employee Module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Provide feature to add his own details.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/>
            <a:r>
              <a:rPr lang="en-US"/>
              <a:t>Samhitha: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Feedback Module- Sign up and Log in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 provides facility for the employees to provide feedback.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/>
            <a:r>
              <a:rPr lang="en-US">
                <a:sym typeface="+mn-ea"/>
              </a:rPr>
              <a:t>Rutuja: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User Module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Admin - log in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Update the employee data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  <a:p>
            <a:pPr marL="285750" indent="-285750"/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826" y="241299"/>
            <a:ext cx="631888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3567D"/>
                </a:solidFill>
                <a:latin typeface="Arial" panose="020B0604020202020204"/>
                <a:cs typeface="Arial" panose="020B0604020202020204"/>
              </a:rPr>
              <a:t>Challenges</a:t>
            </a:r>
            <a:r>
              <a:rPr sz="2800" b="1" spc="-10" dirty="0">
                <a:solidFill>
                  <a:srgbClr val="23567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23567D"/>
                </a:solidFill>
                <a:latin typeface="Arial" panose="020B0604020202020204"/>
                <a:cs typeface="Arial" panose="020B0604020202020204"/>
              </a:rPr>
              <a:t>faced</a:t>
            </a:r>
            <a:r>
              <a:rPr lang="en-US" sz="2800" b="1" dirty="0">
                <a:solidFill>
                  <a:srgbClr val="23567D"/>
                </a:solidFill>
                <a:latin typeface="Arial" panose="020B0604020202020204"/>
                <a:cs typeface="Arial" panose="020B0604020202020204"/>
              </a:rPr>
              <a:t>.</a:t>
            </a:r>
            <a:endParaRPr lang="en-US" sz="2800" b="1" dirty="0">
              <a:solidFill>
                <a:srgbClr val="23567D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426" y="6584026"/>
            <a:ext cx="2578100" cy="15430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b="1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</a:fld>
            <a:r>
              <a:rPr sz="10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|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©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20</a:t>
            </a:r>
            <a:r>
              <a:rPr lang="en-US" sz="1000" spc="-10" dirty="0">
                <a:solidFill>
                  <a:srgbClr val="727272"/>
                </a:solidFill>
                <a:latin typeface="Arial MT"/>
                <a:cs typeface="Arial MT"/>
              </a:rPr>
              <a:t>23</a:t>
            </a:r>
            <a:r>
              <a:rPr sz="1000" spc="-1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QuEST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Global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Services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Pte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Ltd.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9121140" y="6665786"/>
            <a:ext cx="280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41325" y="1139190"/>
            <a:ext cx="113696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Intially we were facing issues connecting to database 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Issues with mapping between the pages 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Problem with proper usage of annotations 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Problem in rectifying the White label error.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26" y="241299"/>
            <a:ext cx="3171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Experience</a:t>
            </a:r>
            <a:r>
              <a:rPr spc="-80" dirty="0"/>
              <a:t> </a:t>
            </a:r>
            <a:r>
              <a:rPr dirty="0"/>
              <a:t>gained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4426" y="6584026"/>
            <a:ext cx="2578100" cy="15430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b="1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</a:fld>
            <a:r>
              <a:rPr sz="10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|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©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20</a:t>
            </a:r>
            <a:r>
              <a:rPr lang="en-US" sz="1000" spc="-10" dirty="0">
                <a:solidFill>
                  <a:srgbClr val="727272"/>
                </a:solidFill>
                <a:latin typeface="Arial MT"/>
                <a:cs typeface="Arial MT"/>
              </a:rPr>
              <a:t>23</a:t>
            </a:r>
            <a:r>
              <a:rPr sz="1000" spc="-1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QuEST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Global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Services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Pte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Ltd.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9121140" y="6665786"/>
            <a:ext cx="280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94335" y="1219200"/>
            <a:ext cx="114884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Gained experience in learning Spring Framework and usage of STS IDE.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Learnt the database connectivity and performing basic CRUD Operations.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Getting used to design a user-friendly GUI.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Working efficiently in the group.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526" y="6596726"/>
            <a:ext cx="11347450" cy="14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  <a:tabLst>
                <a:tab pos="10680065" algn="l"/>
              </a:tabLst>
            </a:pPr>
            <a:r>
              <a:rPr sz="10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000" b="1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10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|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©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201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8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Q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u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ES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T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G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l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oba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l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S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e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rvic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e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s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Pt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e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L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d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.	C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on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f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den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t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a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l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3" y="0"/>
            <a:ext cx="12189460" cy="6858000"/>
            <a:chOff x="1523" y="0"/>
            <a:chExt cx="12189460" cy="6858000"/>
          </a:xfrm>
        </p:grpSpPr>
        <p:sp>
          <p:nvSpPr>
            <p:cNvPr id="4" name="object 4"/>
            <p:cNvSpPr/>
            <p:nvPr/>
          </p:nvSpPr>
          <p:spPr>
            <a:xfrm>
              <a:off x="1523" y="4034118"/>
              <a:ext cx="12189460" cy="2824480"/>
            </a:xfrm>
            <a:custGeom>
              <a:avLst/>
              <a:gdLst/>
              <a:ahLst/>
              <a:cxnLst/>
              <a:rect l="l" t="t" r="r" b="b"/>
              <a:pathLst>
                <a:path w="12189460" h="2824479">
                  <a:moveTo>
                    <a:pt x="12188952" y="0"/>
                  </a:moveTo>
                  <a:lnTo>
                    <a:pt x="0" y="0"/>
                  </a:lnTo>
                  <a:lnTo>
                    <a:pt x="0" y="2823881"/>
                  </a:lnTo>
                  <a:lnTo>
                    <a:pt x="12188952" y="2823881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08" y="0"/>
              <a:ext cx="12187380" cy="62517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6167" y="304800"/>
              <a:ext cx="1901952" cy="110032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62881" y="6358635"/>
            <a:ext cx="9267190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4060" marR="5080" indent="-721995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©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20</a:t>
            </a:r>
            <a:r>
              <a:rPr lang="en-US" sz="1000" spc="-10" dirty="0">
                <a:solidFill>
                  <a:srgbClr val="727272"/>
                </a:solidFill>
                <a:latin typeface="Arial MT"/>
                <a:cs typeface="Arial MT"/>
              </a:rPr>
              <a:t>23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QuEST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Global</a:t>
            </a:r>
            <a:r>
              <a:rPr sz="1000" spc="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Services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Pte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Ltd.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The information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in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this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document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is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the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property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of QuEST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Global</a:t>
            </a:r>
            <a:r>
              <a:rPr sz="1000" spc="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Services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Pte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Ltd.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and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may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not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be copied or</a:t>
            </a:r>
            <a:r>
              <a:rPr sz="1000" spc="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communicated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to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a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third party or</a:t>
            </a:r>
            <a:r>
              <a:rPr sz="1000" spc="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used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for</a:t>
            </a:r>
            <a:r>
              <a:rPr sz="1000" spc="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any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purpose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other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than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that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for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which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it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is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supplied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without the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written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consent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of QuEST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Global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Services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Pte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Ltd.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828682"/>
            <a:ext cx="5574030" cy="1224915"/>
            <a:chOff x="0" y="4828682"/>
            <a:chExt cx="5574030" cy="1224915"/>
          </a:xfrm>
        </p:grpSpPr>
        <p:sp>
          <p:nvSpPr>
            <p:cNvPr id="9" name="object 9"/>
            <p:cNvSpPr/>
            <p:nvPr/>
          </p:nvSpPr>
          <p:spPr>
            <a:xfrm>
              <a:off x="0" y="4886740"/>
              <a:ext cx="5574030" cy="661035"/>
            </a:xfrm>
            <a:custGeom>
              <a:avLst/>
              <a:gdLst/>
              <a:ahLst/>
              <a:cxnLst/>
              <a:rect l="l" t="t" r="r" b="b"/>
              <a:pathLst>
                <a:path w="5574030" h="661035">
                  <a:moveTo>
                    <a:pt x="5573486" y="0"/>
                  </a:moveTo>
                  <a:lnTo>
                    <a:pt x="0" y="0"/>
                  </a:lnTo>
                  <a:lnTo>
                    <a:pt x="0" y="656705"/>
                  </a:lnTo>
                  <a:lnTo>
                    <a:pt x="5069220" y="660761"/>
                  </a:lnTo>
                  <a:lnTo>
                    <a:pt x="5573486" y="0"/>
                  </a:lnTo>
                  <a:close/>
                </a:path>
              </a:pathLst>
            </a:custGeom>
            <a:solidFill>
              <a:srgbClr val="173A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4828682"/>
              <a:ext cx="5574030" cy="665480"/>
            </a:xfrm>
            <a:custGeom>
              <a:avLst/>
              <a:gdLst/>
              <a:ahLst/>
              <a:cxnLst/>
              <a:rect l="l" t="t" r="r" b="b"/>
              <a:pathLst>
                <a:path w="5574030" h="665479">
                  <a:moveTo>
                    <a:pt x="5573486" y="0"/>
                  </a:moveTo>
                  <a:lnTo>
                    <a:pt x="0" y="0"/>
                  </a:lnTo>
                  <a:lnTo>
                    <a:pt x="0" y="661393"/>
                  </a:lnTo>
                  <a:lnTo>
                    <a:pt x="5069220" y="665478"/>
                  </a:lnTo>
                  <a:lnTo>
                    <a:pt x="5573486" y="0"/>
                  </a:lnTo>
                  <a:close/>
                </a:path>
              </a:pathLst>
            </a:custGeom>
            <a:solidFill>
              <a:srgbClr val="23567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536" y="5644896"/>
              <a:ext cx="408431" cy="4084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656" y="5644896"/>
              <a:ext cx="408431" cy="40843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5066" y="5647180"/>
              <a:ext cx="13335" cy="405130"/>
            </a:xfrm>
            <a:custGeom>
              <a:avLst/>
              <a:gdLst/>
              <a:ahLst/>
              <a:cxnLst/>
              <a:rect l="l" t="t" r="r" b="b"/>
              <a:pathLst>
                <a:path w="13334" h="405129">
                  <a:moveTo>
                    <a:pt x="12978" y="0"/>
                  </a:moveTo>
                  <a:lnTo>
                    <a:pt x="0" y="0"/>
                  </a:lnTo>
                  <a:lnTo>
                    <a:pt x="0" y="404734"/>
                  </a:lnTo>
                  <a:lnTo>
                    <a:pt x="12978" y="404734"/>
                  </a:lnTo>
                  <a:lnTo>
                    <a:pt x="129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3416" y="5654040"/>
              <a:ext cx="393191" cy="39319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338531" y="5647180"/>
              <a:ext cx="13335" cy="405130"/>
            </a:xfrm>
            <a:custGeom>
              <a:avLst/>
              <a:gdLst/>
              <a:ahLst/>
              <a:cxnLst/>
              <a:rect l="l" t="t" r="r" b="b"/>
              <a:pathLst>
                <a:path w="13334" h="405129">
                  <a:moveTo>
                    <a:pt x="12978" y="0"/>
                  </a:moveTo>
                  <a:lnTo>
                    <a:pt x="0" y="0"/>
                  </a:lnTo>
                  <a:lnTo>
                    <a:pt x="0" y="404734"/>
                  </a:lnTo>
                  <a:lnTo>
                    <a:pt x="12978" y="404734"/>
                  </a:lnTo>
                  <a:lnTo>
                    <a:pt x="129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332117" y="4926075"/>
            <a:ext cx="1708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Thank</a:t>
            </a:r>
            <a:r>
              <a:rPr sz="28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26" y="241299"/>
            <a:ext cx="16484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</a:t>
            </a:r>
            <a:r>
              <a:rPr spc="5" dirty="0"/>
              <a:t>ve</a:t>
            </a:r>
            <a:r>
              <a:rPr spc="-5" dirty="0"/>
              <a:t>r</a:t>
            </a:r>
            <a:r>
              <a:rPr spc="5" dirty="0"/>
              <a:t>a</a:t>
            </a:r>
            <a:r>
              <a:rPr dirty="0"/>
              <a:t>ge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394426" y="6584026"/>
            <a:ext cx="2508250" cy="15430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 panose="020B0604020202020204"/>
                <a:cs typeface="Arial" panose="020B0604020202020204"/>
              </a:rPr>
            </a:fld>
            <a:r>
              <a:rPr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©</a:t>
            </a:r>
            <a:r>
              <a:rPr spc="-10" dirty="0"/>
              <a:t> 20</a:t>
            </a:r>
            <a:r>
              <a:rPr lang="en-US" spc="-10" dirty="0"/>
              <a:t>23 </a:t>
            </a:r>
            <a:r>
              <a:rPr spc="-5" dirty="0"/>
              <a:t>QuEST</a:t>
            </a:r>
            <a:r>
              <a:rPr spc="-10" dirty="0"/>
              <a:t> Global</a:t>
            </a:r>
            <a:r>
              <a:rPr spc="-5" dirty="0"/>
              <a:t> Services</a:t>
            </a:r>
            <a:r>
              <a:rPr spc="-10" dirty="0"/>
              <a:t> </a:t>
            </a:r>
            <a:r>
              <a:rPr spc="-5" dirty="0"/>
              <a:t>Pte</a:t>
            </a:r>
            <a:r>
              <a:rPr spc="-10" dirty="0"/>
              <a:t> Ltd.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9121140" y="6665786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240" y="1238885"/>
            <a:ext cx="6052185" cy="23202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l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Overview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project</a:t>
            </a:r>
            <a:endParaRPr sz="2000">
              <a:latin typeface="Arial MT"/>
              <a:cs typeface="Arial MT"/>
            </a:endParaRPr>
          </a:p>
          <a:p>
            <a:pPr marL="355600" indent="-342900" algn="l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Requirement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&amp;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GUIs</a:t>
            </a:r>
            <a:endParaRPr sz="2000">
              <a:latin typeface="Arial MT"/>
              <a:cs typeface="Arial MT"/>
            </a:endParaRPr>
          </a:p>
          <a:p>
            <a:pPr marL="355600" indent="-342900" algn="l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High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Level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Design</a:t>
            </a:r>
            <a:endParaRPr sz="2000">
              <a:latin typeface="Arial MT"/>
              <a:cs typeface="Arial MT"/>
            </a:endParaRPr>
          </a:p>
          <a:p>
            <a:pPr marL="355600" indent="-342900" algn="l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Individual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contribution</a:t>
            </a:r>
            <a:endParaRPr sz="2000">
              <a:latin typeface="Arial MT"/>
              <a:cs typeface="Arial MT"/>
            </a:endParaRPr>
          </a:p>
          <a:p>
            <a:pPr marL="355600" indent="-342900" algn="l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Challenges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faced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&amp;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how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addressed</a:t>
            </a:r>
            <a:endParaRPr sz="2000">
              <a:latin typeface="Arial MT"/>
              <a:cs typeface="Arial MT"/>
            </a:endParaRPr>
          </a:p>
          <a:p>
            <a:pPr marL="355600" indent="-342900" algn="l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Experience</a:t>
            </a:r>
            <a:r>
              <a:rPr sz="20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gained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26" y="241299"/>
            <a:ext cx="1609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Overview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394426" y="6584026"/>
            <a:ext cx="2508250" cy="15430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 panose="020B0604020202020204"/>
                <a:cs typeface="Arial" panose="020B0604020202020204"/>
              </a:rPr>
            </a:fld>
            <a:r>
              <a:rPr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©</a:t>
            </a:r>
            <a:r>
              <a:rPr spc="-10" dirty="0"/>
              <a:t> 20</a:t>
            </a:r>
            <a:r>
              <a:rPr lang="en-US" spc="-10" dirty="0"/>
              <a:t>23</a:t>
            </a:r>
            <a:r>
              <a:rPr spc="-15" dirty="0"/>
              <a:t> </a:t>
            </a:r>
            <a:r>
              <a:rPr spc="-5" dirty="0"/>
              <a:t>QuEST</a:t>
            </a:r>
            <a:r>
              <a:rPr spc="-10" dirty="0"/>
              <a:t> Global</a:t>
            </a:r>
            <a:r>
              <a:rPr spc="-5" dirty="0"/>
              <a:t> Services</a:t>
            </a:r>
            <a:r>
              <a:rPr spc="-10" dirty="0"/>
              <a:t> </a:t>
            </a:r>
            <a:r>
              <a:rPr spc="-5" dirty="0"/>
              <a:t>Pte</a:t>
            </a:r>
            <a:r>
              <a:rPr spc="-10" dirty="0"/>
              <a:t> Ltd.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9121140" y="6665786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11785" y="1160780"/>
            <a:ext cx="1127061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Employee Management System is a distributed application developed to maintain details of Employees working in any organization.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It maintains the information about the personal and official details of the employees.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This project aims to simplify the task of maintaining records of the employees of the company.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main objective of the project is to provide a comprehensive approach towards the management of employee information.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91" y="6571995"/>
            <a:ext cx="2444750" cy="16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10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|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©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20</a:t>
            </a:r>
            <a:r>
              <a:rPr lang="en-US" sz="1000" spc="-10" dirty="0">
                <a:solidFill>
                  <a:srgbClr val="727272"/>
                </a:solidFill>
                <a:latin typeface="Arial MT"/>
                <a:cs typeface="Arial MT"/>
              </a:rPr>
              <a:t>23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QuEST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Global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Services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Pte</a:t>
            </a:r>
            <a:r>
              <a:rPr sz="1000" spc="-1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0380" y="6571995"/>
            <a:ext cx="6921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Confidential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735" y="241300"/>
            <a:ext cx="486918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Technologies used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9121140" y="664413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33375" y="1126490"/>
            <a:ext cx="110204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Spring boot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Spring framework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Spring data jpa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Java 17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maven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My SQL Server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826" y="6571995"/>
            <a:ext cx="2444750" cy="16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4</a:t>
            </a:r>
            <a:r>
              <a:rPr sz="10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|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©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20</a:t>
            </a:r>
            <a:r>
              <a:rPr lang="en-US" sz="1000" spc="-10" dirty="0">
                <a:solidFill>
                  <a:srgbClr val="727272"/>
                </a:solidFill>
                <a:latin typeface="Arial MT"/>
                <a:cs typeface="Arial MT"/>
              </a:rPr>
              <a:t>23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QuEST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Global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Services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Pte</a:t>
            </a:r>
            <a:r>
              <a:rPr sz="1000" spc="-1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0380" y="6571995"/>
            <a:ext cx="6921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Confidential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High</a:t>
            </a:r>
            <a:r>
              <a:rPr spc="-35" dirty="0"/>
              <a:t> </a:t>
            </a:r>
            <a:r>
              <a:rPr dirty="0"/>
              <a:t>Level</a:t>
            </a:r>
            <a:r>
              <a:rPr spc="-35" dirty="0"/>
              <a:t> </a:t>
            </a:r>
            <a:r>
              <a:rPr dirty="0"/>
              <a:t>Design</a:t>
            </a:r>
            <a:endParaRPr dirty="0"/>
          </a:p>
        </p:txBody>
      </p:sp>
      <p:pic>
        <p:nvPicPr>
          <p:cNvPr id="6" name="Content Placeholder 5" descr="EM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576705"/>
            <a:ext cx="9813925" cy="402463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858000" y="2286000"/>
            <a:ext cx="3810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9677400" y="48768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9067800" y="4572000"/>
            <a:ext cx="2133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826" y="6571995"/>
            <a:ext cx="2444750" cy="16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10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|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©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20</a:t>
            </a:r>
            <a:r>
              <a:rPr lang="en-US" sz="1000" spc="-10" dirty="0">
                <a:solidFill>
                  <a:srgbClr val="727272"/>
                </a:solidFill>
                <a:latin typeface="Arial MT"/>
                <a:cs typeface="Arial MT"/>
              </a:rPr>
              <a:t>23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QuEST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Global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Services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Pte</a:t>
            </a:r>
            <a:r>
              <a:rPr sz="1000" spc="-1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0380" y="6571995"/>
            <a:ext cx="6921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Confidential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735" y="241300"/>
            <a:ext cx="486918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Software Requirements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9121140" y="664413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14045" y="1341755"/>
            <a:ext cx="11044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21360" y="1536065"/>
            <a:ext cx="10327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78180" y="1310005"/>
            <a:ext cx="1059942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Operating System: Windows</a:t>
            </a:r>
            <a:r>
              <a:rPr lang="en-US" altLang="en-I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10/11</a:t>
            </a:r>
            <a:endParaRPr lang="en-US" altLang="en-IN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indent="0" algn="just">
              <a:buFont typeface="Arial" panose="020B0604020202020204" pitchFamily="34" charset="0"/>
              <a:buNone/>
            </a:pPr>
            <a:r>
              <a:rPr lang="en-I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 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altLang="en-I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Spring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Framework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Others: </a:t>
            </a:r>
            <a:r>
              <a:rPr lang="en-US" altLang="en-I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Java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r>
              <a:rPr lang="en-US" altLang="en-I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Spring tool Suite 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IDE</a:t>
            </a:r>
            <a:r>
              <a:rPr lang="en-IN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 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826" y="6571995"/>
            <a:ext cx="2444750" cy="16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10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|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©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20</a:t>
            </a:r>
            <a:r>
              <a:rPr lang="en-US" sz="1000" spc="-10" dirty="0">
                <a:solidFill>
                  <a:srgbClr val="727272"/>
                </a:solidFill>
                <a:latin typeface="Arial MT"/>
                <a:cs typeface="Arial MT"/>
              </a:rPr>
              <a:t>23</a:t>
            </a:r>
            <a:r>
              <a:rPr sz="1000" spc="-1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QuEST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Global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Services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Pte</a:t>
            </a:r>
            <a:r>
              <a:rPr sz="1000" spc="-1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0380" y="6571995"/>
            <a:ext cx="6921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Confidential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735" y="241300"/>
            <a:ext cx="486918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Functional  Requirements.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9121140" y="664413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14045" y="1341755"/>
            <a:ext cx="11044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21360" y="1536065"/>
            <a:ext cx="10327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26390" y="1295400"/>
            <a:ext cx="110693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User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Admin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/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826" y="6571995"/>
            <a:ext cx="2444750" cy="16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10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|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©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20</a:t>
            </a:r>
            <a:r>
              <a:rPr lang="en-US" sz="1000" spc="-10" dirty="0">
                <a:solidFill>
                  <a:srgbClr val="727272"/>
                </a:solidFill>
                <a:latin typeface="Arial MT"/>
                <a:cs typeface="Arial MT"/>
              </a:rPr>
              <a:t>23</a:t>
            </a:r>
            <a:r>
              <a:rPr sz="1000" spc="-1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QuEST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Global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Services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Pte</a:t>
            </a:r>
            <a:r>
              <a:rPr sz="1000" spc="-1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0380" y="6571995"/>
            <a:ext cx="6921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Confidential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735" y="241300"/>
            <a:ext cx="486918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Functional  Requirements.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9121140" y="664413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14045" y="1341755"/>
            <a:ext cx="11044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21360" y="1536065"/>
            <a:ext cx="10327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26390" y="1295400"/>
            <a:ext cx="1106932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Admin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- Represents the person who has access to the system and can perform actions such as adding, deleting, and updating employees.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Use cases for admin: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/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Add Employee: Admin can add new employees to the system by providing their personal and professional details.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Delete Employee: Admin can delete employees from the system who are no longer working for the company.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826" y="6571995"/>
            <a:ext cx="2444750" cy="16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10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|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©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20</a:t>
            </a:r>
            <a:r>
              <a:rPr lang="en-US" sz="1000" spc="-10" dirty="0">
                <a:solidFill>
                  <a:srgbClr val="727272"/>
                </a:solidFill>
                <a:latin typeface="Arial MT"/>
                <a:cs typeface="Arial MT"/>
              </a:rPr>
              <a:t>23</a:t>
            </a:r>
            <a:r>
              <a:rPr sz="1000" spc="-1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QuEST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Global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 Services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Pte</a:t>
            </a:r>
            <a:r>
              <a:rPr sz="1000" spc="-1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0380" y="6571995"/>
            <a:ext cx="6921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Confidential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735" y="241300"/>
            <a:ext cx="486918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Functional  Requirements.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9121140" y="664413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14045" y="1341755"/>
            <a:ext cx="11044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21360" y="1536065"/>
            <a:ext cx="10327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26390" y="1295400"/>
            <a:ext cx="11069320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Update Employee: Admin can update the details of existing employees in the system.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View Employee: Admin can view the details of employees in the system.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Relationships: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romanL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Admin  is associated with all of the use cases, indicating that they are the ones who can perform these actions.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romanL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use cases are connected to each other, indicating that they are all related to the employee management system.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5005</Words>
  <Application>WPS Presentation</Application>
  <PresentationFormat>On-screen Show (4:3)</PresentationFormat>
  <Paragraphs>261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Arial</vt:lpstr>
      <vt:lpstr>Arial MT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Coverage</vt:lpstr>
      <vt:lpstr>Overview</vt:lpstr>
      <vt:lpstr>Technologies used</vt:lpstr>
      <vt:lpstr>High Level Design</vt:lpstr>
      <vt:lpstr>Software Requirements</vt:lpstr>
      <vt:lpstr>Functional  Requirements.</vt:lpstr>
      <vt:lpstr>Functional  Requirements.</vt:lpstr>
      <vt:lpstr>Functional  Requirements.</vt:lpstr>
      <vt:lpstr>Functional  Requirements.</vt:lpstr>
      <vt:lpstr> GUI’s</vt:lpstr>
      <vt:lpstr> GUI’s</vt:lpstr>
      <vt:lpstr> GUI’s</vt:lpstr>
      <vt:lpstr>Sample Code Snippets</vt:lpstr>
      <vt:lpstr>Sample Code Snippets</vt:lpstr>
      <vt:lpstr>Individual contribution</vt:lpstr>
      <vt:lpstr>PowerPoint 演示文稿</vt:lpstr>
      <vt:lpstr>Experience gained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Rajesh Gowda D V</cp:lastModifiedBy>
  <cp:revision>7</cp:revision>
  <dcterms:created xsi:type="dcterms:W3CDTF">2023-02-10T16:27:00Z</dcterms:created>
  <dcterms:modified xsi:type="dcterms:W3CDTF">2023-02-11T10:41:29Z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53C45E47E7D74F6D86878FC5D547F232</vt:lpwstr>
  </property>
  <property fmtid="{D5CDD505-2E9C-101B-9397-08002B2CF9AE}" pid="3" name="KSOProductBuildVer">
    <vt:lpwstr>1033-11.2.0.11388</vt:lpwstr>
  </property>
</Properties>
</file>