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7" r:id="rId3"/>
    <p:sldId id="286" r:id="rId4"/>
    <p:sldId id="285" r:id="rId5"/>
    <p:sldId id="284" r:id="rId6"/>
    <p:sldId id="288" r:id="rId7"/>
    <p:sldId id="282" r:id="rId8"/>
    <p:sldId id="289" r:id="rId9"/>
    <p:sldId id="281" r:id="rId10"/>
    <p:sldId id="280" r:id="rId11"/>
    <p:sldId id="279" r:id="rId12"/>
    <p:sldId id="278" r:id="rId13"/>
    <p:sldId id="277" r:id="rId14"/>
    <p:sldId id="276" r:id="rId15"/>
    <p:sldId id="290" r:id="rId16"/>
    <p:sldId id="291" r:id="rId17"/>
    <p:sldId id="275" r:id="rId18"/>
    <p:sldId id="274" r:id="rId19"/>
    <p:sldId id="301" r:id="rId20"/>
    <p:sldId id="273" r:id="rId21"/>
    <p:sldId id="300" r:id="rId22"/>
    <p:sldId id="295" r:id="rId23"/>
    <p:sldId id="296" r:id="rId24"/>
    <p:sldId id="297" r:id="rId25"/>
    <p:sldId id="298" r:id="rId26"/>
    <p:sldId id="299" r:id="rId27"/>
    <p:sldId id="305" r:id="rId28"/>
    <p:sldId id="302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3A81F-257D-4A86-A2EC-1405409B626E}" type="datetimeFigureOut"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005FE-026D-4F37-89B6-B4A09E0D6D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Forever Collectibles: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Forever collectibles also known as Team Beans owned and operated by Michael Lewis, started their operation in 1999 with few hard working young people. 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 FC is one of the most innovative companies in the sports collectible industry with products for NFL, NHL, MLB, NBA, NCAA colleges and universities. 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2011, FC made a major acquisition of Home win in UK and established FC UK. 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 they manufacture and distribute their products in US, UK and Canada. 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manufacture majority of their products in Asia, mainly in China and Vietnam.</a:t>
            </a:r>
          </a:p>
          <a:p>
            <a:pPr marL="457200" marR="0" lvl="0" indent="-3048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it is a successful business with international presence, the company faces lots of challenges from different areas of their business cycle, such as pre-production, product development, sales and marketing and customer service.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4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61901" y="3785245"/>
            <a:ext cx="6955599" cy="15464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  <a:defRPr/>
            </a:lvl2pPr>
            <a:lvl3pPr marL="0" marR="0" lvl="2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3pPr>
            <a:lvl4pPr marL="0" marR="0" lvl="3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4pPr>
            <a:lvl5pPr marL="0" marR="0" lvl="4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5pPr>
            <a:lvl6pPr marL="0" marR="0" lvl="5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6pPr>
            <a:lvl7pPr marL="0" marR="0" lvl="6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7pPr>
            <a:lvl8pPr marL="0" marR="0" lvl="7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8pPr>
            <a:lvl9pPr marL="0" marR="0" lvl="8" indent="0" algn="l" rtl="0">
              <a:spcBef>
                <a:spcPts val="0"/>
              </a:spcBef>
              <a:buClr>
                <a:srgbClr val="2185C5"/>
              </a:buClr>
              <a:buFont typeface="Raleway"/>
              <a:buNone/>
              <a:defRPr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917661" y="3377549"/>
            <a:ext cx="962400" cy="102897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879813" y="3377549"/>
            <a:ext cx="962400" cy="102897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3377549"/>
            <a:ext cx="962400" cy="102897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61899" y="3377549"/>
            <a:ext cx="6955599" cy="102897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91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191600" y="274649"/>
            <a:ext cx="861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08487" y="6755101"/>
            <a:ext cx="1191597" cy="102897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1000414" y="6755101"/>
            <a:ext cx="1191597" cy="102897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6755101"/>
            <a:ext cx="1191597" cy="102897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191611" y="6755101"/>
            <a:ext cx="8616800" cy="102897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391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2"/>
            <a:ext cx="12192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28800" y="5240939"/>
            <a:ext cx="85344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0571" y="678405"/>
            <a:ext cx="4725731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0400" y="4263995"/>
            <a:ext cx="3251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njoysaha/sales-analysi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925287" y="1466399"/>
            <a:ext cx="9644743" cy="183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>
              <a:buSzPct val="25000"/>
            </a:pPr>
            <a:r>
              <a:rPr lang="en-US" sz="5300">
                <a:solidFill>
                  <a:srgbClr val="2185C5"/>
                </a:solidFill>
                <a:latin typeface="Lato"/>
                <a:ea typeface="Cambria"/>
                <a:cs typeface="Impact"/>
                <a:sym typeface="Impact"/>
              </a:rPr>
              <a:t>Final Project Presentation</a:t>
            </a:r>
            <a:br>
              <a:rPr lang="en-US" sz="5300">
                <a:latin typeface="Lato"/>
                <a:ea typeface="Cambria" panose="02040503050406030204" pitchFamily="18" charset="0"/>
                <a:cs typeface="Impact"/>
              </a:rPr>
            </a:br>
            <a:r>
              <a:rPr lang="en-US" sz="5300">
                <a:solidFill>
                  <a:srgbClr val="2185C5"/>
                </a:solidFill>
                <a:latin typeface="Lato"/>
                <a:ea typeface="Cambria"/>
                <a:cs typeface="Impact"/>
                <a:sym typeface="Impact"/>
              </a:rPr>
              <a:t>MIS 633-WS </a:t>
            </a:r>
            <a:endParaRPr lang="en" sz="5850" b="1">
              <a:latin typeface="Lato"/>
              <a:ea typeface="Cambria" panose="02040503050406030204" pitchFamily="18" charset="0"/>
              <a:cs typeface="Impact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50082" y="3489764"/>
            <a:ext cx="5331428" cy="235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250">
                <a:latin typeface="Lato"/>
                <a:ea typeface="Cambria"/>
                <a:cs typeface="Lato"/>
                <a:sym typeface="Lato"/>
              </a:rPr>
              <a:t>Team:</a:t>
            </a:r>
            <a:endParaRPr lang="en-US" sz="4250">
              <a:latin typeface="Lato"/>
              <a:ea typeface="Cambria"/>
              <a:cs typeface="Lato"/>
            </a:endParaRPr>
          </a:p>
          <a:p>
            <a:pPr lvl="4"/>
            <a:r>
              <a:rPr lang="en-IN" sz="2400">
                <a:latin typeface="Lato"/>
                <a:ea typeface="Cambria"/>
                <a:cs typeface="Lato"/>
              </a:rPr>
              <a:t>	Priya Gohil</a:t>
            </a:r>
          </a:p>
          <a:p>
            <a:pPr lvl="4"/>
            <a:r>
              <a:rPr lang="en-IN" sz="2400">
                <a:latin typeface="Lato"/>
                <a:ea typeface="Cambria"/>
                <a:cs typeface="Lato"/>
              </a:rPr>
              <a:t>	Mit Dani</a:t>
            </a:r>
          </a:p>
          <a:p>
            <a:pPr lvl="4"/>
            <a:r>
              <a:rPr lang="en-IN" sz="2400">
                <a:latin typeface="Lato"/>
                <a:ea typeface="Cambria"/>
                <a:cs typeface="Lato"/>
              </a:rPr>
              <a:t>	Rachel Sherry</a:t>
            </a:r>
          </a:p>
          <a:p>
            <a:pPr lvl="4"/>
            <a:r>
              <a:rPr lang="en-IN" sz="2400">
                <a:latin typeface="Lato"/>
                <a:ea typeface="Cambria"/>
                <a:cs typeface="Lato"/>
              </a:rPr>
              <a:t>	Ritika Dave</a:t>
            </a:r>
            <a:endParaRPr lang="en" sz="2400">
              <a:latin typeface="Lato"/>
              <a:ea typeface="Cambria"/>
              <a:cs typeface="Lato"/>
            </a:endParaRPr>
          </a:p>
          <a:p>
            <a:endParaRPr sz="2500">
              <a:latin typeface="Lato"/>
              <a:ea typeface="Lato"/>
              <a:cs typeface="Lato"/>
            </a:endParaRPr>
          </a:p>
          <a:p>
            <a:endParaRPr sz="2500">
              <a:latin typeface="Lato"/>
              <a:ea typeface="Lato"/>
              <a:cs typeface="Lato"/>
            </a:endParaRP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3562726-C8C5-929D-1D04-FE822B13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338" y="5104783"/>
            <a:ext cx="3028949" cy="148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74" y="168076"/>
            <a:ext cx="8616800" cy="474946"/>
          </a:xfrm>
        </p:spPr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8. Detailed Bus Matrix</a:t>
            </a:r>
            <a:endParaRPr lang="en-IN" sz="370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6AD5D1-A375-5BD8-CAE5-8CBAE8B3B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4345"/>
              </p:ext>
            </p:extLst>
          </p:nvPr>
        </p:nvGraphicFramePr>
        <p:xfrm>
          <a:off x="568124" y="646343"/>
          <a:ext cx="11120127" cy="6091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7374">
                  <a:extLst>
                    <a:ext uri="{9D8B030D-6E8A-4147-A177-3AD203B41FA5}">
                      <a16:colId xmlns:a16="http://schemas.microsoft.com/office/drawing/2014/main" val="1147824209"/>
                    </a:ext>
                  </a:extLst>
                </a:gridCol>
                <a:gridCol w="2023098">
                  <a:extLst>
                    <a:ext uri="{9D8B030D-6E8A-4147-A177-3AD203B41FA5}">
                      <a16:colId xmlns:a16="http://schemas.microsoft.com/office/drawing/2014/main" val="682591837"/>
                    </a:ext>
                  </a:extLst>
                </a:gridCol>
                <a:gridCol w="1853045">
                  <a:extLst>
                    <a:ext uri="{9D8B030D-6E8A-4147-A177-3AD203B41FA5}">
                      <a16:colId xmlns:a16="http://schemas.microsoft.com/office/drawing/2014/main" val="1943077162"/>
                    </a:ext>
                  </a:extLst>
                </a:gridCol>
                <a:gridCol w="1593270">
                  <a:extLst>
                    <a:ext uri="{9D8B030D-6E8A-4147-A177-3AD203B41FA5}">
                      <a16:colId xmlns:a16="http://schemas.microsoft.com/office/drawing/2014/main" val="1964307588"/>
                    </a:ext>
                  </a:extLst>
                </a:gridCol>
                <a:gridCol w="744680">
                  <a:extLst>
                    <a:ext uri="{9D8B030D-6E8A-4147-A177-3AD203B41FA5}">
                      <a16:colId xmlns:a16="http://schemas.microsoft.com/office/drawing/2014/main" val="3559633180"/>
                    </a:ext>
                  </a:extLst>
                </a:gridCol>
                <a:gridCol w="779317">
                  <a:extLst>
                    <a:ext uri="{9D8B030D-6E8A-4147-A177-3AD203B41FA5}">
                      <a16:colId xmlns:a16="http://schemas.microsoft.com/office/drawing/2014/main" val="2521653285"/>
                    </a:ext>
                  </a:extLst>
                </a:gridCol>
                <a:gridCol w="640772">
                  <a:extLst>
                    <a:ext uri="{9D8B030D-6E8A-4147-A177-3AD203B41FA5}">
                      <a16:colId xmlns:a16="http://schemas.microsoft.com/office/drawing/2014/main" val="134519448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61187419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3867342207"/>
                    </a:ext>
                  </a:extLst>
                </a:gridCol>
                <a:gridCol w="693118">
                  <a:extLst>
                    <a:ext uri="{9D8B030D-6E8A-4147-A177-3AD203B41FA5}">
                      <a16:colId xmlns:a16="http://schemas.microsoft.com/office/drawing/2014/main" val="3926878815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e-commerce business process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fact tables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granularity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</a:t>
                      </a: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Date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Product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Location 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Owner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Service policy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Account status</a:t>
                      </a:r>
                      <a:endParaRPr lang="en-US" sz="105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8178744"/>
                  </a:ext>
                </a:extLst>
              </a:tr>
              <a:tr h="727363">
                <a:tc rowSpan="3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online sales transaction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 transaction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line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purchase date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purchase amount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purchase unit price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transaction number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409962"/>
                  </a:ext>
                </a:extLst>
              </a:tr>
              <a:tr h="47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click stream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click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referral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session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event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page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8833749"/>
                  </a:ext>
                </a:extLst>
              </a:tr>
              <a:tr h="47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Vendor information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vendor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vender number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vendor product amount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723729"/>
                  </a:ext>
                </a:extLst>
              </a:tr>
              <a:tr h="487020"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 processing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warehouse picking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warehouse receipt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 date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requested date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vendor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588642"/>
                  </a:ext>
                </a:extLst>
              </a:tr>
              <a:tr h="527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billing and invoicing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order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order number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quantity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product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660174"/>
                  </a:ext>
                </a:extLst>
              </a:tr>
              <a:tr h="527605"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delivery process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shipping notice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line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shipping date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shipping cost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tracking number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delivery company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0957072"/>
                  </a:ext>
                </a:extLst>
              </a:tr>
              <a:tr h="47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delivery operation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line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tracking number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shipping date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delivery cost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2928494"/>
                  </a:ext>
                </a:extLst>
              </a:tr>
              <a:tr h="473491">
                <a:tc row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return policy</a:t>
                      </a: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store return process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line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store number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item number key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return date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981889"/>
                  </a:ext>
                </a:extLst>
              </a:tr>
              <a:tr h="473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mail return process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 line item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tracking number</a:t>
                      </a:r>
                    </a:p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 date key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6919421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F4ADF2A-DD72-F192-515D-13536E28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556" y="-2998"/>
            <a:ext cx="1183483" cy="5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52" y="29530"/>
            <a:ext cx="8616800" cy="1143000"/>
          </a:xfrm>
        </p:spPr>
        <p:txBody>
          <a:bodyPr/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9. Logical Fact Table Diagram</a:t>
            </a:r>
            <a:endParaRPr lang="en-IN" sz="3700">
              <a:solidFill>
                <a:schemeClr val="accent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5F75C3-4E9E-4465-A24F-ACC40FAD463D}"/>
              </a:ext>
            </a:extLst>
          </p:cNvPr>
          <p:cNvGrpSpPr>
            <a:grpSpLocks/>
          </p:cNvGrpSpPr>
          <p:nvPr/>
        </p:nvGrpSpPr>
        <p:grpSpPr bwMode="auto">
          <a:xfrm>
            <a:off x="307957" y="1580416"/>
            <a:ext cx="11576086" cy="5113983"/>
            <a:chOff x="152972" y="685800"/>
            <a:chExt cx="8920819" cy="6010251"/>
          </a:xfrm>
        </p:grpSpPr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C85B6805-AADD-40D6-81E6-0BE9BBF0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312" y="2393950"/>
              <a:ext cx="2381283" cy="2564886"/>
            </a:xfrm>
            <a:prstGeom prst="rect">
              <a:avLst/>
            </a:prstGeom>
            <a:noFill/>
            <a:ln w="50800" cmpd="thinThick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91440" tIns="45720" rIns="91440" bIns="4572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ts val="2533"/>
                </a:lnSpc>
                <a:spcBef>
                  <a:spcPct val="0"/>
                </a:spcBef>
              </a:pPr>
              <a:r>
                <a:rPr lang="en-US" altLang="zh-CN" sz="2100">
                  <a:latin typeface="Calibri"/>
                  <a:ea typeface="宋体"/>
                  <a:cs typeface="Times New Roman"/>
                </a:rPr>
                <a:t>Sale transaction item </a:t>
              </a:r>
              <a:endParaRPr lang="zh-CN" altLang="en-US" sz="2100" b="1">
                <a:latin typeface="Calibri"/>
                <a:ea typeface="宋体"/>
                <a:cs typeface="Times New Roman"/>
              </a:endParaRPr>
            </a:p>
            <a:p>
              <a:pPr algn="ctr">
                <a:lnSpc>
                  <a:spcPts val="2533"/>
                </a:lnSpc>
                <a:spcBef>
                  <a:spcPct val="0"/>
                </a:spcBef>
              </a:pPr>
              <a:r>
                <a:rPr lang="en-US" altLang="zh-CN" sz="2100" b="1">
                  <a:latin typeface="Calibri"/>
                  <a:ea typeface="宋体"/>
                  <a:cs typeface="Times New Roman"/>
                </a:rPr>
                <a:t>Fact Table</a:t>
              </a:r>
              <a:endParaRPr lang="zh-CN" altLang="zh-CN" sz="2100" b="1">
                <a:latin typeface="Calibri"/>
                <a:ea typeface="宋体"/>
                <a:cs typeface="Times New Roman"/>
              </a:endParaRPr>
            </a:p>
            <a:p>
              <a:pPr algn="ctr" fontAlgn="base">
                <a:lnSpc>
                  <a:spcPts val="2533"/>
                </a:lnSpc>
                <a:spcBef>
                  <a:spcPct val="0"/>
                </a:spcBef>
              </a:pPr>
              <a:endParaRPr lang="zh-CN" altLang="zh-CN" sz="2133">
                <a:latin typeface="Calibri" pitchFamily="34" charset="0"/>
                <a:ea typeface="宋体" pitchFamily="2" charset="-122"/>
                <a:cs typeface="Times New Roman" pitchFamily="18" charset="0"/>
              </a:endParaRPr>
            </a:p>
            <a:p>
              <a:pPr algn="ctr" fontAlgn="base">
                <a:lnSpc>
                  <a:spcPts val="2533"/>
                </a:lnSpc>
                <a:spcBef>
                  <a:spcPct val="0"/>
                </a:spcBef>
              </a:pPr>
              <a:r>
                <a:rPr lang="en-US" altLang="zh-CN" sz="2100">
                  <a:latin typeface="Calibri"/>
                  <a:ea typeface="宋体"/>
                  <a:cs typeface="Times New Roman"/>
                </a:rPr>
                <a:t>Grain:</a:t>
              </a:r>
            </a:p>
            <a:p>
              <a:pPr algn="ctr" fontAlgn="base">
                <a:lnSpc>
                  <a:spcPts val="2533"/>
                </a:lnSpc>
                <a:spcBef>
                  <a:spcPct val="0"/>
                </a:spcBef>
              </a:pPr>
              <a:r>
                <a:rPr lang="en-US" altLang="zh-CN" sz="2100">
                  <a:ea typeface="宋体"/>
                </a:rPr>
                <a:t>Item on online sale transaction </a:t>
              </a:r>
              <a:endParaRPr lang="zh-CN" altLang="zh-CN" sz="2133">
                <a:latin typeface="Calibri" pitchFamily="34" charset="0"/>
                <a:ea typeface="宋体" pitchFamily="2" charset="-122"/>
                <a:cs typeface="Times New Roman" pitchFamily="18" charset="0"/>
              </a:endParaRPr>
            </a:p>
            <a:p>
              <a:pPr algn="ctr" fontAlgn="base">
                <a:lnSpc>
                  <a:spcPts val="2533"/>
                </a:lnSpc>
                <a:spcBef>
                  <a:spcPct val="0"/>
                </a:spcBef>
              </a:pPr>
              <a:endParaRPr lang="zh-CN" altLang="zh-CN" sz="2133">
                <a:latin typeface="Calibri" pitchFamily="34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44677B7-81A4-4E59-AEFB-CE5E5013B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5595" y="712788"/>
              <a:ext cx="1881118" cy="1066800"/>
              <a:chOff x="5815595" y="712788"/>
              <a:chExt cx="1881118" cy="10668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F838F2C-616A-44A8-972B-DCD452927376}"/>
                  </a:ext>
                </a:extLst>
              </p:cNvPr>
              <p:cNvSpPr/>
              <p:nvPr/>
            </p:nvSpPr>
            <p:spPr>
              <a:xfrm>
                <a:off x="6166375" y="712788"/>
                <a:ext cx="1065204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8" name="TextBox 5">
                <a:extLst>
                  <a:ext uri="{FF2B5EF4-FFF2-40B4-BE49-F238E27FC236}">
                    <a16:creationId xmlns:a16="http://schemas.microsoft.com/office/drawing/2014/main" id="{66B060DB-F929-4A5F-80B8-08B46E8A9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5595" y="939226"/>
                <a:ext cx="1881118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Shipment</a:t>
                </a:r>
                <a:endParaRPr lang="zh-CN" altLang="en-US" sz="2133">
                  <a:latin typeface="Candara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6F8451B-2A7E-4940-A0C8-49C2EFF61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0327" y="2236788"/>
              <a:ext cx="1363695" cy="1106465"/>
              <a:chOff x="6020327" y="2236788"/>
              <a:chExt cx="1363695" cy="1106465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65E2A38-C4F5-4450-ABB9-3E9C0D79F98C}"/>
                  </a:ext>
                </a:extLst>
              </p:cNvPr>
              <p:cNvSpPr/>
              <p:nvPr/>
            </p:nvSpPr>
            <p:spPr>
              <a:xfrm>
                <a:off x="6164789" y="2236788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6" name="TextBox 9">
                <a:extLst>
                  <a:ext uri="{FF2B5EF4-FFF2-40B4-BE49-F238E27FC236}">
                    <a16:creationId xmlns:a16="http://schemas.microsoft.com/office/drawing/2014/main" id="{79B3FFBD-97E7-427B-BC35-34B710D91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327" y="2463226"/>
                <a:ext cx="1363695" cy="88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Customer profile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6BF5FC-CC30-4981-9017-97FE41183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0025" y="3803650"/>
              <a:ext cx="1127268" cy="1066800"/>
              <a:chOff x="6090025" y="3803650"/>
              <a:chExt cx="1127268" cy="10668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77E08C4-4A9E-4456-9AE2-2D847EEF533E}"/>
                  </a:ext>
                </a:extLst>
              </p:cNvPr>
              <p:cNvSpPr/>
              <p:nvPr/>
            </p:nvSpPr>
            <p:spPr>
              <a:xfrm>
                <a:off x="6150501" y="3803650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4" name="TextBox 12">
                <a:extLst>
                  <a:ext uri="{FF2B5EF4-FFF2-40B4-BE49-F238E27FC236}">
                    <a16:creationId xmlns:a16="http://schemas.microsoft.com/office/drawing/2014/main" id="{2ACE681B-02CD-40D4-9C30-C363E4E48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0025" y="4153201"/>
                <a:ext cx="1093499" cy="494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promotion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6108590-2F01-40A0-B3DD-F6FBB9CDF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4789" y="5410200"/>
              <a:ext cx="1066792" cy="1285851"/>
              <a:chOff x="6164789" y="5410200"/>
              <a:chExt cx="1066792" cy="1285851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638C03B-72E1-403C-A037-C160285D669D}"/>
                  </a:ext>
                </a:extLst>
              </p:cNvPr>
              <p:cNvSpPr/>
              <p:nvPr/>
            </p:nvSpPr>
            <p:spPr>
              <a:xfrm>
                <a:off x="6164789" y="5410200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2" name="TextBox 15">
                <a:extLst>
                  <a:ext uri="{FF2B5EF4-FFF2-40B4-BE49-F238E27FC236}">
                    <a16:creationId xmlns:a16="http://schemas.microsoft.com/office/drawing/2014/main" id="{5D8790DA-039D-4667-AE82-FC06D8651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2115" y="5816024"/>
                <a:ext cx="930438" cy="88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Payment</a:t>
                </a:r>
              </a:p>
              <a:p>
                <a:pPr algn="ctr" eaLnBrk="1" fontAlgn="base" hangingPunct="1">
                  <a:spcBef>
                    <a:spcPct val="0"/>
                  </a:spcBef>
                </a:pPr>
                <a:endParaRPr lang="en-US" altLang="zh-CN" sz="2133">
                  <a:latin typeface="Candara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17C85E2-74BF-4A10-B518-507F26F10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6000" y="5029200"/>
              <a:ext cx="1066791" cy="1066800"/>
              <a:chOff x="3982209" y="5044640"/>
              <a:chExt cx="1066791" cy="106680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085C94D-E9E7-41F9-9C1C-A104E25A0E0A}"/>
                  </a:ext>
                </a:extLst>
              </p:cNvPr>
              <p:cNvSpPr/>
              <p:nvPr/>
            </p:nvSpPr>
            <p:spPr>
              <a:xfrm>
                <a:off x="3982209" y="5044640"/>
                <a:ext cx="1066791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90" name="TextBox 18">
                <a:extLst>
                  <a:ext uri="{FF2B5EF4-FFF2-40B4-BE49-F238E27FC236}">
                    <a16:creationId xmlns:a16="http://schemas.microsoft.com/office/drawing/2014/main" id="{52E7F861-CC3C-49E6-95AC-8680355A2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9524" y="5166307"/>
                <a:ext cx="746377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Owner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3DEF38-4443-4947-A69C-22FC1064C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785" y="711200"/>
              <a:ext cx="1300879" cy="1397717"/>
              <a:chOff x="1800785" y="711200"/>
              <a:chExt cx="1300879" cy="1397717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0830377-439A-4CCE-B885-F13C233C0CA1}"/>
                  </a:ext>
                </a:extLst>
              </p:cNvPr>
              <p:cNvSpPr/>
              <p:nvPr/>
            </p:nvSpPr>
            <p:spPr>
              <a:xfrm>
                <a:off x="1800785" y="711200"/>
                <a:ext cx="1300879" cy="1397717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8" name="TextBox 53">
                <a:extLst>
                  <a:ext uri="{FF2B5EF4-FFF2-40B4-BE49-F238E27FC236}">
                    <a16:creationId xmlns:a16="http://schemas.microsoft.com/office/drawing/2014/main" id="{03D4B58C-ABA2-4A90-A10A-AE98358DF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7855" y="992122"/>
                <a:ext cx="936452" cy="88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Date and Time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7FD381-0D63-4DFE-83DE-2C790CA9A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785" y="2235200"/>
              <a:ext cx="1066792" cy="1066800"/>
              <a:chOff x="1800785" y="2235200"/>
              <a:chExt cx="1066792" cy="106680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DE264F2-6498-4B54-BE13-0655618A9647}"/>
                  </a:ext>
                </a:extLst>
              </p:cNvPr>
              <p:cNvSpPr/>
              <p:nvPr/>
            </p:nvSpPr>
            <p:spPr>
              <a:xfrm>
                <a:off x="1800785" y="2235200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6" name="TextBox 51">
                <a:extLst>
                  <a:ext uri="{FF2B5EF4-FFF2-40B4-BE49-F238E27FC236}">
                    <a16:creationId xmlns:a16="http://schemas.microsoft.com/office/drawing/2014/main" id="{FC104082-1D59-4F2E-B41E-302249920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3916" y="2614041"/>
                <a:ext cx="848908" cy="494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Product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4DBAA9-33C3-4253-A7EF-29DEBBAC2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4910" y="3802063"/>
              <a:ext cx="1066792" cy="1066800"/>
              <a:chOff x="1784910" y="3802063"/>
              <a:chExt cx="1066792" cy="10668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A2792E1-25A8-4A32-8D00-D5CB209D9417}"/>
                  </a:ext>
                </a:extLst>
              </p:cNvPr>
              <p:cNvSpPr/>
              <p:nvPr/>
            </p:nvSpPr>
            <p:spPr>
              <a:xfrm>
                <a:off x="1784910" y="3802063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4" name="TextBox 49">
                <a:extLst>
                  <a:ext uri="{FF2B5EF4-FFF2-40B4-BE49-F238E27FC236}">
                    <a16:creationId xmlns:a16="http://schemas.microsoft.com/office/drawing/2014/main" id="{4A815F54-4595-42EC-B195-0222C94A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4379" y="4157246"/>
                <a:ext cx="1002087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Inventory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FF40FA5-C4F9-4974-B774-31589B17A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499" y="5408613"/>
              <a:ext cx="1226772" cy="1066800"/>
              <a:chOff x="1719499" y="5408613"/>
              <a:chExt cx="1226772" cy="10668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A96A1C1-0E46-4CF0-B536-2636196EC1CD}"/>
                  </a:ext>
                </a:extLst>
              </p:cNvPr>
              <p:cNvSpPr/>
              <p:nvPr/>
            </p:nvSpPr>
            <p:spPr>
              <a:xfrm>
                <a:off x="1800785" y="5408613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2" name="TextBox 47">
                <a:extLst>
                  <a:ext uri="{FF2B5EF4-FFF2-40B4-BE49-F238E27FC236}">
                    <a16:creationId xmlns:a16="http://schemas.microsoft.com/office/drawing/2014/main" id="{0C5971A3-6D2C-4F7F-B7D1-B8C3890A7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9499" y="5730898"/>
                <a:ext cx="1226772" cy="494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Transaction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9EC365B-957A-4F50-9882-A44283F9C9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172" y="1406525"/>
              <a:ext cx="1066792" cy="1066800"/>
              <a:chOff x="229172" y="1406525"/>
              <a:chExt cx="1066792" cy="10668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E893B48-92F7-4EA7-A003-FE7AC6877872}"/>
                  </a:ext>
                </a:extLst>
              </p:cNvPr>
              <p:cNvSpPr/>
              <p:nvPr/>
            </p:nvSpPr>
            <p:spPr>
              <a:xfrm>
                <a:off x="229172" y="1406525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80" name="TextBox 45">
                <a:extLst>
                  <a:ext uri="{FF2B5EF4-FFF2-40B4-BE49-F238E27FC236}">
                    <a16:creationId xmlns:a16="http://schemas.microsoft.com/office/drawing/2014/main" id="{81DA35BD-7959-49E1-B65F-A81288BDD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39" y="1770364"/>
                <a:ext cx="828006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Vendor </a:t>
                </a:r>
                <a:endParaRPr lang="zh-CN" altLang="en-US" sz="1867">
                  <a:latin typeface="Candara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2C1B286-64EC-488A-9CE4-68B007493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172" y="2930525"/>
              <a:ext cx="1093125" cy="1066800"/>
              <a:chOff x="229172" y="2930525"/>
              <a:chExt cx="1093125" cy="10668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8CB456-1196-461C-B005-0A469C6206C0}"/>
                  </a:ext>
                </a:extLst>
              </p:cNvPr>
              <p:cNvSpPr/>
              <p:nvPr/>
            </p:nvSpPr>
            <p:spPr>
              <a:xfrm>
                <a:off x="229172" y="2930525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:a16="http://schemas.microsoft.com/office/drawing/2014/main" id="{8CEF3016-3E4E-4020-B644-A9E55EAC8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503" y="3294364"/>
                <a:ext cx="1068794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Employee 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5656767-E322-4E1A-9ACC-E0C9D34FA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972" y="4495800"/>
              <a:ext cx="1138647" cy="1066800"/>
              <a:chOff x="152972" y="4495800"/>
              <a:chExt cx="1138647" cy="10668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C5EABD4-4251-4282-82DD-D3E6B63D4996}"/>
                  </a:ext>
                </a:extLst>
              </p:cNvPr>
              <p:cNvSpPr/>
              <p:nvPr/>
            </p:nvSpPr>
            <p:spPr>
              <a:xfrm>
                <a:off x="214886" y="4495800"/>
                <a:ext cx="1065204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6" name="TextBox 41">
                <a:extLst>
                  <a:ext uri="{FF2B5EF4-FFF2-40B4-BE49-F238E27FC236}">
                    <a16:creationId xmlns:a16="http://schemas.microsoft.com/office/drawing/2014/main" id="{ACAFE495-B02D-49EB-9174-21526DDE6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72" y="4673025"/>
                <a:ext cx="1138647" cy="88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Service policy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FDA6F9-AD4D-45AE-84F5-D58FAF87F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6000" y="3760332"/>
              <a:ext cx="1066792" cy="1066800"/>
              <a:chOff x="7806000" y="4490719"/>
              <a:chExt cx="1066792" cy="1066800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F060DBE-D16C-4236-91DB-B4441A27F521}"/>
                  </a:ext>
                </a:extLst>
              </p:cNvPr>
              <p:cNvSpPr/>
              <p:nvPr/>
            </p:nvSpPr>
            <p:spPr>
              <a:xfrm>
                <a:off x="7806000" y="4490719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4" name="TextBox 39">
                <a:extLst>
                  <a:ext uri="{FF2B5EF4-FFF2-40B4-BE49-F238E27FC236}">
                    <a16:creationId xmlns:a16="http://schemas.microsoft.com/office/drawing/2014/main" id="{ED5F290F-1F6E-4E40-8731-C184D3A13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0686" y="4802919"/>
                <a:ext cx="892143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 kern="100"/>
                  <a:t>Material</a:t>
                </a:r>
                <a:endParaRPr lang="en-US" altLang="zh-CN" sz="2133">
                  <a:latin typeface="Candara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18C3C6E-3066-466D-A80A-52F210693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913" y="685800"/>
              <a:ext cx="1300878" cy="1708149"/>
              <a:chOff x="7772913" y="1416187"/>
              <a:chExt cx="1300878" cy="170814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BEFB2E6-D80D-4809-9E26-F745E138CA7B}"/>
                  </a:ext>
                </a:extLst>
              </p:cNvPr>
              <p:cNvSpPr/>
              <p:nvPr/>
            </p:nvSpPr>
            <p:spPr>
              <a:xfrm>
                <a:off x="7772913" y="1416187"/>
                <a:ext cx="1300878" cy="1708149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2" name="TextBox 37">
                <a:extLst>
                  <a:ext uri="{FF2B5EF4-FFF2-40B4-BE49-F238E27FC236}">
                    <a16:creationId xmlns:a16="http://schemas.microsoft.com/office/drawing/2014/main" id="{76E3ECAF-BD99-448A-942A-4BAA0B387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9745" y="1720985"/>
                <a:ext cx="1174044" cy="880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Facilities Location</a:t>
                </a:r>
                <a:endParaRPr lang="zh-CN" altLang="en-US" sz="1867">
                  <a:latin typeface="Candara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D58982-45B1-43C4-BB8E-6EC19475C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1029" y="2473325"/>
              <a:ext cx="1066792" cy="1066800"/>
              <a:chOff x="7781029" y="3203712"/>
              <a:chExt cx="1066792" cy="10668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11781E9-A97A-465E-9D00-E1F588F9476A}"/>
                  </a:ext>
                </a:extLst>
              </p:cNvPr>
              <p:cNvSpPr/>
              <p:nvPr/>
            </p:nvSpPr>
            <p:spPr>
              <a:xfrm>
                <a:off x="7781029" y="3203712"/>
                <a:ext cx="1066792" cy="1066800"/>
              </a:xfrm>
              <a:prstGeom prst="ellipse">
                <a:avLst/>
              </a:prstGeom>
              <a:noFill/>
              <a:ln w="50800" cmpd="thinThick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ts val="2533"/>
                  </a:lnSpc>
                  <a:spcBef>
                    <a:spcPct val="0"/>
                  </a:spcBef>
                </a:pPr>
                <a:endParaRPr lang="zh-CN" altLang="en-US" sz="2133">
                  <a:latin typeface="Calibri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0" name="TextBox 35">
                <a:extLst>
                  <a:ext uri="{FF2B5EF4-FFF2-40B4-BE49-F238E27FC236}">
                    <a16:creationId xmlns:a16="http://schemas.microsoft.com/office/drawing/2014/main" id="{16896D97-11B3-4B02-A763-1EE7FE7B2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2433" y="3461536"/>
                <a:ext cx="808142" cy="4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</a:pPr>
                <a:r>
                  <a:rPr lang="en-US" altLang="zh-CN" sz="2133">
                    <a:latin typeface="Candara" pitchFamily="34" charset="0"/>
                  </a:rPr>
                  <a:t>Partner</a:t>
                </a:r>
              </a:p>
            </p:txBody>
          </p:sp>
        </p:grp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778755B-6E2B-4306-ACAA-833DDFE2417F}"/>
              </a:ext>
            </a:extLst>
          </p:cNvPr>
          <p:cNvCxnSpPr/>
          <p:nvPr/>
        </p:nvCxnSpPr>
        <p:spPr>
          <a:xfrm flipV="1">
            <a:off x="7175090" y="2107547"/>
            <a:ext cx="915550" cy="93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24DD9E-0E18-450C-912E-7DA2FB027928}"/>
              </a:ext>
            </a:extLst>
          </p:cNvPr>
          <p:cNvCxnSpPr>
            <a:cxnSpLocks/>
          </p:cNvCxnSpPr>
          <p:nvPr/>
        </p:nvCxnSpPr>
        <p:spPr>
          <a:xfrm flipV="1">
            <a:off x="7667956" y="3781632"/>
            <a:ext cx="687799" cy="4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F463E69-1777-470B-8DDA-82856E494FEC}"/>
              </a:ext>
            </a:extLst>
          </p:cNvPr>
          <p:cNvCxnSpPr>
            <a:cxnSpLocks/>
          </p:cNvCxnSpPr>
          <p:nvPr/>
        </p:nvCxnSpPr>
        <p:spPr>
          <a:xfrm>
            <a:off x="7656049" y="4762081"/>
            <a:ext cx="553977" cy="29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80E769-5135-482D-B02B-316A0D4FC84C}"/>
              </a:ext>
            </a:extLst>
          </p:cNvPr>
          <p:cNvCxnSpPr>
            <a:cxnSpLocks/>
          </p:cNvCxnSpPr>
          <p:nvPr/>
        </p:nvCxnSpPr>
        <p:spPr>
          <a:xfrm>
            <a:off x="7262704" y="5233747"/>
            <a:ext cx="827937" cy="80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C5A168-9469-40DF-B220-FEA85841B3FA}"/>
              </a:ext>
            </a:extLst>
          </p:cNvPr>
          <p:cNvCxnSpPr>
            <a:cxnSpLocks/>
          </p:cNvCxnSpPr>
          <p:nvPr/>
        </p:nvCxnSpPr>
        <p:spPr>
          <a:xfrm flipH="1" flipV="1">
            <a:off x="4054808" y="2483657"/>
            <a:ext cx="576984" cy="5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9DAFABD-0909-4826-8470-F2B17E0BB997}"/>
              </a:ext>
            </a:extLst>
          </p:cNvPr>
          <p:cNvCxnSpPr>
            <a:cxnSpLocks/>
          </p:cNvCxnSpPr>
          <p:nvPr/>
        </p:nvCxnSpPr>
        <p:spPr>
          <a:xfrm flipH="1" flipV="1">
            <a:off x="3830559" y="3388342"/>
            <a:ext cx="735423" cy="20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870C3BF-C4D8-4778-86F9-4459B8DC3442}"/>
              </a:ext>
            </a:extLst>
          </p:cNvPr>
          <p:cNvCxnSpPr>
            <a:cxnSpLocks/>
          </p:cNvCxnSpPr>
          <p:nvPr/>
        </p:nvCxnSpPr>
        <p:spPr>
          <a:xfrm flipH="1">
            <a:off x="3809959" y="4569908"/>
            <a:ext cx="756023" cy="15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E26C322-9D8F-44C3-9968-38FBD05BD6D7}"/>
              </a:ext>
            </a:extLst>
          </p:cNvPr>
          <p:cNvCxnSpPr/>
          <p:nvPr/>
        </p:nvCxnSpPr>
        <p:spPr>
          <a:xfrm flipH="1">
            <a:off x="3830559" y="5208946"/>
            <a:ext cx="809164" cy="72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733580E-BA52-5DD2-525B-8845EB99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5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9. Fact Table – Sales Transaction</a:t>
            </a:r>
            <a:endParaRPr lang="en-IN" sz="37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1DA27-589A-49B2-994C-9E5AC67DEFDB}"/>
              </a:ext>
            </a:extLst>
          </p:cNvPr>
          <p:cNvSpPr txBox="1"/>
          <p:nvPr/>
        </p:nvSpPr>
        <p:spPr>
          <a:xfrm>
            <a:off x="5419385" y="2571279"/>
            <a:ext cx="4774407" cy="26677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eaLnBrk="1" fontAlgn="base" hangingPunct="1">
              <a:spcBef>
                <a:spcPct val="0"/>
              </a:spcBef>
            </a:pPr>
            <a:r>
              <a:rPr lang="en-US" altLang="zh-CN" sz="1850" b="1">
                <a:latin typeface="Candara"/>
                <a:ea typeface="宋体"/>
              </a:rPr>
              <a:t>- Dimension Keys</a:t>
            </a:r>
          </a:p>
          <a:p>
            <a:pPr fontAlgn="base">
              <a:spcBef>
                <a:spcPct val="0"/>
              </a:spcBef>
            </a:pPr>
            <a:r>
              <a:rPr lang="en-US" altLang="zh-CN" sz="1850" b="1">
                <a:latin typeface="Candara"/>
                <a:ea typeface="宋体"/>
              </a:rPr>
              <a:t>- Foreign Keys</a:t>
            </a:r>
            <a:endParaRPr lang="en-US" altLang="zh-CN" sz="1850" b="1">
              <a:latin typeface="Candara" pitchFamily="34" charset="0"/>
              <a:ea typeface="宋体"/>
            </a:endParaRPr>
          </a:p>
          <a:p>
            <a:pPr fontAlgn="base">
              <a:spcBef>
                <a:spcPct val="0"/>
              </a:spcBef>
            </a:pPr>
            <a:r>
              <a:rPr lang="en-US" altLang="zh-CN" sz="1850">
                <a:latin typeface="Candara"/>
                <a:ea typeface="宋体"/>
              </a:rPr>
              <a:t>Dimensions are the foundation of the fact table and is where the data for the fact table is collected.</a:t>
            </a:r>
            <a:endParaRPr lang="en-US" altLang="zh-CN" sz="2500">
              <a:latin typeface="Candara"/>
              <a:ea typeface="宋体"/>
            </a:endParaRPr>
          </a:p>
          <a:p>
            <a:pPr eaLnBrk="1" fontAlgn="base" hangingPunct="1">
              <a:spcBef>
                <a:spcPct val="0"/>
              </a:spcBef>
            </a:pPr>
            <a:endParaRPr lang="en-US" altLang="zh-CN" sz="1867">
              <a:solidFill>
                <a:schemeClr val="tx1"/>
              </a:solidFill>
              <a:latin typeface="Candara" pitchFamily="34" charset="0"/>
            </a:endParaRPr>
          </a:p>
          <a:p>
            <a:pPr eaLnBrk="1" fontAlgn="base" hangingPunct="1">
              <a:spcBef>
                <a:spcPct val="0"/>
              </a:spcBef>
            </a:pPr>
            <a:r>
              <a:rPr lang="en-US" altLang="zh-CN" sz="1850">
                <a:latin typeface="Candara"/>
                <a:ea typeface="宋体"/>
              </a:rPr>
              <a:t>The grain of a fact table represents the most atomic level by which the facts may be defined.</a:t>
            </a:r>
            <a:endParaRPr lang="zh-CN" altLang="en-US" sz="1850">
              <a:latin typeface="Candara"/>
              <a:ea typeface="宋体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10ADEA-CAAA-0510-30D9-DA20A782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70478"/>
              </p:ext>
            </p:extLst>
          </p:nvPr>
        </p:nvGraphicFramePr>
        <p:xfrm>
          <a:off x="1290638" y="1605439"/>
          <a:ext cx="392549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493">
                  <a:extLst>
                    <a:ext uri="{9D8B030D-6E8A-4147-A177-3AD203B41FA5}">
                      <a16:colId xmlns:a16="http://schemas.microsoft.com/office/drawing/2014/main" val="2125458188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fontAlgn="base"/>
                      <a:r>
                        <a:rPr lang="en-US" sz="2400" err="1">
                          <a:effectLst/>
                        </a:rPr>
                        <a:t>Sales_Transaction</a:t>
                      </a:r>
                      <a:r>
                        <a:rPr lang="en-US" sz="2400">
                          <a:effectLst/>
                        </a:rPr>
                        <a:t> Fact table​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800">
                          <a:effectLst/>
                        </a:rPr>
                        <a:t>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791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fontAlgn="base"/>
                      <a:r>
                        <a:rPr lang="en-US" sz="2000" err="1">
                          <a:effectLst/>
                        </a:rPr>
                        <a:t>Promotion_group_id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Promotion_id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Inventory_id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Product_id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Transaction_id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>
                          <a:effectLst/>
                        </a:rPr>
                        <a:t>Date and </a:t>
                      </a:r>
                      <a:r>
                        <a:rPr lang="en-US" sz="2000" err="1">
                          <a:effectLst/>
                        </a:rPr>
                        <a:t>Time_id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Shipment_id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Customer_ID</a:t>
                      </a:r>
                      <a:r>
                        <a:rPr lang="en-US" sz="2000">
                          <a:effectLst/>
                        </a:rPr>
                        <a:t>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Payment_id</a:t>
                      </a:r>
                      <a:r>
                        <a:rPr lang="en-US" sz="2000">
                          <a:effectLst/>
                        </a:rPr>
                        <a:t> (FK)​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Item_quantity</a:t>
                      </a:r>
                      <a:r>
                        <a:rPr lang="en-US" sz="2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2000" err="1">
                          <a:effectLst/>
                        </a:rPr>
                        <a:t>Item_total_sales</a:t>
                      </a:r>
                      <a:r>
                        <a:rPr lang="en-US" sz="20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38495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AE65E13-2997-24F4-7E78-7EAD0C81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93" y="-236830"/>
            <a:ext cx="8616800" cy="1143000"/>
          </a:xfrm>
        </p:spPr>
        <p:txBody>
          <a:bodyPr/>
          <a:lstStyle/>
          <a:p>
            <a:r>
              <a:rPr lang="en-US" sz="3733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10. Star Schema of Sale transaction </a:t>
            </a:r>
            <a:endParaRPr lang="en-IN" sz="3733"/>
          </a:p>
        </p:txBody>
      </p:sp>
      <p:pic>
        <p:nvPicPr>
          <p:cNvPr id="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7A50A1C-A91B-0B3F-4C9F-1802884D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A5A043B3-AC4A-6B56-8E2F-6CB9EC18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779912"/>
            <a:ext cx="9486379" cy="57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94" y="-1848"/>
            <a:ext cx="9884228" cy="1153160"/>
          </a:xfrm>
        </p:spPr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11. Dimension Attribute Detail Descriptions - Product dimension</a:t>
            </a:r>
            <a:endParaRPr lang="en-IN" sz="3700">
              <a:solidFill>
                <a:schemeClr val="accent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04FA16A-2F84-B4DF-60C2-303C72448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87112"/>
              </p:ext>
            </p:extLst>
          </p:nvPr>
        </p:nvGraphicFramePr>
        <p:xfrm>
          <a:off x="1145857" y="1237297"/>
          <a:ext cx="9777991" cy="518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07">
                  <a:extLst>
                    <a:ext uri="{9D8B030D-6E8A-4147-A177-3AD203B41FA5}">
                      <a16:colId xmlns:a16="http://schemas.microsoft.com/office/drawing/2014/main" val="1204455504"/>
                    </a:ext>
                  </a:extLst>
                </a:gridCol>
                <a:gridCol w="1816807">
                  <a:extLst>
                    <a:ext uri="{9D8B030D-6E8A-4147-A177-3AD203B41FA5}">
                      <a16:colId xmlns:a16="http://schemas.microsoft.com/office/drawing/2014/main" val="2620032850"/>
                    </a:ext>
                  </a:extLst>
                </a:gridCol>
                <a:gridCol w="1816807">
                  <a:extLst>
                    <a:ext uri="{9D8B030D-6E8A-4147-A177-3AD203B41FA5}">
                      <a16:colId xmlns:a16="http://schemas.microsoft.com/office/drawing/2014/main" val="3903780513"/>
                    </a:ext>
                  </a:extLst>
                </a:gridCol>
                <a:gridCol w="2493198">
                  <a:extLst>
                    <a:ext uri="{9D8B030D-6E8A-4147-A177-3AD203B41FA5}">
                      <a16:colId xmlns:a16="http://schemas.microsoft.com/office/drawing/2014/main" val="3810446310"/>
                    </a:ext>
                  </a:extLst>
                </a:gridCol>
                <a:gridCol w="1834372">
                  <a:extLst>
                    <a:ext uri="{9D8B030D-6E8A-4147-A177-3AD203B41FA5}">
                      <a16:colId xmlns:a16="http://schemas.microsoft.com/office/drawing/2014/main" val="740629548"/>
                    </a:ext>
                  </a:extLst>
                </a:gridCol>
              </a:tblGrid>
              <a:tr h="622261">
                <a:tc>
                  <a:txBody>
                    <a:bodyPr/>
                    <a:lstStyle/>
                    <a:p>
                      <a:r>
                        <a:rPr lang="en-US" sz="1400" dirty="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Slowly changing dimension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46333"/>
                  </a:ext>
                </a:extLst>
              </a:tr>
              <a:tr h="74078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that uniquely identifies each product within </a:t>
                      </a:r>
                      <a:r>
                        <a:rPr lang="en-US" sz="1200" dirty="0" err="1"/>
                        <a:t>ebay's</a:t>
                      </a:r>
                      <a:r>
                        <a:rPr lang="en-US" sz="1200" dirty="0"/>
                        <a:t> online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10,437,500(</a:t>
                      </a:r>
                      <a:r>
                        <a:rPr lang="en-US" sz="1200" dirty="0" err="1"/>
                        <a:t>est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59785110, 54102887, 64001424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36007"/>
                  </a:ext>
                </a:extLst>
              </a:tr>
              <a:tr h="740787">
                <a:tc>
                  <a:txBody>
                    <a:bodyPr/>
                    <a:lstStyle/>
                    <a:p>
                      <a:r>
                        <a:rPr lang="en-US" sz="1200" err="1"/>
                        <a:t>Product_Name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of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Dell laptop, HP, Apple mac book</a:t>
                      </a:r>
                      <a:endParaRPr lang="en-US" sz="12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117797"/>
                  </a:ext>
                </a:extLst>
              </a:tr>
              <a:tr h="577814">
                <a:tc>
                  <a:txBody>
                    <a:bodyPr/>
                    <a:lstStyle/>
                    <a:p>
                      <a:r>
                        <a:rPr lang="en-US" sz="1200" err="1"/>
                        <a:t>Product_type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of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Camera, Laptop, Mobile, Accessories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01568"/>
                  </a:ext>
                </a:extLst>
              </a:tr>
              <a:tr h="592630">
                <a:tc>
                  <a:txBody>
                    <a:bodyPr/>
                    <a:lstStyle/>
                    <a:p>
                      <a:r>
                        <a:rPr lang="en-US" sz="1200" err="1"/>
                        <a:t>Product_price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number that identify the price of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52485"/>
                  </a:ext>
                </a:extLst>
              </a:tr>
              <a:tr h="577814">
                <a:tc>
                  <a:txBody>
                    <a:bodyPr/>
                    <a:lstStyle/>
                    <a:p>
                      <a:r>
                        <a:rPr lang="en-US" sz="1200" err="1"/>
                        <a:t>Product_Size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category of the size of products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Updatable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10d, 7d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4720"/>
                  </a:ext>
                </a:extLst>
              </a:tr>
              <a:tr h="592630">
                <a:tc>
                  <a:txBody>
                    <a:bodyPr/>
                    <a:lstStyle/>
                    <a:p>
                      <a:r>
                        <a:rPr lang="en-US" sz="1200" err="1"/>
                        <a:t>Production_Collection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full descriptive name of the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Dell Inspiron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91366"/>
                  </a:ext>
                </a:extLst>
              </a:tr>
              <a:tr h="740787">
                <a:tc>
                  <a:txBody>
                    <a:bodyPr/>
                    <a:lstStyle/>
                    <a:p>
                      <a:r>
                        <a:rPr lang="en-US" sz="1200" err="1"/>
                        <a:t>Product_review_rate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number which shows review rate of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89221"/>
                  </a:ext>
                </a:extLst>
              </a:tr>
            </a:tbl>
          </a:graphicData>
        </a:graphic>
      </p:graphicFrame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5A06883-32CC-422D-67E3-61569C32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3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546792"/>
            <a:ext cx="9884228" cy="1143000"/>
          </a:xfrm>
        </p:spPr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11. Dimension Attribute Detail Descriptions-Customer Profile Dimension</a:t>
            </a:r>
            <a:endParaRPr lang="en-IN" sz="3733">
              <a:solidFill>
                <a:schemeClr val="accent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B49DF3-F985-F7C4-0BDF-34B15B2A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72741"/>
              </p:ext>
            </p:extLst>
          </p:nvPr>
        </p:nvGraphicFramePr>
        <p:xfrm>
          <a:off x="1016000" y="1829816"/>
          <a:ext cx="10540236" cy="427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233">
                  <a:extLst>
                    <a:ext uri="{9D8B030D-6E8A-4147-A177-3AD203B41FA5}">
                      <a16:colId xmlns:a16="http://schemas.microsoft.com/office/drawing/2014/main" val="2453078726"/>
                    </a:ext>
                  </a:extLst>
                </a:gridCol>
                <a:gridCol w="2491189">
                  <a:extLst>
                    <a:ext uri="{9D8B030D-6E8A-4147-A177-3AD203B41FA5}">
                      <a16:colId xmlns:a16="http://schemas.microsoft.com/office/drawing/2014/main" val="559599073"/>
                    </a:ext>
                  </a:extLst>
                </a:gridCol>
                <a:gridCol w="2043333">
                  <a:extLst>
                    <a:ext uri="{9D8B030D-6E8A-4147-A177-3AD203B41FA5}">
                      <a16:colId xmlns:a16="http://schemas.microsoft.com/office/drawing/2014/main" val="135007346"/>
                    </a:ext>
                  </a:extLst>
                </a:gridCol>
                <a:gridCol w="1639137">
                  <a:extLst>
                    <a:ext uri="{9D8B030D-6E8A-4147-A177-3AD203B41FA5}">
                      <a16:colId xmlns:a16="http://schemas.microsoft.com/office/drawing/2014/main" val="4094895648"/>
                    </a:ext>
                  </a:extLst>
                </a:gridCol>
                <a:gridCol w="2015344">
                  <a:extLst>
                    <a:ext uri="{9D8B030D-6E8A-4147-A177-3AD203B41FA5}">
                      <a16:colId xmlns:a16="http://schemas.microsoft.com/office/drawing/2014/main" val="608059838"/>
                    </a:ext>
                  </a:extLst>
                </a:gridCol>
              </a:tblGrid>
              <a:tr h="1467984">
                <a:tc>
                  <a:txBody>
                    <a:bodyPr/>
                    <a:lstStyle/>
                    <a:p>
                      <a:r>
                        <a:rPr lang="en-US" sz="140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Slowly Changing Dimension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71304"/>
                  </a:ext>
                </a:extLst>
              </a:tr>
              <a:tr h="682303">
                <a:tc>
                  <a:txBody>
                    <a:bodyPr/>
                    <a:lstStyle/>
                    <a:p>
                      <a:r>
                        <a:rPr lang="en-US" sz="1400" err="1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 that uniquely identifies the customer's purchase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10,000(</a:t>
                      </a:r>
                      <a:r>
                        <a:rPr lang="en-US" sz="1400" err="1"/>
                        <a:t>est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CG1250, C15460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85526"/>
                  </a:ext>
                </a:extLst>
              </a:tr>
              <a:tr h="702977">
                <a:tc>
                  <a:txBody>
                    <a:bodyPr/>
                    <a:lstStyle/>
                    <a:p>
                      <a:r>
                        <a:rPr lang="en-US" sz="1400" err="1"/>
                        <a:t>Customer_Name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full descriptive name of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10,000(</a:t>
                      </a:r>
                      <a:r>
                        <a:rPr lang="en-US" sz="1400" err="1"/>
                        <a:t>est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Joe, 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371"/>
                  </a:ext>
                </a:extLst>
              </a:tr>
              <a:tr h="702977">
                <a:tc>
                  <a:txBody>
                    <a:bodyPr/>
                    <a:lstStyle/>
                    <a:p>
                      <a:r>
                        <a:rPr lang="en-US" sz="1400" err="1"/>
                        <a:t>Customer_Address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full descriptive address of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10,000(</a:t>
                      </a:r>
                      <a:r>
                        <a:rPr lang="en-US" sz="1400" err="1"/>
                        <a:t>est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Los Angeles, Seattle</a:t>
                      </a:r>
                      <a:endParaRPr lang="en-US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52381"/>
                  </a:ext>
                </a:extLst>
              </a:tr>
              <a:tr h="723654">
                <a:tc>
                  <a:txBody>
                    <a:bodyPr/>
                    <a:lstStyle/>
                    <a:p>
                      <a:r>
                        <a:rPr lang="en-US" sz="1400" err="1"/>
                        <a:t>Billing_Address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billing address of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10,000(</a:t>
                      </a:r>
                      <a:r>
                        <a:rPr lang="en-US" sz="1400" err="1"/>
                        <a:t>est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Los Angeles, Seattle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18618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B09D70C-401F-9D47-46A7-8C03F1A0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1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546792"/>
            <a:ext cx="9884228" cy="1143000"/>
          </a:xfrm>
        </p:spPr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11. Dimension Attribute Detail Descriptions- Shipment Dimension </a:t>
            </a:r>
            <a:endParaRPr lang="en-IN" sz="3733">
              <a:solidFill>
                <a:schemeClr val="accent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0416A-7F35-64E9-0E2E-7196FE32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2335"/>
              </p:ext>
            </p:extLst>
          </p:nvPr>
        </p:nvGraphicFramePr>
        <p:xfrm>
          <a:off x="792480" y="2093976"/>
          <a:ext cx="10492806" cy="396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093">
                  <a:extLst>
                    <a:ext uri="{9D8B030D-6E8A-4147-A177-3AD203B41FA5}">
                      <a16:colId xmlns:a16="http://schemas.microsoft.com/office/drawing/2014/main" val="1399516044"/>
                    </a:ext>
                  </a:extLst>
                </a:gridCol>
                <a:gridCol w="1827108">
                  <a:extLst>
                    <a:ext uri="{9D8B030D-6E8A-4147-A177-3AD203B41FA5}">
                      <a16:colId xmlns:a16="http://schemas.microsoft.com/office/drawing/2014/main" val="627694804"/>
                    </a:ext>
                  </a:extLst>
                </a:gridCol>
                <a:gridCol w="1809483">
                  <a:extLst>
                    <a:ext uri="{9D8B030D-6E8A-4147-A177-3AD203B41FA5}">
                      <a16:colId xmlns:a16="http://schemas.microsoft.com/office/drawing/2014/main" val="1680650455"/>
                    </a:ext>
                  </a:extLst>
                </a:gridCol>
                <a:gridCol w="2098561">
                  <a:extLst>
                    <a:ext uri="{9D8B030D-6E8A-4147-A177-3AD203B41FA5}">
                      <a16:colId xmlns:a16="http://schemas.microsoft.com/office/drawing/2014/main" val="248878908"/>
                    </a:ext>
                  </a:extLst>
                </a:gridCol>
                <a:gridCol w="2098561">
                  <a:extLst>
                    <a:ext uri="{9D8B030D-6E8A-4147-A177-3AD203B41FA5}">
                      <a16:colId xmlns:a16="http://schemas.microsoft.com/office/drawing/2014/main" val="3004035377"/>
                    </a:ext>
                  </a:extLst>
                </a:gridCol>
              </a:tblGrid>
              <a:tr h="879347">
                <a:tc>
                  <a:txBody>
                    <a:bodyPr/>
                    <a:lstStyle/>
                    <a:p>
                      <a:r>
                        <a:rPr lang="en-US" sz="140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Slowly Changing dimension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Sample 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23203"/>
                  </a:ext>
                </a:extLst>
              </a:tr>
              <a:tr h="987023">
                <a:tc>
                  <a:txBody>
                    <a:bodyPr/>
                    <a:lstStyle/>
                    <a:p>
                      <a:r>
                        <a:rPr lang="en-US" sz="1400" err="1"/>
                        <a:t>Shipment_ID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 that uniquely identifies shipment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CA-2016-15126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99318"/>
                  </a:ext>
                </a:extLst>
              </a:tr>
              <a:tr h="699890">
                <a:tc>
                  <a:txBody>
                    <a:bodyPr/>
                    <a:lstStyle/>
                    <a:p>
                      <a:r>
                        <a:rPr lang="en-US" sz="1400" err="1"/>
                        <a:t>Shipment_Address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the address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Florida,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41890"/>
                  </a:ext>
                </a:extLst>
              </a:tr>
              <a:tr h="699890">
                <a:tc>
                  <a:txBody>
                    <a:bodyPr/>
                    <a:lstStyle/>
                    <a:p>
                      <a:r>
                        <a:rPr lang="en-US" sz="1400" err="1"/>
                        <a:t>Shipment_tracking_no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the tracking number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152540,175043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92289"/>
                  </a:ext>
                </a:extLst>
              </a:tr>
              <a:tr h="699890">
                <a:tc>
                  <a:txBody>
                    <a:bodyPr/>
                    <a:lstStyle/>
                    <a:p>
                      <a:r>
                        <a:rPr lang="en-US" sz="1400" err="1"/>
                        <a:t>Shipment_payment_no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the payment number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P598046, P789524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84357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1F2710A-DCFF-DB73-045F-40C3B475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12. Dimension Table Detailed Diagram- Product Dimension </a:t>
            </a:r>
            <a:endParaRPr lang="en-IN" sz="3733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31E38-B717-1593-3E2A-41818A8073FC}"/>
              </a:ext>
            </a:extLst>
          </p:cNvPr>
          <p:cNvSpPr/>
          <p:nvPr/>
        </p:nvSpPr>
        <p:spPr>
          <a:xfrm>
            <a:off x="1656080" y="3388360"/>
            <a:ext cx="20320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cs typeface="Calibri"/>
              </a:rPr>
              <a:t>Product_Name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B068A-B8D3-3AD3-5EEF-291D7601C08C}"/>
              </a:ext>
            </a:extLst>
          </p:cNvPr>
          <p:cNvSpPr txBox="1"/>
          <p:nvPr/>
        </p:nvSpPr>
        <p:spPr>
          <a:xfrm>
            <a:off x="853440" y="3484880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75,843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3969-5765-566C-34CA-E4F14A7E035B}"/>
              </a:ext>
            </a:extLst>
          </p:cNvPr>
          <p:cNvSpPr/>
          <p:nvPr/>
        </p:nvSpPr>
        <p:spPr>
          <a:xfrm>
            <a:off x="1615440" y="2341880"/>
            <a:ext cx="20320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Product_Type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6F136-EEBB-5D0B-EB85-10F994B723FF}"/>
              </a:ext>
            </a:extLst>
          </p:cNvPr>
          <p:cNvSpPr txBox="1"/>
          <p:nvPr/>
        </p:nvSpPr>
        <p:spPr>
          <a:xfrm>
            <a:off x="1188720" y="2418080"/>
            <a:ext cx="477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463A0-45D2-B67C-44E5-20CD838FD90F}"/>
              </a:ext>
            </a:extLst>
          </p:cNvPr>
          <p:cNvSpPr/>
          <p:nvPr/>
        </p:nvSpPr>
        <p:spPr>
          <a:xfrm>
            <a:off x="4937760" y="5328920"/>
            <a:ext cx="243840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Product_ID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65607-AD00-5465-5D2B-D33ABE0A1EB9}"/>
              </a:ext>
            </a:extLst>
          </p:cNvPr>
          <p:cNvSpPr txBox="1"/>
          <p:nvPr/>
        </p:nvSpPr>
        <p:spPr>
          <a:xfrm>
            <a:off x="3647440" y="5486400"/>
            <a:ext cx="134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10,437,500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EBF44A-94F8-1C78-35E5-D0571BD201FE}"/>
              </a:ext>
            </a:extLst>
          </p:cNvPr>
          <p:cNvCxnSpPr/>
          <p:nvPr/>
        </p:nvCxnSpPr>
        <p:spPr>
          <a:xfrm flipH="1">
            <a:off x="2560320" y="2849880"/>
            <a:ext cx="2032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0F55AE-F2BE-5E7F-BE75-212D69C6DDC4}"/>
              </a:ext>
            </a:extLst>
          </p:cNvPr>
          <p:cNvSpPr/>
          <p:nvPr/>
        </p:nvSpPr>
        <p:spPr>
          <a:xfrm>
            <a:off x="5638800" y="3307080"/>
            <a:ext cx="16967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Product_Price</a:t>
            </a:r>
            <a:endParaRPr lang="en-US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CAC71-7E8B-7CA2-D38A-73BE7F04CF63}"/>
              </a:ext>
            </a:extLst>
          </p:cNvPr>
          <p:cNvCxnSpPr/>
          <p:nvPr/>
        </p:nvCxnSpPr>
        <p:spPr>
          <a:xfrm flipH="1">
            <a:off x="6319520" y="3845560"/>
            <a:ext cx="11176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9316F-12F9-E369-5C56-93EE4EAB1D99}"/>
              </a:ext>
            </a:extLst>
          </p:cNvPr>
          <p:cNvSpPr/>
          <p:nvPr/>
        </p:nvSpPr>
        <p:spPr>
          <a:xfrm>
            <a:off x="8229600" y="3296920"/>
            <a:ext cx="16967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C1D7F-D752-CA2C-EDA9-BE63FE3B4C0B}"/>
              </a:ext>
            </a:extLst>
          </p:cNvPr>
          <p:cNvSpPr txBox="1"/>
          <p:nvPr/>
        </p:nvSpPr>
        <p:spPr>
          <a:xfrm>
            <a:off x="10089515" y="3383915"/>
            <a:ext cx="457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65688-9EFA-E0C2-0D09-25F95D1545C2}"/>
              </a:ext>
            </a:extLst>
          </p:cNvPr>
          <p:cNvCxnSpPr/>
          <p:nvPr/>
        </p:nvCxnSpPr>
        <p:spPr>
          <a:xfrm flipH="1">
            <a:off x="6727190" y="3856990"/>
            <a:ext cx="2225040" cy="148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8A348-E08C-3E50-D5A0-1F8730A76A1C}"/>
              </a:ext>
            </a:extLst>
          </p:cNvPr>
          <p:cNvSpPr/>
          <p:nvPr/>
        </p:nvSpPr>
        <p:spPr>
          <a:xfrm>
            <a:off x="3972560" y="2341880"/>
            <a:ext cx="2123440" cy="43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Product_Collection</a:t>
            </a:r>
            <a:endParaRPr lang="en-US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1467F-E6F7-3268-1517-5FBF1ABC64BC}"/>
              </a:ext>
            </a:extLst>
          </p:cNvPr>
          <p:cNvSpPr txBox="1"/>
          <p:nvPr/>
        </p:nvSpPr>
        <p:spPr>
          <a:xfrm>
            <a:off x="6147435" y="2418715"/>
            <a:ext cx="447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4F4981-00DE-1992-1E9B-B94D44EB91A1}"/>
              </a:ext>
            </a:extLst>
          </p:cNvPr>
          <p:cNvCxnSpPr/>
          <p:nvPr/>
        </p:nvCxnSpPr>
        <p:spPr>
          <a:xfrm>
            <a:off x="5415915" y="2789555"/>
            <a:ext cx="20320" cy="255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7EEC9-DBF2-9F8B-D2EC-47CB55BE29D3}"/>
              </a:ext>
            </a:extLst>
          </p:cNvPr>
          <p:cNvSpPr/>
          <p:nvPr/>
        </p:nvSpPr>
        <p:spPr>
          <a:xfrm>
            <a:off x="7142480" y="2270760"/>
            <a:ext cx="228600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Product_review_rate</a:t>
            </a:r>
            <a:endParaRPr lang="en-US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7F5EE7-74C4-D882-5558-9D330283C9C3}"/>
              </a:ext>
            </a:extLst>
          </p:cNvPr>
          <p:cNvSpPr txBox="1"/>
          <p:nvPr/>
        </p:nvSpPr>
        <p:spPr>
          <a:xfrm>
            <a:off x="9489440" y="2387600"/>
            <a:ext cx="497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04D01C-80EA-D4FC-289A-F823AC2C03BE}"/>
              </a:ext>
            </a:extLst>
          </p:cNvPr>
          <p:cNvCxnSpPr/>
          <p:nvPr/>
        </p:nvCxnSpPr>
        <p:spPr>
          <a:xfrm flipH="1">
            <a:off x="6492875" y="2820035"/>
            <a:ext cx="1656080" cy="2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5770A1-EC93-5111-B04C-CEFA0F9754E6}"/>
              </a:ext>
            </a:extLst>
          </p:cNvPr>
          <p:cNvCxnSpPr/>
          <p:nvPr/>
        </p:nvCxnSpPr>
        <p:spPr>
          <a:xfrm>
            <a:off x="2592070" y="3928110"/>
            <a:ext cx="2570480" cy="14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A30D8D-44AE-D0FB-2469-421C95FECC5A}"/>
              </a:ext>
            </a:extLst>
          </p:cNvPr>
          <p:cNvSpPr txBox="1"/>
          <p:nvPr/>
        </p:nvSpPr>
        <p:spPr>
          <a:xfrm>
            <a:off x="8942705" y="4594225"/>
            <a:ext cx="32410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Slowly Changing Dimension</a:t>
            </a:r>
          </a:p>
          <a:p>
            <a:r>
              <a:rPr lang="en-US">
                <a:cs typeface="Calibri"/>
              </a:rPr>
              <a:t>•</a:t>
            </a:r>
            <a:r>
              <a:rPr lang="en-US" err="1">
                <a:cs typeface="Calibri"/>
              </a:rPr>
              <a:t>Product_type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•</a:t>
            </a:r>
            <a:r>
              <a:rPr lang="en-US" err="1">
                <a:cs typeface="Calibri"/>
              </a:rPr>
              <a:t>Product_price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•</a:t>
            </a:r>
            <a:r>
              <a:rPr lang="en-US" err="1">
                <a:cs typeface="Calibri"/>
              </a:rPr>
              <a:t>Product_Collection</a:t>
            </a:r>
          </a:p>
        </p:txBody>
      </p:sp>
      <p:pic>
        <p:nvPicPr>
          <p:cNvPr id="17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8876A2D-9EDE-3392-F181-4C2AAD49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13. Conformed Dimensions</a:t>
            </a:r>
            <a:endParaRPr lang="en-IN" sz="373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2B89B-1E87-4DF5-AA98-C0D331CD6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Standardized conformed dimensions are the goal for any well-architected data warehouse.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/>
                <a:cs typeface="Calibri"/>
              </a:rPr>
              <a:t>In our case E-commerce has the following Conformed Dimensions 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>
                <a:latin typeface="Calibri"/>
                <a:cs typeface="Calibri"/>
              </a:rPr>
              <a:t>Date and Time Dimension</a:t>
            </a:r>
          </a:p>
          <a:p>
            <a:pPr lvl="1"/>
            <a:r>
              <a:rPr lang="en-US">
                <a:latin typeface="Calibri"/>
                <a:cs typeface="Calibri"/>
              </a:rPr>
              <a:t>Product Dimension</a:t>
            </a:r>
          </a:p>
          <a:p>
            <a:pPr lvl="1"/>
            <a:r>
              <a:rPr lang="en-US">
                <a:latin typeface="Calibri"/>
                <a:cs typeface="Calibri"/>
              </a:rPr>
              <a:t>Customer Dimension</a:t>
            </a:r>
          </a:p>
          <a:p>
            <a:endParaRPr lang="en-IN"/>
          </a:p>
        </p:txBody>
      </p:sp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3FD5DC6-2D63-AA7A-F8C1-7EAC3738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70" y="-50400"/>
            <a:ext cx="8616800" cy="1143000"/>
          </a:xfrm>
        </p:spPr>
        <p:txBody>
          <a:bodyPr/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14. MDDB CUBE</a:t>
            </a:r>
            <a:endParaRPr lang="en-IN" sz="3700">
              <a:solidFill>
                <a:schemeClr val="accent1"/>
              </a:solidFill>
            </a:endParaRPr>
          </a:p>
        </p:txBody>
      </p:sp>
      <p:sp>
        <p:nvSpPr>
          <p:cNvPr id="85" name="Text Box 86">
            <a:extLst>
              <a:ext uri="{FF2B5EF4-FFF2-40B4-BE49-F238E27FC236}">
                <a16:creationId xmlns:a16="http://schemas.microsoft.com/office/drawing/2014/main" id="{60D76F09-6CB9-47BC-8E27-2BDD19FE9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271" y="5118650"/>
            <a:ext cx="523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alibri"/>
                <a:ea typeface="MS PGothic"/>
                <a:cs typeface="Arial"/>
              </a:rPr>
              <a:t>Q1</a:t>
            </a:r>
            <a:endParaRPr lang="en-US" altLang="en-US" sz="1800" b="1">
              <a:latin typeface="Calibri"/>
              <a:cs typeface="Calibri"/>
            </a:endParaRP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53181CFE-7B32-4F91-A1C1-C69E2FAA245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63053" y="3420412"/>
            <a:ext cx="1777965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00" b="1">
                <a:latin typeface="Arial"/>
                <a:ea typeface="MS PGothic"/>
                <a:cs typeface="Arial"/>
              </a:rPr>
              <a:t>PRODUCTS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6074F-A7D5-4966-9A7A-A787BF272778}"/>
              </a:ext>
            </a:extLst>
          </p:cNvPr>
          <p:cNvSpPr txBox="1"/>
          <p:nvPr/>
        </p:nvSpPr>
        <p:spPr>
          <a:xfrm>
            <a:off x="2040640" y="5121974"/>
            <a:ext cx="826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Q2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91" name="Picture 91" descr="A picture containing building, building material, brick, stone&#10;&#10;Description automatically generated">
            <a:extLst>
              <a:ext uri="{FF2B5EF4-FFF2-40B4-BE49-F238E27FC236}">
                <a16:creationId xmlns:a16="http://schemas.microsoft.com/office/drawing/2014/main" id="{9BE1ACB9-652E-33BF-FAE8-F16C98447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4" t="17491" r="19599" b="19575"/>
          <a:stretch/>
        </p:blipFill>
        <p:spPr>
          <a:xfrm>
            <a:off x="1220157" y="2108997"/>
            <a:ext cx="3466424" cy="300865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40140F8-4A5E-E471-F1E9-CD74A15CC2F1}"/>
              </a:ext>
            </a:extLst>
          </p:cNvPr>
          <p:cNvSpPr txBox="1"/>
          <p:nvPr/>
        </p:nvSpPr>
        <p:spPr>
          <a:xfrm>
            <a:off x="2813928" y="5112877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Q3</a:t>
            </a:r>
            <a:endParaRPr lang="en-US"/>
          </a:p>
        </p:txBody>
      </p:sp>
      <p:pic>
        <p:nvPicPr>
          <p:cNvPr id="92" name="Picture 92" descr="A picture containing building material, brick, stone&#10;&#10;Description automatically generated">
            <a:extLst>
              <a:ext uri="{FF2B5EF4-FFF2-40B4-BE49-F238E27FC236}">
                <a16:creationId xmlns:a16="http://schemas.microsoft.com/office/drawing/2014/main" id="{7A18E733-8930-9700-3122-097776041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32" t="26126" r="21160" b="16574"/>
          <a:stretch/>
        </p:blipFill>
        <p:spPr>
          <a:xfrm>
            <a:off x="5331238" y="4686635"/>
            <a:ext cx="2502845" cy="1627221"/>
          </a:xfrm>
          <a:prstGeom prst="rect">
            <a:avLst/>
          </a:prstGeom>
        </p:spPr>
      </p:pic>
      <p:pic>
        <p:nvPicPr>
          <p:cNvPr id="93" name="Picture 93" descr="A picture containing building, building material, brick&#10;&#10;Description automatically generated">
            <a:extLst>
              <a:ext uri="{FF2B5EF4-FFF2-40B4-BE49-F238E27FC236}">
                <a16:creationId xmlns:a16="http://schemas.microsoft.com/office/drawing/2014/main" id="{196436B8-4050-7A86-E001-FF6BEF481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7" t="15652" r="26891" b="17826"/>
          <a:stretch/>
        </p:blipFill>
        <p:spPr>
          <a:xfrm>
            <a:off x="8890847" y="681249"/>
            <a:ext cx="2133410" cy="2476209"/>
          </a:xfrm>
          <a:prstGeom prst="rect">
            <a:avLst/>
          </a:prstGeom>
        </p:spPr>
      </p:pic>
      <p:pic>
        <p:nvPicPr>
          <p:cNvPr id="94" name="Picture 94" descr="A picture containing building material&#10;&#10;Description automatically generated">
            <a:extLst>
              <a:ext uri="{FF2B5EF4-FFF2-40B4-BE49-F238E27FC236}">
                <a16:creationId xmlns:a16="http://schemas.microsoft.com/office/drawing/2014/main" id="{169D1DE7-30DB-1BFD-C5AF-4E87479557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68" t="15584" r="18067" b="21501"/>
          <a:stretch/>
        </p:blipFill>
        <p:spPr>
          <a:xfrm>
            <a:off x="5535561" y="950776"/>
            <a:ext cx="2271604" cy="2241584"/>
          </a:xfrm>
          <a:prstGeom prst="rect">
            <a:avLst/>
          </a:prstGeom>
        </p:spPr>
      </p:pic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0877897-B5BF-5BEA-B2F7-590DC93EF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1FE497-359E-E5EB-42F1-C9BDF8005F03}"/>
              </a:ext>
            </a:extLst>
          </p:cNvPr>
          <p:cNvSpPr txBox="1"/>
          <p:nvPr/>
        </p:nvSpPr>
        <p:spPr>
          <a:xfrm>
            <a:off x="6272894" y="2977699"/>
            <a:ext cx="64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Q2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B4E5F-E503-F31B-2F4A-0DFB3DA1A04A}"/>
              </a:ext>
            </a:extLst>
          </p:cNvPr>
          <p:cNvSpPr txBox="1"/>
          <p:nvPr/>
        </p:nvSpPr>
        <p:spPr>
          <a:xfrm>
            <a:off x="9686796" y="3044019"/>
            <a:ext cx="466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Q3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D4F29-F772-9885-7FBF-9890F8D61136}"/>
              </a:ext>
            </a:extLst>
          </p:cNvPr>
          <p:cNvSpPr txBox="1"/>
          <p:nvPr/>
        </p:nvSpPr>
        <p:spPr>
          <a:xfrm>
            <a:off x="5944192" y="6063817"/>
            <a:ext cx="8266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Q2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C8BE2-03F7-8D8B-82DA-A9149CF67DDB}"/>
              </a:ext>
            </a:extLst>
          </p:cNvPr>
          <p:cNvSpPr txBox="1"/>
          <p:nvPr/>
        </p:nvSpPr>
        <p:spPr>
          <a:xfrm>
            <a:off x="6584263" y="6065377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Q3</a:t>
            </a:r>
            <a:endParaRPr lang="en-US"/>
          </a:p>
        </p:txBody>
      </p:sp>
      <p:sp>
        <p:nvSpPr>
          <p:cNvPr id="22" name="Text Box 86">
            <a:extLst>
              <a:ext uri="{FF2B5EF4-FFF2-40B4-BE49-F238E27FC236}">
                <a16:creationId xmlns:a16="http://schemas.microsoft.com/office/drawing/2014/main" id="{1FF3DC54-9F0D-1F78-B998-1F2071548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76" y="3194999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Laptop</a:t>
            </a:r>
            <a:endParaRPr lang="en-US" altLang="en-US" sz="1100" b="1">
              <a:latin typeface="Calibri"/>
              <a:cs typeface="Calibri"/>
            </a:endParaRPr>
          </a:p>
        </p:txBody>
      </p:sp>
      <p:sp>
        <p:nvSpPr>
          <p:cNvPr id="23" name="Text Box 86">
            <a:extLst>
              <a:ext uri="{FF2B5EF4-FFF2-40B4-BE49-F238E27FC236}">
                <a16:creationId xmlns:a16="http://schemas.microsoft.com/office/drawing/2014/main" id="{45C59E20-3EE6-9207-81CB-CAA9F43D4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46" y="3903712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Camera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24" name="Text Box 86">
            <a:extLst>
              <a:ext uri="{FF2B5EF4-FFF2-40B4-BE49-F238E27FC236}">
                <a16:creationId xmlns:a16="http://schemas.microsoft.com/office/drawing/2014/main" id="{4464C481-CD68-F6A5-3D44-CFA6C703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45" y="4601768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Phones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26" name="Text Box 86">
            <a:extLst>
              <a:ext uri="{FF2B5EF4-FFF2-40B4-BE49-F238E27FC236}">
                <a16:creationId xmlns:a16="http://schemas.microsoft.com/office/drawing/2014/main" id="{C96726F1-5D32-EF52-A956-555ADB52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571" y="4980104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Central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27" name="Text Box 86">
            <a:extLst>
              <a:ext uri="{FF2B5EF4-FFF2-40B4-BE49-F238E27FC236}">
                <a16:creationId xmlns:a16="http://schemas.microsoft.com/office/drawing/2014/main" id="{D560EE6A-E954-CDAA-2F69-9A2F36CE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011" y="4372635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East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28" name="Text Box 86">
            <a:extLst>
              <a:ext uri="{FF2B5EF4-FFF2-40B4-BE49-F238E27FC236}">
                <a16:creationId xmlns:a16="http://schemas.microsoft.com/office/drawing/2014/main" id="{F5590595-0AC6-5603-CDF6-850558209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920" y="4718999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West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29" name="Text Box 87">
            <a:extLst>
              <a:ext uri="{FF2B5EF4-FFF2-40B4-BE49-F238E27FC236}">
                <a16:creationId xmlns:a16="http://schemas.microsoft.com/office/drawing/2014/main" id="{38CBD61F-6F83-E22A-24F8-F1B777308FE1}"/>
              </a:ext>
            </a:extLst>
          </p:cNvPr>
          <p:cNvSpPr txBox="1">
            <a:spLocks noChangeArrowheads="1"/>
          </p:cNvSpPr>
          <p:nvPr/>
        </p:nvSpPr>
        <p:spPr bwMode="auto">
          <a:xfrm rot="18840000">
            <a:off x="4278827" y="4800491"/>
            <a:ext cx="9413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300" b="1" dirty="0">
                <a:latin typeface="Arial"/>
                <a:ea typeface="MS PGothic"/>
                <a:cs typeface="Arial"/>
              </a:rPr>
              <a:t>REGION</a:t>
            </a:r>
            <a:endParaRPr lang="en-US" altLang="en-US" sz="1300" b="1" dirty="0">
              <a:cs typeface="Arial"/>
            </a:endParaRPr>
          </a:p>
        </p:txBody>
      </p:sp>
      <p:sp>
        <p:nvSpPr>
          <p:cNvPr id="30" name="Text Box 86">
            <a:extLst>
              <a:ext uri="{FF2B5EF4-FFF2-40B4-BE49-F238E27FC236}">
                <a16:creationId xmlns:a16="http://schemas.microsoft.com/office/drawing/2014/main" id="{C8365708-D908-FE19-920F-B028C154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633" y="5683488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Phones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31" name="Text Box 86">
            <a:extLst>
              <a:ext uri="{FF2B5EF4-FFF2-40B4-BE49-F238E27FC236}">
                <a16:creationId xmlns:a16="http://schemas.microsoft.com/office/drawing/2014/main" id="{E813158E-DCDA-D629-CFC8-9B03A9FE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787" y="5422384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East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32" name="Text Box 86">
            <a:extLst>
              <a:ext uri="{FF2B5EF4-FFF2-40B4-BE49-F238E27FC236}">
                <a16:creationId xmlns:a16="http://schemas.microsoft.com/office/drawing/2014/main" id="{2174A36E-F4D0-B3D1-8F85-46F0E86F6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325" y="5640859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West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33" name="Text Box 86">
            <a:extLst>
              <a:ext uri="{FF2B5EF4-FFF2-40B4-BE49-F238E27FC236}">
                <a16:creationId xmlns:a16="http://schemas.microsoft.com/office/drawing/2014/main" id="{B5085C54-C740-E1BB-9506-28ECD201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522" y="5901964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Central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34" name="Text Box 86">
            <a:extLst>
              <a:ext uri="{FF2B5EF4-FFF2-40B4-BE49-F238E27FC236}">
                <a16:creationId xmlns:a16="http://schemas.microsoft.com/office/drawing/2014/main" id="{BB9D63D6-1680-A57B-6D9F-804BDCACC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788" y="6072482"/>
            <a:ext cx="523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alibri"/>
                <a:ea typeface="MS PGothic"/>
                <a:cs typeface="Arial"/>
              </a:rPr>
              <a:t>Q1</a:t>
            </a:r>
            <a:endParaRPr lang="en-US" altLang="en-US" sz="1800" b="1">
              <a:latin typeface="Calibri"/>
              <a:cs typeface="Calibri"/>
            </a:endParaRPr>
          </a:p>
        </p:txBody>
      </p:sp>
      <p:sp>
        <p:nvSpPr>
          <p:cNvPr id="35" name="Text Box 86">
            <a:extLst>
              <a:ext uri="{FF2B5EF4-FFF2-40B4-BE49-F238E27FC236}">
                <a16:creationId xmlns:a16="http://schemas.microsoft.com/office/drawing/2014/main" id="{F0074C3C-F170-82C4-2DF0-140140AA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81" y="2976524"/>
            <a:ext cx="523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Calibri"/>
                <a:ea typeface="MS PGothic"/>
                <a:cs typeface="Arial"/>
              </a:rPr>
              <a:t>Q1</a:t>
            </a:r>
            <a:endParaRPr lang="en-US" altLang="en-US" sz="1800" b="1">
              <a:latin typeface="Calibri"/>
              <a:cs typeface="Calibri"/>
            </a:endParaRPr>
          </a:p>
        </p:txBody>
      </p:sp>
      <p:sp>
        <p:nvSpPr>
          <p:cNvPr id="36" name="Text Box 86">
            <a:extLst>
              <a:ext uri="{FF2B5EF4-FFF2-40B4-BE49-F238E27FC236}">
                <a16:creationId xmlns:a16="http://schemas.microsoft.com/office/drawing/2014/main" id="{D8BDAB2F-340B-F259-E0EE-B78C3049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054" y="6397530"/>
            <a:ext cx="869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MS PGothic"/>
                <a:cs typeface="Arial"/>
              </a:rPr>
              <a:t>Slicing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67BB32-D070-3B76-5210-DCDE4269104B}"/>
              </a:ext>
            </a:extLst>
          </p:cNvPr>
          <p:cNvSpPr txBox="1"/>
          <p:nvPr/>
        </p:nvSpPr>
        <p:spPr>
          <a:xfrm>
            <a:off x="9070446" y="3041643"/>
            <a:ext cx="64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Q2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A92198-8EE0-9C97-5637-AAE664DE0C67}"/>
              </a:ext>
            </a:extLst>
          </p:cNvPr>
          <p:cNvSpPr txBox="1"/>
          <p:nvPr/>
        </p:nvSpPr>
        <p:spPr>
          <a:xfrm>
            <a:off x="6738796" y="2980077"/>
            <a:ext cx="59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Q3</a:t>
            </a:r>
            <a:endParaRPr lang="en-US"/>
          </a:p>
        </p:txBody>
      </p:sp>
      <p:pic>
        <p:nvPicPr>
          <p:cNvPr id="39" name="Picture 91" descr="A picture containing building, building material, brick, stone&#10;&#10;Description automatically generated">
            <a:extLst>
              <a:ext uri="{FF2B5EF4-FFF2-40B4-BE49-F238E27FC236}">
                <a16:creationId xmlns:a16="http://schemas.microsoft.com/office/drawing/2014/main" id="{59655B8A-AC82-17F5-BE20-F8F2FE03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4" t="17491" r="19599" b="19575"/>
          <a:stretch/>
        </p:blipFill>
        <p:spPr>
          <a:xfrm>
            <a:off x="9122578" y="4160535"/>
            <a:ext cx="2288787" cy="19642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988A72-F549-D5FA-3131-E55907759BB4}"/>
              </a:ext>
            </a:extLst>
          </p:cNvPr>
          <p:cNvSpPr txBox="1"/>
          <p:nvPr/>
        </p:nvSpPr>
        <p:spPr>
          <a:xfrm rot="-3240000">
            <a:off x="10942485" y="5630402"/>
            <a:ext cx="8266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Q2</a:t>
            </a:r>
            <a:endParaRPr lang="en-US" sz="1400" b="1" dirty="0">
              <a:ea typeface="Calibri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1F5A51-2BA0-92B2-1FE9-763A79BA7871}"/>
              </a:ext>
            </a:extLst>
          </p:cNvPr>
          <p:cNvSpPr txBox="1"/>
          <p:nvPr/>
        </p:nvSpPr>
        <p:spPr>
          <a:xfrm rot="-3120000">
            <a:off x="11150934" y="5489880"/>
            <a:ext cx="5957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Q3</a:t>
            </a:r>
            <a:endParaRPr lang="en-US" sz="1200" dirty="0"/>
          </a:p>
        </p:txBody>
      </p:sp>
      <p:sp>
        <p:nvSpPr>
          <p:cNvPr id="42" name="Text Box 86">
            <a:extLst>
              <a:ext uri="{FF2B5EF4-FFF2-40B4-BE49-F238E27FC236}">
                <a16:creationId xmlns:a16="http://schemas.microsoft.com/office/drawing/2014/main" id="{8DD89068-2DCB-B0E8-7616-B1C68DFD6E49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10811661" y="5990760"/>
            <a:ext cx="523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dirty="0">
                <a:latin typeface="Calibri"/>
                <a:ea typeface="MS PGothic"/>
                <a:cs typeface="Arial"/>
              </a:rPr>
              <a:t>Q1</a:t>
            </a:r>
            <a:endParaRPr lang="en-US" altLang="en-US" sz="1200" b="1">
              <a:latin typeface="Calibri"/>
              <a:cs typeface="Calibri"/>
            </a:endParaRPr>
          </a:p>
        </p:txBody>
      </p:sp>
      <p:sp>
        <p:nvSpPr>
          <p:cNvPr id="43" name="Text Box 86">
            <a:extLst>
              <a:ext uri="{FF2B5EF4-FFF2-40B4-BE49-F238E27FC236}">
                <a16:creationId xmlns:a16="http://schemas.microsoft.com/office/drawing/2014/main" id="{6F57316D-8030-648B-6329-8FFF0E2FD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248" y="5800719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Central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44" name="Text Box 86">
            <a:extLst>
              <a:ext uri="{FF2B5EF4-FFF2-40B4-BE49-F238E27FC236}">
                <a16:creationId xmlns:a16="http://schemas.microsoft.com/office/drawing/2014/main" id="{9423D39A-B21A-5B21-637C-156FFFD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451" y="4862872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East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45" name="Text Box 86">
            <a:extLst>
              <a:ext uri="{FF2B5EF4-FFF2-40B4-BE49-F238E27FC236}">
                <a16:creationId xmlns:a16="http://schemas.microsoft.com/office/drawing/2014/main" id="{16D99F23-5A99-49D7-F1FA-1D835FAA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164" y="5310481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West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8607D3AA-0118-529F-C7ED-4DCCEC7AF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501" y="6168398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Laptop</a:t>
            </a:r>
            <a:endParaRPr lang="en-US" altLang="en-US" sz="1100" b="1">
              <a:latin typeface="Calibri"/>
              <a:cs typeface="Calibri"/>
            </a:endParaRPr>
          </a:p>
        </p:txBody>
      </p:sp>
      <p:sp>
        <p:nvSpPr>
          <p:cNvPr id="47" name="Text Box 86">
            <a:extLst>
              <a:ext uri="{FF2B5EF4-FFF2-40B4-BE49-F238E27FC236}">
                <a16:creationId xmlns:a16="http://schemas.microsoft.com/office/drawing/2014/main" id="{922D38D9-843A-E909-7802-D088B1B01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354" y="6179055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Camera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48" name="Text Box 86">
            <a:extLst>
              <a:ext uri="{FF2B5EF4-FFF2-40B4-BE49-F238E27FC236}">
                <a16:creationId xmlns:a16="http://schemas.microsoft.com/office/drawing/2014/main" id="{CDC0BC36-F11E-F272-69A1-66EC4E2EA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165" y="6184384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Phones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52" name="Text Box 86">
            <a:extLst>
              <a:ext uri="{FF2B5EF4-FFF2-40B4-BE49-F238E27FC236}">
                <a16:creationId xmlns:a16="http://schemas.microsoft.com/office/drawing/2014/main" id="{63B27FDA-0C6C-9449-3D78-F8B0A8EC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2124" y="6397530"/>
            <a:ext cx="869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MS PGothic"/>
                <a:cs typeface="Arial"/>
              </a:rPr>
              <a:t>Pivot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 Box 86">
            <a:extLst>
              <a:ext uri="{FF2B5EF4-FFF2-40B4-BE49-F238E27FC236}">
                <a16:creationId xmlns:a16="http://schemas.microsoft.com/office/drawing/2014/main" id="{73781291-907B-6598-DC7C-DFAFD050F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046" y="3354858"/>
            <a:ext cx="869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MS PGothic"/>
                <a:cs typeface="Arial"/>
              </a:rPr>
              <a:t>Dice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 Box 86">
            <a:extLst>
              <a:ext uri="{FF2B5EF4-FFF2-40B4-BE49-F238E27FC236}">
                <a16:creationId xmlns:a16="http://schemas.microsoft.com/office/drawing/2014/main" id="{3E3629CB-EDAB-56F9-7857-06B6BE99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794" y="2768705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Central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55" name="Text Box 86">
            <a:extLst>
              <a:ext uri="{FF2B5EF4-FFF2-40B4-BE49-F238E27FC236}">
                <a16:creationId xmlns:a16="http://schemas.microsoft.com/office/drawing/2014/main" id="{2C8AD703-AD2D-080A-32C2-A3078CFD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256" y="1292664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Laptop</a:t>
            </a:r>
            <a:endParaRPr lang="en-US" altLang="en-US" sz="1100" b="1">
              <a:latin typeface="Calibri"/>
              <a:cs typeface="Calibri"/>
            </a:endParaRPr>
          </a:p>
        </p:txBody>
      </p:sp>
      <p:sp>
        <p:nvSpPr>
          <p:cNvPr id="56" name="Text Box 86">
            <a:extLst>
              <a:ext uri="{FF2B5EF4-FFF2-40B4-BE49-F238E27FC236}">
                <a16:creationId xmlns:a16="http://schemas.microsoft.com/office/drawing/2014/main" id="{3C24AD7F-3815-79AB-7698-49D2D49D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26" y="2001377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Camera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57" name="Text Box 86">
            <a:extLst>
              <a:ext uri="{FF2B5EF4-FFF2-40B4-BE49-F238E27FC236}">
                <a16:creationId xmlns:a16="http://schemas.microsoft.com/office/drawing/2014/main" id="{DABC2CFF-6FE7-6CD4-92BB-8864E2C6F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025" y="2699433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Phones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58" name="Text Box 86">
            <a:extLst>
              <a:ext uri="{FF2B5EF4-FFF2-40B4-BE49-F238E27FC236}">
                <a16:creationId xmlns:a16="http://schemas.microsoft.com/office/drawing/2014/main" id="{53226A0D-C5A6-CE11-5678-33860D02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620" y="2960538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Central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59" name="Text Box 86">
            <a:extLst>
              <a:ext uri="{FF2B5EF4-FFF2-40B4-BE49-F238E27FC236}">
                <a16:creationId xmlns:a16="http://schemas.microsoft.com/office/drawing/2014/main" id="{D0CF7A89-4F55-C305-B88F-8B5632A72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1144" y="2401027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East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60" name="Text Box 86">
            <a:extLst>
              <a:ext uri="{FF2B5EF4-FFF2-40B4-BE49-F238E27FC236}">
                <a16:creationId xmlns:a16="http://schemas.microsoft.com/office/drawing/2014/main" id="{686DF859-BABF-759E-337C-A19A872C9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969" y="2699433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West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61" name="Text Box 86">
            <a:extLst>
              <a:ext uri="{FF2B5EF4-FFF2-40B4-BE49-F238E27FC236}">
                <a16:creationId xmlns:a16="http://schemas.microsoft.com/office/drawing/2014/main" id="{ADCC6B2C-E635-CCD8-8235-481BD64EF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585" y="3328215"/>
            <a:ext cx="1018644" cy="37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MS PGothic"/>
                <a:cs typeface="Arial"/>
              </a:rPr>
              <a:t>Roll up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Text Box 86">
            <a:extLst>
              <a:ext uri="{FF2B5EF4-FFF2-40B4-BE49-F238E27FC236}">
                <a16:creationId xmlns:a16="http://schemas.microsoft.com/office/drawing/2014/main" id="{B212E3E0-5745-C8A8-D5E1-37151D98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934" y="1543111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Laptop</a:t>
            </a:r>
            <a:endParaRPr lang="en-US" altLang="en-US" sz="1100" b="1">
              <a:latin typeface="Calibri"/>
              <a:cs typeface="Calibri"/>
            </a:endParaRPr>
          </a:p>
        </p:txBody>
      </p:sp>
      <p:sp>
        <p:nvSpPr>
          <p:cNvPr id="63" name="Text Box 86">
            <a:extLst>
              <a:ext uri="{FF2B5EF4-FFF2-40B4-BE49-F238E27FC236}">
                <a16:creationId xmlns:a16="http://schemas.microsoft.com/office/drawing/2014/main" id="{C2E4BE4E-ADF6-08F8-46A0-C82A5ECB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319" y="2107950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Camera</a:t>
            </a:r>
            <a:endParaRPr lang="en-US" altLang="en-US" sz="1100" b="1" dirty="0">
              <a:latin typeface="Calibri"/>
              <a:cs typeface="Calibri"/>
            </a:endParaRPr>
          </a:p>
        </p:txBody>
      </p:sp>
      <p:sp>
        <p:nvSpPr>
          <p:cNvPr id="64" name="Text Box 86">
            <a:extLst>
              <a:ext uri="{FF2B5EF4-FFF2-40B4-BE49-F238E27FC236}">
                <a16:creationId xmlns:a16="http://schemas.microsoft.com/office/drawing/2014/main" id="{09E243CA-9205-780D-5DD9-22B6F601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318" y="2635488"/>
            <a:ext cx="640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100" b="1" dirty="0">
                <a:latin typeface="Calibri"/>
                <a:ea typeface="MS PGothic"/>
                <a:cs typeface="Arial"/>
              </a:rPr>
              <a:t>Phones</a:t>
            </a:r>
            <a:endParaRPr lang="en-US" altLang="en-US" sz="11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938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 idx="4294967295"/>
          </p:nvPr>
        </p:nvSpPr>
        <p:spPr>
          <a:xfrm>
            <a:off x="1075778" y="738419"/>
            <a:ext cx="8867199" cy="1372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" sz="48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Introduction 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1075778" y="2278121"/>
            <a:ext cx="9570452" cy="2707537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indent="0" algn="just">
              <a:spcBef>
                <a:spcPts val="0"/>
              </a:spcBef>
              <a:buSzPct val="25000"/>
              <a:buNone/>
            </a:pPr>
            <a:r>
              <a:rPr lang="en" sz="2650" b="1" dirty="0">
                <a:solidFill>
                  <a:srgbClr val="333333"/>
                </a:solidFill>
                <a:latin typeface="Georgia"/>
                <a:ea typeface="Cambria"/>
                <a:cs typeface="Lato"/>
                <a:sym typeface="Lato"/>
              </a:rPr>
              <a:t>Using the dataset that revolves around </a:t>
            </a:r>
            <a:r>
              <a:rPr lang="en" sz="2650" b="1" dirty="0" err="1">
                <a:solidFill>
                  <a:srgbClr val="333333"/>
                </a:solidFill>
                <a:latin typeface="Georgia"/>
                <a:ea typeface="Cambria"/>
                <a:cs typeface="Lato"/>
                <a:sym typeface="Lato"/>
              </a:rPr>
              <a:t>Ebay</a:t>
            </a:r>
            <a:r>
              <a:rPr lang="en" sz="2650" b="1" dirty="0">
                <a:solidFill>
                  <a:srgbClr val="333333"/>
                </a:solidFill>
                <a:latin typeface="Georgia"/>
                <a:ea typeface="Cambria"/>
                <a:cs typeface="Lato"/>
                <a:sym typeface="Lato"/>
              </a:rPr>
              <a:t> electronics sales data we aim to solve the problems that are persisting in the system.</a:t>
            </a:r>
            <a:endParaRPr lang="en" sz="2650" b="1" dirty="0">
              <a:solidFill>
                <a:srgbClr val="333333"/>
              </a:solidFill>
              <a:latin typeface="Georgia"/>
              <a:ea typeface="Cambria"/>
              <a:cs typeface="Lato"/>
            </a:endParaRPr>
          </a:p>
          <a:p>
            <a:pPr indent="0">
              <a:spcBef>
                <a:spcPts val="0"/>
              </a:spcBef>
              <a:buSzPct val="25000"/>
              <a:buNone/>
            </a:pPr>
            <a:endParaRPr lang="en" sz="2400" b="1" dirty="0">
              <a:solidFill>
                <a:srgbClr val="333333"/>
              </a:solidFill>
              <a:latin typeface="Georgia"/>
              <a:ea typeface="Cambria" panose="02040503050406030204" pitchFamily="18" charset="0"/>
              <a:cs typeface="Lato"/>
            </a:endParaRPr>
          </a:p>
          <a:p>
            <a:pPr marL="608965" indent="-456565"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2400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How the business works:</a:t>
            </a:r>
            <a:endParaRPr lang="en-US" sz="2400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1218565" lvl="1" indent="-456565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Customer orders a product in the electronics category</a:t>
            </a:r>
            <a:r>
              <a:rPr lang="en-US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 </a:t>
            </a:r>
            <a:endParaRPr lang="en-US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1218565" lvl="1" indent="-456565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Order completed or returned based on criteria</a:t>
            </a:r>
            <a:r>
              <a:rPr lang="en-US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 </a:t>
            </a:r>
            <a:endParaRPr lang="en-US" sz="2400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1218565" lvl="1" indent="-456565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  <a:buChar char="o"/>
            </a:pPr>
            <a:r>
              <a:rPr lang="en-US" sz="2400" dirty="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Analysis performed using tools</a:t>
            </a:r>
            <a:endParaRPr lang="en-US" sz="2400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2400" b="1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indent="0">
              <a:spcBef>
                <a:spcPts val="0"/>
              </a:spcBef>
              <a:buSzPct val="25000"/>
              <a:buNone/>
            </a:pPr>
            <a:endParaRPr lang="en-US" sz="2400" b="1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indent="0">
              <a:spcBef>
                <a:spcPts val="0"/>
              </a:spcBef>
              <a:buSzPct val="25000"/>
              <a:buNone/>
            </a:pPr>
            <a:endParaRPr lang="en-US" sz="2400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indent="0">
              <a:spcBef>
                <a:spcPts val="0"/>
              </a:spcBef>
              <a:buSzPct val="25000"/>
              <a:buNone/>
            </a:pPr>
            <a:endParaRPr sz="2400" dirty="0">
              <a:solidFill>
                <a:srgbClr val="333333"/>
              </a:solidFill>
              <a:latin typeface="Georgia"/>
              <a:ea typeface="Lato"/>
              <a:cs typeface="Lato"/>
            </a:endParaRPr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AFAB63A-92E9-E8E5-0468-90D469E1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15. </a:t>
            </a:r>
            <a:r>
              <a:rPr lang="en-US" sz="3700" dirty="0">
                <a:solidFill>
                  <a:schemeClr val="accent1"/>
                </a:solidFill>
                <a:latin typeface="Georgia"/>
                <a:sym typeface="Georgia"/>
              </a:rPr>
              <a:t>Aggregate</a:t>
            </a:r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Tables</a:t>
            </a:r>
            <a:endParaRPr lang="en-IN" sz="3700" dirty="0">
              <a:solidFill>
                <a:schemeClr val="accent1"/>
              </a:solidFill>
            </a:endParaRPr>
          </a:p>
        </p:txBody>
      </p:sp>
      <p:pic>
        <p:nvPicPr>
          <p:cNvPr id="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7634A51-E9DD-683D-8A16-2E86C599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CB5604-6F7C-4941-FFAF-6D3AB396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0705"/>
              </p:ext>
            </p:extLst>
          </p:nvPr>
        </p:nvGraphicFramePr>
        <p:xfrm>
          <a:off x="897698" y="2192054"/>
          <a:ext cx="10368802" cy="313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571">
                  <a:extLst>
                    <a:ext uri="{9D8B030D-6E8A-4147-A177-3AD203B41FA5}">
                      <a16:colId xmlns:a16="http://schemas.microsoft.com/office/drawing/2014/main" val="3772919501"/>
                    </a:ext>
                  </a:extLst>
                </a:gridCol>
                <a:gridCol w="867019">
                  <a:extLst>
                    <a:ext uri="{9D8B030D-6E8A-4147-A177-3AD203B41FA5}">
                      <a16:colId xmlns:a16="http://schemas.microsoft.com/office/drawing/2014/main" val="3629483250"/>
                    </a:ext>
                  </a:extLst>
                </a:gridCol>
                <a:gridCol w="867019">
                  <a:extLst>
                    <a:ext uri="{9D8B030D-6E8A-4147-A177-3AD203B41FA5}">
                      <a16:colId xmlns:a16="http://schemas.microsoft.com/office/drawing/2014/main" val="1089199621"/>
                    </a:ext>
                  </a:extLst>
                </a:gridCol>
                <a:gridCol w="867019">
                  <a:extLst>
                    <a:ext uri="{9D8B030D-6E8A-4147-A177-3AD203B41FA5}">
                      <a16:colId xmlns:a16="http://schemas.microsoft.com/office/drawing/2014/main" val="2630510392"/>
                    </a:ext>
                  </a:extLst>
                </a:gridCol>
                <a:gridCol w="867019">
                  <a:extLst>
                    <a:ext uri="{9D8B030D-6E8A-4147-A177-3AD203B41FA5}">
                      <a16:colId xmlns:a16="http://schemas.microsoft.com/office/drawing/2014/main" val="3894738771"/>
                    </a:ext>
                  </a:extLst>
                </a:gridCol>
                <a:gridCol w="743156">
                  <a:extLst>
                    <a:ext uri="{9D8B030D-6E8A-4147-A177-3AD203B41FA5}">
                      <a16:colId xmlns:a16="http://schemas.microsoft.com/office/drawing/2014/main" val="3513871085"/>
                    </a:ext>
                  </a:extLst>
                </a:gridCol>
                <a:gridCol w="743156">
                  <a:extLst>
                    <a:ext uri="{9D8B030D-6E8A-4147-A177-3AD203B41FA5}">
                      <a16:colId xmlns:a16="http://schemas.microsoft.com/office/drawing/2014/main" val="3084477825"/>
                    </a:ext>
                  </a:extLst>
                </a:gridCol>
                <a:gridCol w="743156">
                  <a:extLst>
                    <a:ext uri="{9D8B030D-6E8A-4147-A177-3AD203B41FA5}">
                      <a16:colId xmlns:a16="http://schemas.microsoft.com/office/drawing/2014/main" val="3300089108"/>
                    </a:ext>
                  </a:extLst>
                </a:gridCol>
                <a:gridCol w="743156">
                  <a:extLst>
                    <a:ext uri="{9D8B030D-6E8A-4147-A177-3AD203B41FA5}">
                      <a16:colId xmlns:a16="http://schemas.microsoft.com/office/drawing/2014/main" val="1770723988"/>
                    </a:ext>
                  </a:extLst>
                </a:gridCol>
                <a:gridCol w="442353">
                  <a:extLst>
                    <a:ext uri="{9D8B030D-6E8A-4147-A177-3AD203B41FA5}">
                      <a16:colId xmlns:a16="http://schemas.microsoft.com/office/drawing/2014/main" val="476401953"/>
                    </a:ext>
                  </a:extLst>
                </a:gridCol>
                <a:gridCol w="386105">
                  <a:extLst>
                    <a:ext uri="{9D8B030D-6E8A-4147-A177-3AD203B41FA5}">
                      <a16:colId xmlns:a16="http://schemas.microsoft.com/office/drawing/2014/main" val="1475225505"/>
                    </a:ext>
                  </a:extLst>
                </a:gridCol>
                <a:gridCol w="604765">
                  <a:extLst>
                    <a:ext uri="{9D8B030D-6E8A-4147-A177-3AD203B41FA5}">
                      <a16:colId xmlns:a16="http://schemas.microsoft.com/office/drawing/2014/main" val="1610581118"/>
                    </a:ext>
                  </a:extLst>
                </a:gridCol>
                <a:gridCol w="495436">
                  <a:extLst>
                    <a:ext uri="{9D8B030D-6E8A-4147-A177-3AD203B41FA5}">
                      <a16:colId xmlns:a16="http://schemas.microsoft.com/office/drawing/2014/main" val="2818676449"/>
                    </a:ext>
                  </a:extLst>
                </a:gridCol>
                <a:gridCol w="495436">
                  <a:extLst>
                    <a:ext uri="{9D8B030D-6E8A-4147-A177-3AD203B41FA5}">
                      <a16:colId xmlns:a16="http://schemas.microsoft.com/office/drawing/2014/main" val="4228909037"/>
                    </a:ext>
                  </a:extLst>
                </a:gridCol>
                <a:gridCol w="495436">
                  <a:extLst>
                    <a:ext uri="{9D8B030D-6E8A-4147-A177-3AD203B41FA5}">
                      <a16:colId xmlns:a16="http://schemas.microsoft.com/office/drawing/2014/main" val="178706291"/>
                    </a:ext>
                  </a:extLst>
                </a:gridCol>
              </a:tblGrid>
              <a:tr h="290726">
                <a:tc rowSpan="5"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Sales Transaction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Product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Region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Time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1948"/>
                  </a:ext>
                </a:extLst>
              </a:tr>
              <a:tr h="279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Category_1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Category_2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Worldwide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Year1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Year2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54821"/>
                  </a:ext>
                </a:extLst>
              </a:tr>
              <a:tr h="279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Product 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Product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Product 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Product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Country 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Country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Q1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</a:rPr>
                        <a:t>Q2</a:t>
                      </a:r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Q1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Q2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918380"/>
                  </a:ext>
                </a:extLst>
              </a:tr>
              <a:tr h="279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Region 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Region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Region 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Region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effectLst/>
                        </a:rPr>
                        <a:t>M2</a:t>
                      </a:r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9231715"/>
                  </a:ext>
                </a:extLst>
              </a:tr>
              <a:tr h="279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7022603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Unit cost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351129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List price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0994580"/>
                  </a:ext>
                </a:extLst>
              </a:tr>
              <a:tr h="290726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Quantity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8059960"/>
                  </a:ext>
                </a:extLst>
              </a:tr>
              <a:tr h="290726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Sales price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7065025"/>
                  </a:ext>
                </a:extLst>
              </a:tr>
              <a:tr h="290726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Net profit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785238"/>
                  </a:ext>
                </a:extLst>
              </a:tr>
              <a:tr h="290726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Net revenue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53899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77E421-84BE-0BFC-A6D2-6F055C4D76EA}"/>
              </a:ext>
            </a:extLst>
          </p:cNvPr>
          <p:cNvSpPr txBox="1"/>
          <p:nvPr/>
        </p:nvSpPr>
        <p:spPr>
          <a:xfrm>
            <a:off x="4348619" y="5674290"/>
            <a:ext cx="3818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Aggregate Fact table with atomic facts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68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19BB-5C4F-7C23-6876-CFD680DE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Georgia"/>
                <a:sym typeface="Georgia"/>
              </a:rPr>
              <a:t>16. User Roles and Delivery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104DBA-D536-436A-52AD-74FBC337C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05929"/>
              </p:ext>
            </p:extLst>
          </p:nvPr>
        </p:nvGraphicFramePr>
        <p:xfrm>
          <a:off x="1321510" y="1769118"/>
          <a:ext cx="9138471" cy="407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157">
                  <a:extLst>
                    <a:ext uri="{9D8B030D-6E8A-4147-A177-3AD203B41FA5}">
                      <a16:colId xmlns:a16="http://schemas.microsoft.com/office/drawing/2014/main" val="1022895985"/>
                    </a:ext>
                  </a:extLst>
                </a:gridCol>
                <a:gridCol w="3046157">
                  <a:extLst>
                    <a:ext uri="{9D8B030D-6E8A-4147-A177-3AD203B41FA5}">
                      <a16:colId xmlns:a16="http://schemas.microsoft.com/office/drawing/2014/main" val="3645358697"/>
                    </a:ext>
                  </a:extLst>
                </a:gridCol>
                <a:gridCol w="3046157">
                  <a:extLst>
                    <a:ext uri="{9D8B030D-6E8A-4147-A177-3AD203B41FA5}">
                      <a16:colId xmlns:a16="http://schemas.microsoft.com/office/drawing/2014/main" val="4163069076"/>
                    </a:ext>
                  </a:extLst>
                </a:gridCol>
              </a:tblGrid>
              <a:tr h="740742">
                <a:tc>
                  <a:txBody>
                    <a:bodyPr/>
                    <a:lstStyle/>
                    <a:p>
                      <a:r>
                        <a:rPr lang="en-US" dirty="0"/>
                        <a:t>User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45089"/>
                  </a:ext>
                </a:extLst>
              </a:tr>
              <a:tr h="753088">
                <a:tc>
                  <a:txBody>
                    <a:bodyPr/>
                    <a:lstStyle/>
                    <a:p>
                      <a:r>
                        <a:rPr lang="en-US" dirty="0"/>
                        <a:t>Executives/Managers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in summaries and not detailed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Portal, Reports, Overview through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66252"/>
                  </a:ext>
                </a:extLst>
              </a:tr>
              <a:tr h="1074077">
                <a:tc>
                  <a:txBody>
                    <a:bodyPr/>
                    <a:lstStyle/>
                    <a:p>
                      <a:r>
                        <a:rPr lang="en-US" dirty="0"/>
                        <a:t>Analysts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 hoc reports, BI dashboards, Drill down and Drill across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Portal, OLAP, MOLAP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99506"/>
                  </a:ext>
                </a:extLst>
              </a:tr>
              <a:tr h="753088">
                <a:tc>
                  <a:txBody>
                    <a:bodyPr/>
                    <a:lstStyle/>
                    <a:p>
                      <a:r>
                        <a:rPr lang="en-US" dirty="0"/>
                        <a:t>Operational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to data, create reports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 reports for BI tool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58879"/>
                  </a:ext>
                </a:extLst>
              </a:tr>
              <a:tr h="7530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Knowledge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Access to day-to-day data with drill down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90706"/>
                  </a:ext>
                </a:extLst>
              </a:tr>
            </a:tbl>
          </a:graphicData>
        </a:graphic>
      </p:graphicFrame>
      <p:pic>
        <p:nvPicPr>
          <p:cNvPr id="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AF292A9-6787-3E8D-0DAF-04C7E481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1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6" y="157417"/>
            <a:ext cx="8616800" cy="801966"/>
          </a:xfrm>
        </p:spPr>
        <p:txBody>
          <a:bodyPr/>
          <a:lstStyle/>
          <a:p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17. Data Visualization</a:t>
            </a:r>
            <a:endParaRPr lang="en-IN" sz="37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C0D56BA-2DF5-C3B2-BE1F-B5DF4879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918147"/>
            <a:ext cx="10247085" cy="5779038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8F3BD67-2869-5BEE-B7B1-68F9A1035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5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6" y="114788"/>
            <a:ext cx="8616800" cy="844595"/>
          </a:xfrm>
        </p:spPr>
        <p:txBody>
          <a:bodyPr/>
          <a:lstStyle/>
          <a:p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17. Data Visualization</a:t>
            </a:r>
            <a:endParaRPr lang="en-US" sz="3700" dirty="0">
              <a:solidFill>
                <a:schemeClr val="accent1"/>
              </a:solidFill>
              <a:ea typeface="+mj-lt"/>
              <a:cs typeface="+mj-lt"/>
              <a:sym typeface="Georgia"/>
            </a:endParaRPr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D701B95-5027-55F7-5728-A4B81148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48" y="956659"/>
            <a:ext cx="8293932" cy="5551088"/>
          </a:xfrm>
          <a:prstGeom prst="rect">
            <a:avLst/>
          </a:prstGeom>
        </p:spPr>
      </p:pic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5FB6922-B6DF-86AC-B808-C9780959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6" y="125445"/>
            <a:ext cx="8616800" cy="833938"/>
          </a:xfrm>
        </p:spPr>
        <p:txBody>
          <a:bodyPr/>
          <a:lstStyle/>
          <a:p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17. Data Visualization</a:t>
            </a:r>
            <a:endParaRPr lang="en-US" sz="3700" dirty="0">
              <a:solidFill>
                <a:schemeClr val="accent1"/>
              </a:solidFill>
              <a:ea typeface="+mj-lt"/>
              <a:cs typeface="+mj-lt"/>
              <a:sym typeface="Georgia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DACB9C7-030C-2018-D1AE-680DDF46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3" y="963022"/>
            <a:ext cx="10074875" cy="5542927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39E0F45-C83A-F26B-450A-F51C8D4A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6" y="125445"/>
            <a:ext cx="8616800" cy="833938"/>
          </a:xfrm>
        </p:spPr>
        <p:txBody>
          <a:bodyPr/>
          <a:lstStyle/>
          <a:p>
            <a:r>
              <a:rPr lang="en-US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17. Data Visualization</a:t>
            </a:r>
            <a:endParaRPr lang="en-US" sz="3700" dirty="0">
              <a:solidFill>
                <a:schemeClr val="accent1"/>
              </a:solidFill>
              <a:ea typeface="+mj-lt"/>
              <a:cs typeface="+mj-lt"/>
              <a:sym typeface="Georgia"/>
            </a:endParaRP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C191D-BDBE-E744-2C31-BDB7EC9F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92" y="914106"/>
            <a:ext cx="10589740" cy="5730004"/>
          </a:xfrm>
          <a:prstGeom prst="rect">
            <a:avLst/>
          </a:prstGeom>
        </p:spPr>
      </p:pic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08E6B324-F061-55B1-9217-5660041C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3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DD09-4F52-05FB-8F49-1DD865B4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71" y="-215589"/>
            <a:ext cx="86168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eorgia"/>
                <a:ea typeface="Calibri Light"/>
                <a:cs typeface="Calibri Light"/>
              </a:rPr>
              <a:t>18. Dashboard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A4DEE18-5402-AC8A-6117-58749C64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1" y="803609"/>
            <a:ext cx="9734415" cy="5725031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30D3911-98C9-59F5-EFEF-55EF6194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0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DD09-4F52-05FB-8F49-1DD865B4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71" y="76511"/>
            <a:ext cx="8616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Georgia"/>
                <a:ea typeface="Calibri Light"/>
                <a:cs typeface="Calibri Light"/>
              </a:rPr>
              <a:t>19. BI Portal landscape-Customer</a:t>
            </a:r>
            <a:endParaRPr lang="en-US" dirty="0">
              <a:solidFill>
                <a:schemeClr val="accent1"/>
              </a:solidFill>
              <a:latin typeface="Georgia"/>
              <a:ea typeface="+mj-lt"/>
              <a:cs typeface="+mj-lt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130D3911-98C9-59F5-EFEF-55EF6194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  <p:pic>
        <p:nvPicPr>
          <p:cNvPr id="6" name="Picture 6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0115B06-5924-FEF6-3F22-A7620432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292848"/>
            <a:ext cx="6261100" cy="3484904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695A6F-DF55-F0A8-BC1D-CBF610C4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077097"/>
            <a:ext cx="6946900" cy="2437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F18E7A-B459-39B0-8239-B45AACCC8BF3}"/>
              </a:ext>
            </a:extLst>
          </p:cNvPr>
          <p:cNvSpPr txBox="1"/>
          <p:nvPr/>
        </p:nvSpPr>
        <p:spPr>
          <a:xfrm>
            <a:off x="6946900" y="2794000"/>
            <a:ext cx="45085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User interface while placing an order on Ebay.</a:t>
            </a:r>
          </a:p>
        </p:txBody>
      </p:sp>
    </p:spTree>
    <p:extLst>
      <p:ext uri="{BB962C8B-B14F-4D97-AF65-F5344CB8AC3E}">
        <p14:creationId xmlns:p14="http://schemas.microsoft.com/office/powerpoint/2010/main" val="2686818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3AD9-7FCE-63FE-D508-4AF74DC4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eorgia"/>
                <a:ea typeface="Calibri Light"/>
                <a:cs typeface="Calibri Light"/>
              </a:rPr>
              <a:t>20. Conclusion</a:t>
            </a:r>
            <a:endParaRPr lang="en-US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00A8-5957-B6C3-FFD4-FF04CDB9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0"/>
            <a:ext cx="9283549" cy="3655844"/>
          </a:xfrm>
        </p:spPr>
        <p:txBody>
          <a:bodyPr>
            <a:normAutofit fontScale="77500" lnSpcReduction="20000"/>
          </a:bodyPr>
          <a:lstStyle/>
          <a:p>
            <a:pPr marL="608965" indent="-456565">
              <a:lnSpc>
                <a:spcPct val="150000"/>
              </a:lnSpc>
              <a:buFont typeface="Arial,Sans-Serif" panose="020B0604020202020204" pitchFamily="34" charset="0"/>
              <a:buChar char="▷"/>
            </a:pPr>
            <a:r>
              <a:rPr lang="en-US" dirty="0">
                <a:solidFill>
                  <a:srgbClr val="333333"/>
                </a:solidFill>
                <a:latin typeface="Georgia"/>
              </a:rPr>
              <a:t>Can forecast the future requirements by integrating BI tool into the company's dataset, incorporating data visualizing using Tableau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608965" indent="-456565">
              <a:lnSpc>
                <a:spcPct val="150000"/>
              </a:lnSpc>
              <a:buFont typeface="Arial,Sans-Serif" panose="020B0604020202020204" pitchFamily="34" charset="0"/>
              <a:buChar char="▷"/>
            </a:pPr>
            <a:r>
              <a:rPr lang="en-US" dirty="0">
                <a:solidFill>
                  <a:srgbClr val="333333"/>
                </a:solidFill>
                <a:latin typeface="Georgia"/>
              </a:rPr>
              <a:t>Can identify suspicious activities by detecting outliers in the plot</a:t>
            </a:r>
            <a:endParaRPr lang="en-US" dirty="0">
              <a:ea typeface="+mn-lt"/>
              <a:cs typeface="+mn-lt"/>
            </a:endParaRPr>
          </a:p>
          <a:p>
            <a:pPr marL="608965" indent="-456565">
              <a:lnSpc>
                <a:spcPct val="150000"/>
              </a:lnSpc>
              <a:buFont typeface="Arial,Sans-Serif" panose="020B0604020202020204" pitchFamily="34" charset="0"/>
              <a:buChar char="▷"/>
            </a:pPr>
            <a:r>
              <a:rPr lang="en-US" dirty="0">
                <a:solidFill>
                  <a:srgbClr val="333333"/>
                </a:solidFill>
                <a:latin typeface="Georgia"/>
              </a:rPr>
              <a:t>Metrics like Sales, Profits based on categories using BI tools helps in decision making in the overall process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608965" indent="-456565">
              <a:lnSpc>
                <a:spcPct val="150000"/>
              </a:lnSpc>
              <a:buFont typeface="Arial,Sans-Serif" panose="020B0604020202020204" pitchFamily="34" charset="0"/>
              <a:buChar char="▷"/>
            </a:pPr>
            <a:r>
              <a:rPr lang="en-US" dirty="0">
                <a:solidFill>
                  <a:srgbClr val="333333"/>
                </a:solidFill>
                <a:latin typeface="Georgia"/>
              </a:rPr>
              <a:t>Implementation in Data consistency, OLAP tools, Visualizations helps in overall welfare of the business process and decision making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BEA7578-F7CE-D2D4-9336-F9AB6BA4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1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 Project Presentation</a:t>
            </a:r>
          </a:p>
          <a:p>
            <a:r>
              <a:rPr lang="en-US"/>
              <a:t>MIS 633-WS Business Intelligence &amp; Data Integration Spring 2022</a:t>
            </a:r>
          </a:p>
        </p:txBody>
      </p:sp>
    </p:spTree>
    <p:extLst>
      <p:ext uri="{BB962C8B-B14F-4D97-AF65-F5344CB8AC3E}">
        <p14:creationId xmlns:p14="http://schemas.microsoft.com/office/powerpoint/2010/main" val="1454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E68E-0C7F-46F7-AC16-0712A732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71" y="379888"/>
            <a:ext cx="8616800" cy="11430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US" sz="425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1. Industry &amp; business function</a:t>
            </a:r>
            <a:endParaRPr lang="en-IN" sz="4250">
              <a:solidFill>
                <a:schemeClr val="accent1"/>
              </a:solidFill>
              <a:latin typeface="Georgia"/>
              <a:ea typeface="Lato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228E-94B1-47D4-8620-4D7A4932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571" y="1381374"/>
            <a:ext cx="9628800" cy="473639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2400">
                <a:latin typeface="Georgia"/>
              </a:rPr>
              <a:t>eBay Inc. is an American multinational e-commerce corporation based in San Jose, California, that facilitates consumer-to-consumer and business-to-consumer sales through its website.</a:t>
            </a:r>
            <a:endParaRPr lang="en-US">
              <a:latin typeface="Georgia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2400">
                <a:latin typeface="Georgia"/>
              </a:rPr>
              <a:t>Datasets dealing with electronics sales data for the company “eBay”</a:t>
            </a:r>
          </a:p>
          <a:p>
            <a:pPr marL="457200" indent="-457200">
              <a:lnSpc>
                <a:spcPct val="200000"/>
              </a:lnSpc>
            </a:pPr>
            <a:r>
              <a:rPr lang="en-US" sz="2400">
                <a:latin typeface="Georgia"/>
              </a:rPr>
              <a:t>Functions dealing with purchasing and returning a product</a:t>
            </a:r>
          </a:p>
          <a:p>
            <a:pPr marL="457200" indent="-457200">
              <a:lnSpc>
                <a:spcPct val="200000"/>
              </a:lnSpc>
            </a:pPr>
            <a:r>
              <a:rPr lang="en-US" sz="2400">
                <a:latin typeface="Georgia"/>
              </a:rPr>
              <a:t>Visualizing order processing/flow</a:t>
            </a:r>
            <a:r>
              <a:rPr lang="en-IN" sz="2400">
                <a:latin typeface="Georgia"/>
              </a:rPr>
              <a:t> </a:t>
            </a:r>
            <a:endParaRPr lang="en-US" sz="2400">
              <a:latin typeface="Georgia" panose="02040502050405020303" pitchFamily="18" charset="0"/>
            </a:endParaRPr>
          </a:p>
        </p:txBody>
      </p:sp>
      <p:pic>
        <p:nvPicPr>
          <p:cNvPr id="5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96E14C8-8186-CA79-33E1-D1C65931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5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 idx="4294967295"/>
          </p:nvPr>
        </p:nvSpPr>
        <p:spPr>
          <a:xfrm>
            <a:off x="673005" y="603076"/>
            <a:ext cx="10724337" cy="118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>
              <a:buSzPct val="25000"/>
            </a:pPr>
            <a:r>
              <a:rPr lang="en-US" sz="3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2. The business problems you intend to solve via your work.</a:t>
            </a:r>
            <a:endParaRPr lang="en" sz="3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553987" y="1791076"/>
            <a:ext cx="11346800" cy="4358952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Integrating BI tool into the company's dataset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Incorporating data visualizing using power BI/Tableau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Detecting and analyzing suspicious activities </a:t>
            </a:r>
            <a:endParaRPr lang="en-US" sz="2400">
              <a:solidFill>
                <a:srgbClr val="333333"/>
              </a:solidFill>
              <a:latin typeface="Georgia" panose="02040502050405020303" pitchFamily="18" charset="0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Increasing efficiency for data around order and returns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Improved decision making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Analysis that matches business processes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Data consistency, NOSQL analysis, OLAP tools, Visualizations</a:t>
            </a:r>
            <a:endParaRPr lang="en-US" sz="24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608965" indent="-45656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▷"/>
            </a:pPr>
            <a:endParaRPr lang="en" sz="2667">
              <a:solidFill>
                <a:srgbClr val="333333"/>
              </a:solidFill>
              <a:latin typeface="Georgia" panose="02040502050405020303" pitchFamily="18" charset="0"/>
              <a:ea typeface="Lato"/>
              <a:cs typeface="Lato"/>
            </a:endParaRPr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D50DEEC3-55A1-71EB-9EE0-7BF436A6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 idx="4294967295"/>
          </p:nvPr>
        </p:nvSpPr>
        <p:spPr>
          <a:xfrm>
            <a:off x="705661" y="273150"/>
            <a:ext cx="10911305" cy="118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/>
          <a:p>
            <a:pPr algn="just">
              <a:buSzPct val="25000"/>
            </a:pPr>
            <a:r>
              <a:rPr lang="en-US" sz="3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3. Dataset Description</a:t>
            </a:r>
            <a:endParaRPr lang="en" sz="3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705660" y="1638672"/>
            <a:ext cx="11346800" cy="490247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Dataset is found on Kaggle.</a:t>
            </a:r>
            <a:endParaRPr lang="en-US" sz="2000">
              <a:ea typeface="Calibri" panose="020F0502020204030204"/>
              <a:cs typeface="Calibri"/>
            </a:endParaRPr>
          </a:p>
          <a:p>
            <a:pPr marL="151765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Link: </a:t>
            </a: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  <a:hlinkClick r:id="rId3"/>
              </a:rPr>
              <a:t>https://www.kaggle.com/datasets/sinjoysaha/sales-analysis-dataset</a:t>
            </a:r>
            <a:endParaRPr lang="en-US" sz="2000">
              <a:solidFill>
                <a:srgbClr val="333333"/>
              </a:solidFill>
              <a:latin typeface="Georgia" panose="02040502050405020303" pitchFamily="18" charset="0"/>
              <a:ea typeface="Lato"/>
              <a:cs typeface="Lato"/>
            </a:endParaRP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The following are the four disparate datasets:</a:t>
            </a:r>
            <a:endParaRPr lang="en-US" sz="20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b="1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Customer -</a:t>
            </a: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 The table consists of Customer ID, Customer Name, City, State, 	Postal Code, Country, Region</a:t>
            </a:r>
            <a:endParaRPr lang="en-US" sz="20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Product</a:t>
            </a: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 – It consists of Product ID, Product Name, Category, Sub-Category, 	Segment, Sales, Quantity, Profit</a:t>
            </a:r>
            <a:endParaRPr lang="en-US" sz="20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Order </a:t>
            </a:r>
            <a:r>
              <a:rPr lang="en-US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– It consists of Order ID, Order Date, Ship Date, Discount</a:t>
            </a:r>
            <a:endParaRPr lang="en" sz="2000">
              <a:solidFill>
                <a:srgbClr val="333333"/>
              </a:solidFill>
              <a:latin typeface="Georgia"/>
              <a:ea typeface="Lato"/>
              <a:cs typeface="Lato"/>
            </a:endParaRP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Returns </a:t>
            </a:r>
            <a:r>
              <a:rPr lang="en" sz="2000">
                <a:solidFill>
                  <a:srgbClr val="333333"/>
                </a:solidFill>
                <a:latin typeface="Georgia"/>
                <a:ea typeface="Lato"/>
                <a:cs typeface="Lato"/>
                <a:sym typeface="Lato"/>
              </a:rPr>
              <a:t>- Return ID</a:t>
            </a:r>
            <a:endParaRPr lang="en" sz="2000">
              <a:solidFill>
                <a:srgbClr val="333333"/>
              </a:solidFill>
              <a:latin typeface="Georgia"/>
              <a:ea typeface="Lato"/>
              <a:cs typeface="Lato"/>
            </a:endParaRPr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0134EA7-5FD4-B2EB-F8B7-589A1FC86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FF6D-8B81-47C8-A42E-C2949358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87" y="81801"/>
            <a:ext cx="8616800" cy="1143000"/>
          </a:xfrm>
        </p:spPr>
        <p:txBody>
          <a:bodyPr/>
          <a:lstStyle/>
          <a:p>
            <a:r>
              <a:rPr lang="en-US" sz="4267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4. Business Process</a:t>
            </a:r>
            <a:endParaRPr lang="en-IN" sz="4267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15C6261D-AB27-4DEB-ACEB-1DD737E0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2" y="3489362"/>
            <a:ext cx="817033" cy="6548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Project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Planning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7983DABE-6D71-4FD9-8A74-228B7FBD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91" y="1842699"/>
            <a:ext cx="1271638" cy="3934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Business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Requirements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Definition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CB3594FF-E6C4-42F7-925C-4472DAB9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90" y="1704226"/>
            <a:ext cx="1403351" cy="8514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Technical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Architecture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Design</a:t>
            </a: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02696344-0D1F-4FB0-B0CA-FF22D22F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38" y="1800049"/>
            <a:ext cx="1206503" cy="7852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Product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Selection &amp;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Installation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44CDA064-8BC9-4277-8768-F83A1353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769" y="3277586"/>
            <a:ext cx="1231900" cy="8686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Dimensional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Modeling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CCB02DFD-631B-4F55-897E-5930D276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071" y="3185410"/>
            <a:ext cx="1138767" cy="887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Physical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Design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A571B181-2109-4939-AB22-4AB4727F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972" y="3185409"/>
            <a:ext cx="1109139" cy="7286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Data Staging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Design &amp;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Development</a:t>
            </a:r>
          </a:p>
        </p:txBody>
      </p:sp>
      <p:sp>
        <p:nvSpPr>
          <p:cNvPr id="42" name="Rectangle 20">
            <a:extLst>
              <a:ext uri="{FF2B5EF4-FFF2-40B4-BE49-F238E27FC236}">
                <a16:creationId xmlns:a16="http://schemas.microsoft.com/office/drawing/2014/main" id="{D01A7947-E804-498F-89B3-0A891855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637" y="5082997"/>
            <a:ext cx="1316567" cy="9588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End-User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Application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Specification</a:t>
            </a: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9571E8AF-B4A2-4EEC-9B4B-0A7BB0CC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779" y="5094644"/>
            <a:ext cx="1316567" cy="95884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End-User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Application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Development</a:t>
            </a: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2A718804-27EF-402F-9327-46CD6CD3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111" y="3183294"/>
            <a:ext cx="1053043" cy="7307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Deployment</a:t>
            </a:r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9B67F451-FD7C-484E-A219-5CA03C9B9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39" y="3183294"/>
            <a:ext cx="1234021" cy="7307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Maintenance</a:t>
            </a:r>
          </a:p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&amp; Growth</a:t>
            </a:r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F986A0E2-1526-4D79-9F23-2C0A07B8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058" y="6229584"/>
            <a:ext cx="2477457" cy="368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>
                <a:latin typeface="Arial" charset="0"/>
                <a:ea typeface="+mn-ea"/>
              </a:rPr>
              <a:t>Project Management</a:t>
            </a:r>
          </a:p>
        </p:txBody>
      </p:sp>
      <p:cxnSp>
        <p:nvCxnSpPr>
          <p:cNvPr id="47" name="AutoShape 25">
            <a:extLst>
              <a:ext uri="{FF2B5EF4-FFF2-40B4-BE49-F238E27FC236}">
                <a16:creationId xmlns:a16="http://schemas.microsoft.com/office/drawing/2014/main" id="{22964D55-57F1-4191-83C2-5ED1005B145C}"/>
              </a:ext>
            </a:extLst>
          </p:cNvPr>
          <p:cNvCxnSpPr>
            <a:cxnSpLocks noChangeShapeType="1"/>
            <a:stCxn id="35" idx="3"/>
            <a:endCxn id="36" idx="1"/>
          </p:cNvCxnSpPr>
          <p:nvPr/>
        </p:nvCxnSpPr>
        <p:spPr bwMode="auto">
          <a:xfrm flipV="1">
            <a:off x="1301105" y="3810059"/>
            <a:ext cx="338086" cy="6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7">
            <a:extLst>
              <a:ext uri="{FF2B5EF4-FFF2-40B4-BE49-F238E27FC236}">
                <a16:creationId xmlns:a16="http://schemas.microsoft.com/office/drawing/2014/main" id="{F50C7565-B5BB-4940-BCAC-2B04882FC7D9}"/>
              </a:ext>
            </a:extLst>
          </p:cNvPr>
          <p:cNvCxnSpPr>
            <a:cxnSpLocks noChangeShapeType="1"/>
            <a:stCxn id="35" idx="2"/>
            <a:endCxn id="46" idx="1"/>
          </p:cNvCxnSpPr>
          <p:nvPr/>
        </p:nvCxnSpPr>
        <p:spPr bwMode="auto">
          <a:xfrm rot="16200000" flipH="1">
            <a:off x="34588" y="5002260"/>
            <a:ext cx="2269473" cy="55346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8">
            <a:extLst>
              <a:ext uri="{FF2B5EF4-FFF2-40B4-BE49-F238E27FC236}">
                <a16:creationId xmlns:a16="http://schemas.microsoft.com/office/drawing/2014/main" id="{40879E1F-9E6C-4414-A65F-A1B362FF4047}"/>
              </a:ext>
            </a:extLst>
          </p:cNvPr>
          <p:cNvCxnSpPr>
            <a:cxnSpLocks noChangeShapeType="1"/>
            <a:stCxn id="36" idx="3"/>
            <a:endCxn id="39" idx="1"/>
          </p:cNvCxnSpPr>
          <p:nvPr/>
        </p:nvCxnSpPr>
        <p:spPr bwMode="auto">
          <a:xfrm flipV="1">
            <a:off x="2910829" y="3711928"/>
            <a:ext cx="314940" cy="98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9">
            <a:extLst>
              <a:ext uri="{FF2B5EF4-FFF2-40B4-BE49-F238E27FC236}">
                <a16:creationId xmlns:a16="http://schemas.microsoft.com/office/drawing/2014/main" id="{50B7E613-138C-45F6-9E46-4094FA2BB43B}"/>
              </a:ext>
            </a:extLst>
          </p:cNvPr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4457669" y="3629393"/>
            <a:ext cx="471402" cy="825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30">
            <a:extLst>
              <a:ext uri="{FF2B5EF4-FFF2-40B4-BE49-F238E27FC236}">
                <a16:creationId xmlns:a16="http://schemas.microsoft.com/office/drawing/2014/main" id="{654E2874-B989-4684-A641-EF1B2CC61782}"/>
              </a:ext>
            </a:extLst>
          </p:cNvPr>
          <p:cNvCxnSpPr>
            <a:cxnSpLocks noChangeShapeType="1"/>
            <a:stCxn id="40" idx="3"/>
            <a:endCxn id="41" idx="1"/>
          </p:cNvCxnSpPr>
          <p:nvPr/>
        </p:nvCxnSpPr>
        <p:spPr bwMode="auto">
          <a:xfrm flipV="1">
            <a:off x="6067838" y="3549736"/>
            <a:ext cx="474135" cy="79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31">
            <a:extLst>
              <a:ext uri="{FF2B5EF4-FFF2-40B4-BE49-F238E27FC236}">
                <a16:creationId xmlns:a16="http://schemas.microsoft.com/office/drawing/2014/main" id="{DAA9008A-B5BB-443C-AF38-DBDA1ECE9F95}"/>
              </a:ext>
            </a:extLst>
          </p:cNvPr>
          <p:cNvCxnSpPr>
            <a:cxnSpLocks noChangeShapeType="1"/>
            <a:stCxn id="41" idx="3"/>
            <a:endCxn id="44" idx="1"/>
          </p:cNvCxnSpPr>
          <p:nvPr/>
        </p:nvCxnSpPr>
        <p:spPr bwMode="auto">
          <a:xfrm flipV="1">
            <a:off x="7651111" y="3548678"/>
            <a:ext cx="669000" cy="1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32">
            <a:extLst>
              <a:ext uri="{FF2B5EF4-FFF2-40B4-BE49-F238E27FC236}">
                <a16:creationId xmlns:a16="http://schemas.microsoft.com/office/drawing/2014/main" id="{6E454ACD-F994-4A10-B9BB-4E6214F69EE7}"/>
              </a:ext>
            </a:extLst>
          </p:cNvPr>
          <p:cNvCxnSpPr>
            <a:cxnSpLocks noChangeShapeType="1"/>
            <a:stCxn id="44" idx="3"/>
            <a:endCxn id="45" idx="1"/>
          </p:cNvCxnSpPr>
          <p:nvPr/>
        </p:nvCxnSpPr>
        <p:spPr bwMode="auto">
          <a:xfrm>
            <a:off x="9373154" y="3548677"/>
            <a:ext cx="89838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3">
            <a:extLst>
              <a:ext uri="{FF2B5EF4-FFF2-40B4-BE49-F238E27FC236}">
                <a16:creationId xmlns:a16="http://schemas.microsoft.com/office/drawing/2014/main" id="{581B1B12-79F8-44FF-BDAF-AA075BE8E5F4}"/>
              </a:ext>
            </a:extLst>
          </p:cNvPr>
          <p:cNvCxnSpPr>
            <a:cxnSpLocks noChangeShapeType="1"/>
            <a:stCxn id="37" idx="3"/>
            <a:endCxn id="38" idx="1"/>
          </p:cNvCxnSpPr>
          <p:nvPr/>
        </p:nvCxnSpPr>
        <p:spPr bwMode="auto">
          <a:xfrm>
            <a:off x="4740340" y="2191387"/>
            <a:ext cx="798397" cy="74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4">
            <a:extLst>
              <a:ext uri="{FF2B5EF4-FFF2-40B4-BE49-F238E27FC236}">
                <a16:creationId xmlns:a16="http://schemas.microsoft.com/office/drawing/2014/main" id="{BAF629A8-0E85-4068-93F8-846448DFD02A}"/>
              </a:ext>
            </a:extLst>
          </p:cNvPr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403203" y="5562423"/>
            <a:ext cx="489576" cy="116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Line 35">
            <a:extLst>
              <a:ext uri="{FF2B5EF4-FFF2-40B4-BE49-F238E27FC236}">
                <a16:creationId xmlns:a16="http://schemas.microsoft.com/office/drawing/2014/main" id="{BD57501B-CA8C-4BDD-BBD9-B9DEDA14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216" y="5414216"/>
            <a:ext cx="12213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533"/>
          </a:p>
        </p:txBody>
      </p:sp>
      <p:sp>
        <p:nvSpPr>
          <p:cNvPr id="57" name="Line 36">
            <a:extLst>
              <a:ext uri="{FF2B5EF4-FFF2-40B4-BE49-F238E27FC236}">
                <a16:creationId xmlns:a16="http://schemas.microsoft.com/office/drawing/2014/main" id="{674A7A9A-B47F-452B-AEBC-54E0EFA72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428" y="2256728"/>
            <a:ext cx="512373" cy="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533"/>
          </a:p>
        </p:txBody>
      </p:sp>
      <p:sp>
        <p:nvSpPr>
          <p:cNvPr id="58" name="Line 37">
            <a:extLst>
              <a:ext uri="{FF2B5EF4-FFF2-40B4-BE49-F238E27FC236}">
                <a16:creationId xmlns:a16="http://schemas.microsoft.com/office/drawing/2014/main" id="{98300D4A-00A7-43A5-BD82-263C4888B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611" y="2170114"/>
            <a:ext cx="0" cy="37024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533"/>
          </a:p>
        </p:txBody>
      </p:sp>
      <p:sp>
        <p:nvSpPr>
          <p:cNvPr id="59" name="Line 38">
            <a:extLst>
              <a:ext uri="{FF2B5EF4-FFF2-40B4-BE49-F238E27FC236}">
                <a16:creationId xmlns:a16="http://schemas.microsoft.com/office/drawing/2014/main" id="{D37A6270-95C9-4E23-8F48-554A40FB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4650" y="2140834"/>
            <a:ext cx="1250961" cy="29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533"/>
          </a:p>
        </p:txBody>
      </p:sp>
      <p:sp>
        <p:nvSpPr>
          <p:cNvPr id="60" name="Line 39">
            <a:extLst>
              <a:ext uri="{FF2B5EF4-FFF2-40B4-BE49-F238E27FC236}">
                <a16:creationId xmlns:a16="http://schemas.microsoft.com/office/drawing/2014/main" id="{89733ED2-A1D8-40DD-AFBA-EDCCE0C77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037" y="5875693"/>
            <a:ext cx="9228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2533"/>
          </a:p>
        </p:txBody>
      </p:sp>
      <p:cxnSp>
        <p:nvCxnSpPr>
          <p:cNvPr id="61" name="AutoShape 40">
            <a:extLst>
              <a:ext uri="{FF2B5EF4-FFF2-40B4-BE49-F238E27FC236}">
                <a16:creationId xmlns:a16="http://schemas.microsoft.com/office/drawing/2014/main" id="{D0EAF3E7-4DA9-4D3D-A8A1-44D2B5A79AD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5737535" y="-1637841"/>
            <a:ext cx="306068" cy="9995961"/>
          </a:xfrm>
          <a:prstGeom prst="bentConnector3">
            <a:avLst>
              <a:gd name="adj1" fmla="val -995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42">
            <a:extLst>
              <a:ext uri="{FF2B5EF4-FFF2-40B4-BE49-F238E27FC236}">
                <a16:creationId xmlns:a16="http://schemas.microsoft.com/office/drawing/2014/main" id="{463DFCD0-64D2-4DA4-8E32-AFC4F7BD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915" y="2997259"/>
            <a:ext cx="1727200" cy="162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67">
              <a:latin typeface="Arial" panose="020B0604020202020204" pitchFamily="34" charset="0"/>
            </a:endParaRPr>
          </a:p>
        </p:txBody>
      </p:sp>
      <p:sp>
        <p:nvSpPr>
          <p:cNvPr id="63" name="TextBox 32">
            <a:extLst>
              <a:ext uri="{FF2B5EF4-FFF2-40B4-BE49-F238E27FC236}">
                <a16:creationId xmlns:a16="http://schemas.microsoft.com/office/drawing/2014/main" id="{49F209E5-F43B-4654-A98B-F3C7EB06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436" y="1302764"/>
            <a:ext cx="39624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67" b="1">
                <a:latin typeface="Arial" panose="020B0604020202020204" pitchFamily="34" charset="0"/>
              </a:rPr>
              <a:t>Technology Track</a:t>
            </a:r>
          </a:p>
        </p:txBody>
      </p:sp>
      <p:sp>
        <p:nvSpPr>
          <p:cNvPr id="64" name="TextBox 33">
            <a:extLst>
              <a:ext uri="{FF2B5EF4-FFF2-40B4-BE49-F238E27FC236}">
                <a16:creationId xmlns:a16="http://schemas.microsoft.com/office/drawing/2014/main" id="{14ED81DA-54BA-4CAC-A8C3-1FC0BA84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471" y="4684009"/>
            <a:ext cx="227584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67" b="1">
                <a:latin typeface="Arial" panose="020B0604020202020204" pitchFamily="34" charset="0"/>
              </a:rPr>
              <a:t>Application Track</a:t>
            </a: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D3DE35E5-AF1E-47A5-B297-2E2FDDB2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911" y="2560569"/>
            <a:ext cx="165608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67" b="1">
                <a:latin typeface="Arial" panose="020B0604020202020204" pitchFamily="34" charset="0"/>
              </a:rPr>
              <a:t>Data Track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207F226-A68E-3C52-5682-4CB2A6B6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06" y="72243"/>
            <a:ext cx="8616800" cy="1143000"/>
          </a:xfrm>
        </p:spPr>
        <p:txBody>
          <a:bodyPr/>
          <a:lstStyle/>
          <a:p>
            <a:r>
              <a:rPr lang="en-US" sz="3733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5. Opportunity Matrix</a:t>
            </a:r>
            <a:endParaRPr lang="en-IN" sz="3733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702536-6C49-496F-4DAE-B72B2B2E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81241"/>
              </p:ext>
            </p:extLst>
          </p:nvPr>
        </p:nvGraphicFramePr>
        <p:xfrm>
          <a:off x="438410" y="1576191"/>
          <a:ext cx="10308762" cy="466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160">
                  <a:extLst>
                    <a:ext uri="{9D8B030D-6E8A-4147-A177-3AD203B41FA5}">
                      <a16:colId xmlns:a16="http://schemas.microsoft.com/office/drawing/2014/main" val="3409537148"/>
                    </a:ext>
                  </a:extLst>
                </a:gridCol>
                <a:gridCol w="804372">
                  <a:extLst>
                    <a:ext uri="{9D8B030D-6E8A-4147-A177-3AD203B41FA5}">
                      <a16:colId xmlns:a16="http://schemas.microsoft.com/office/drawing/2014/main" val="1938781467"/>
                    </a:ext>
                  </a:extLst>
                </a:gridCol>
                <a:gridCol w="1096027">
                  <a:extLst>
                    <a:ext uri="{9D8B030D-6E8A-4147-A177-3AD203B41FA5}">
                      <a16:colId xmlns:a16="http://schemas.microsoft.com/office/drawing/2014/main" val="2250796280"/>
                    </a:ext>
                  </a:extLst>
                </a:gridCol>
                <a:gridCol w="978594">
                  <a:extLst>
                    <a:ext uri="{9D8B030D-6E8A-4147-A177-3AD203B41FA5}">
                      <a16:colId xmlns:a16="http://schemas.microsoft.com/office/drawing/2014/main" val="263537671"/>
                    </a:ext>
                  </a:extLst>
                </a:gridCol>
                <a:gridCol w="1138463">
                  <a:extLst>
                    <a:ext uri="{9D8B030D-6E8A-4147-A177-3AD203B41FA5}">
                      <a16:colId xmlns:a16="http://schemas.microsoft.com/office/drawing/2014/main" val="4076945592"/>
                    </a:ext>
                  </a:extLst>
                </a:gridCol>
                <a:gridCol w="1239554">
                  <a:extLst>
                    <a:ext uri="{9D8B030D-6E8A-4147-A177-3AD203B41FA5}">
                      <a16:colId xmlns:a16="http://schemas.microsoft.com/office/drawing/2014/main" val="3056047116"/>
                    </a:ext>
                  </a:extLst>
                </a:gridCol>
                <a:gridCol w="832592">
                  <a:extLst>
                    <a:ext uri="{9D8B030D-6E8A-4147-A177-3AD203B41FA5}">
                      <a16:colId xmlns:a16="http://schemas.microsoft.com/office/drawing/2014/main" val="4109037935"/>
                    </a:ext>
                  </a:extLst>
                </a:gridCol>
              </a:tblGrid>
              <a:tr h="2097979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Business Proces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Finance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Operations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Human Resources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Customer Service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Strategic Management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Logistics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1950235"/>
                  </a:ext>
                </a:extLst>
              </a:tr>
              <a:tr h="51434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Online Sales Transaction (BP1)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5465587"/>
                  </a:ext>
                </a:extLst>
              </a:tr>
              <a:tr h="51434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Vendor Sales Transaction (BP2)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8832003"/>
                  </a:ext>
                </a:extLst>
              </a:tr>
              <a:tr h="514342"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Order processing (BP3)</a:t>
                      </a:r>
                      <a:endParaRPr lang="en-US" b="0" i="0" u="none" strike="noStrike" noProof="0"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097912"/>
                  </a:ext>
                </a:extLst>
              </a:tr>
              <a:tr h="508869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Delivery processing(BP4)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0455678"/>
                  </a:ext>
                </a:extLst>
              </a:tr>
              <a:tr h="514342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 Policy (BP5)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5234468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F7D6285-3CD5-BA50-A5CD-9525A695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81" y="-90242"/>
            <a:ext cx="8616800" cy="1143000"/>
          </a:xfrm>
        </p:spPr>
        <p:txBody>
          <a:bodyPr/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6. Prioritization Grid</a:t>
            </a:r>
            <a:endParaRPr lang="en-IN" sz="370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3EE596-94C8-40B4-879F-FB152B604B64}"/>
              </a:ext>
            </a:extLst>
          </p:cNvPr>
          <p:cNvCxnSpPr>
            <a:cxnSpLocks/>
          </p:cNvCxnSpPr>
          <p:nvPr/>
        </p:nvCxnSpPr>
        <p:spPr>
          <a:xfrm flipV="1">
            <a:off x="2330733" y="5998440"/>
            <a:ext cx="6146000" cy="42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634695-27FA-4F99-A9D3-EBE94D7987BF}"/>
              </a:ext>
            </a:extLst>
          </p:cNvPr>
          <p:cNvCxnSpPr>
            <a:cxnSpLocks/>
          </p:cNvCxnSpPr>
          <p:nvPr/>
        </p:nvCxnSpPr>
        <p:spPr>
          <a:xfrm flipV="1">
            <a:off x="2198063" y="2053183"/>
            <a:ext cx="0" cy="38038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>
            <a:extLst>
              <a:ext uri="{FF2B5EF4-FFF2-40B4-BE49-F238E27FC236}">
                <a16:creationId xmlns:a16="http://schemas.microsoft.com/office/drawing/2014/main" id="{B9567A57-9C8F-4B4C-88DC-FB8F6B36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070" y="3492466"/>
            <a:ext cx="12228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Potential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Business Impact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4392D094-B813-4A6E-8837-86FCBEF4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308" y="6292545"/>
            <a:ext cx="18195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Feasibility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A6674A34-2EDC-41C8-95CC-2F8798AA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910" y="5964250"/>
            <a:ext cx="711999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Arial" panose="020B0604020202020204" pitchFamily="34" charset="0"/>
              </a:rPr>
              <a:t>High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A5567CE-2C8F-4583-80E8-34313571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250" y="5893922"/>
            <a:ext cx="685628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Arial" panose="020B0604020202020204" pitchFamily="34" charset="0"/>
              </a:rPr>
              <a:t>Low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DE461949-6093-46B8-BBA3-DA6F20912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714" y="1564189"/>
            <a:ext cx="87022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>
                <a:latin typeface="Arial" panose="020B0604020202020204" pitchFamily="34" charset="0"/>
              </a:rPr>
              <a:t>High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288FCC-66C8-42B3-95D7-2054625AF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5007"/>
              </p:ext>
            </p:extLst>
          </p:nvPr>
        </p:nvGraphicFramePr>
        <p:xfrm>
          <a:off x="2542275" y="2110355"/>
          <a:ext cx="5616878" cy="356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0727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0727"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500"/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F204D02-A138-4AFA-BB4E-2E7C85D6D866}"/>
              </a:ext>
            </a:extLst>
          </p:cNvPr>
          <p:cNvSpPr/>
          <p:nvPr/>
        </p:nvSpPr>
        <p:spPr bwMode="auto">
          <a:xfrm>
            <a:off x="5740001" y="2225379"/>
            <a:ext cx="711999" cy="54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2603E-F3BB-4B52-97BC-66E67AC35E70}"/>
              </a:ext>
            </a:extLst>
          </p:cNvPr>
          <p:cNvSpPr/>
          <p:nvPr/>
        </p:nvSpPr>
        <p:spPr bwMode="auto">
          <a:xfrm>
            <a:off x="7013073" y="2606950"/>
            <a:ext cx="711999" cy="54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BFE246-779F-47F2-9021-DF694E1A4FE6}"/>
              </a:ext>
            </a:extLst>
          </p:cNvPr>
          <p:cNvSpPr/>
          <p:nvPr/>
        </p:nvSpPr>
        <p:spPr bwMode="auto">
          <a:xfrm>
            <a:off x="5860303" y="2980170"/>
            <a:ext cx="711999" cy="54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B0C5A-7579-4230-BC7F-DC7A0D753EBC}"/>
              </a:ext>
            </a:extLst>
          </p:cNvPr>
          <p:cNvSpPr/>
          <p:nvPr/>
        </p:nvSpPr>
        <p:spPr bwMode="auto">
          <a:xfrm>
            <a:off x="2885610" y="2353127"/>
            <a:ext cx="711999" cy="54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7C915-F78B-44A0-91C8-DEBD4D6FBE8E}"/>
              </a:ext>
            </a:extLst>
          </p:cNvPr>
          <p:cNvSpPr/>
          <p:nvPr/>
        </p:nvSpPr>
        <p:spPr bwMode="auto">
          <a:xfrm>
            <a:off x="2885610" y="4732249"/>
            <a:ext cx="711999" cy="5409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BP5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1D29E33-6316-4F18-9B38-3EFE3D62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35226"/>
              </p:ext>
            </p:extLst>
          </p:nvPr>
        </p:nvGraphicFramePr>
        <p:xfrm>
          <a:off x="9226412" y="1441286"/>
          <a:ext cx="2333921" cy="36996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921">
                  <a:extLst>
                    <a:ext uri="{9D8B030D-6E8A-4147-A177-3AD203B41FA5}">
                      <a16:colId xmlns:a16="http://schemas.microsoft.com/office/drawing/2014/main" val="3144564300"/>
                    </a:ext>
                  </a:extLst>
                </a:gridCol>
              </a:tblGrid>
              <a:tr h="61887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>
                          <a:solidFill>
                            <a:schemeClr val="tx1"/>
                          </a:solidFill>
                          <a:effectLst/>
                        </a:rPr>
                        <a:t>Business Process/Event​</a:t>
                      </a:r>
                      <a:endParaRPr lang="en-US" sz="1500" b="1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7848" marR="97848" marT="48924" marB="48924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21940"/>
                  </a:ext>
                </a:extLst>
              </a:tr>
              <a:tr h="4168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Online sales transaction (BP1)​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848" marR="97848" marT="48924" marB="4892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98549"/>
                  </a:ext>
                </a:extLst>
              </a:tr>
              <a:tr h="76016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Vendor sales transaction (BP2)</a:t>
                      </a:r>
                      <a:endParaRPr lang="en-US"/>
                    </a:p>
                  </a:txBody>
                  <a:tcPr marL="97848" marR="97848" marT="48924" marB="4892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08030"/>
                  </a:ext>
                </a:extLst>
              </a:tr>
              <a:tr h="58851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Order Processing (BP3)</a:t>
                      </a:r>
                    </a:p>
                  </a:txBody>
                  <a:tcPr marL="97848" marR="97848" marT="48924" marB="4892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82925"/>
                  </a:ext>
                </a:extLst>
              </a:tr>
              <a:tr h="4168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Delivery processing (BP4)​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848" marR="97848" marT="48924" marB="4892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33565"/>
                  </a:ext>
                </a:extLst>
              </a:tr>
              <a:tr h="7601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Returns policy (BP5)​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848" marR="97848" marT="48924" marB="4892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59713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62928BB-BE49-5C51-D871-24166402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80346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0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CB84-ECFB-42B5-97D0-A00CBCD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7. High level bus matrix</a:t>
            </a:r>
            <a:endParaRPr lang="en-IN" sz="3700">
              <a:solidFill>
                <a:schemeClr val="accent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3D966-6C82-3B69-4338-8F9248DBC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69506"/>
              </p:ext>
            </p:extLst>
          </p:nvPr>
        </p:nvGraphicFramePr>
        <p:xfrm>
          <a:off x="678656" y="1535906"/>
          <a:ext cx="10952181" cy="4736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9843">
                  <a:extLst>
                    <a:ext uri="{9D8B030D-6E8A-4147-A177-3AD203B41FA5}">
                      <a16:colId xmlns:a16="http://schemas.microsoft.com/office/drawing/2014/main" val="1753905662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3659309144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2917405924"/>
                    </a:ext>
                  </a:extLst>
                </a:gridCol>
                <a:gridCol w="1017201">
                  <a:extLst>
                    <a:ext uri="{9D8B030D-6E8A-4147-A177-3AD203B41FA5}">
                      <a16:colId xmlns:a16="http://schemas.microsoft.com/office/drawing/2014/main" val="3877710088"/>
                    </a:ext>
                  </a:extLst>
                </a:gridCol>
                <a:gridCol w="728395">
                  <a:extLst>
                    <a:ext uri="{9D8B030D-6E8A-4147-A177-3AD203B41FA5}">
                      <a16:colId xmlns:a16="http://schemas.microsoft.com/office/drawing/2014/main" val="505689093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3735603904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1654203540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1993557916"/>
                    </a:ext>
                  </a:extLst>
                </a:gridCol>
                <a:gridCol w="872798">
                  <a:extLst>
                    <a:ext uri="{9D8B030D-6E8A-4147-A177-3AD203B41FA5}">
                      <a16:colId xmlns:a16="http://schemas.microsoft.com/office/drawing/2014/main" val="3480655627"/>
                    </a:ext>
                  </a:extLst>
                </a:gridCol>
                <a:gridCol w="1179954">
                  <a:extLst>
                    <a:ext uri="{9D8B030D-6E8A-4147-A177-3AD203B41FA5}">
                      <a16:colId xmlns:a16="http://schemas.microsoft.com/office/drawing/2014/main" val="3583203712"/>
                    </a:ext>
                  </a:extLst>
                </a:gridCol>
              </a:tblGrid>
              <a:tr h="1969469">
                <a:tc>
                  <a:txBody>
                    <a:bodyPr/>
                    <a:lstStyle/>
                    <a:p>
                      <a:pPr marL="73025" marR="73025" lv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effectLst/>
                        </a:rPr>
                        <a:t>Business events/Dimensions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Material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Location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Owner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Product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Service policy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Account status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Order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025" marR="73025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Customer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106873"/>
                  </a:ext>
                </a:extLst>
              </a:tr>
              <a:tr h="1106807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Online sales transaction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1593382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Order processing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9369302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Delivery process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0685469"/>
                  </a:ext>
                </a:extLst>
              </a:tr>
              <a:tr h="553403">
                <a:tc>
                  <a:txBody>
                    <a:bodyPr/>
                    <a:lstStyle/>
                    <a:p>
                      <a:pPr marL="0" algn="just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Return policy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X 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59038"/>
                  </a:ext>
                </a:extLst>
              </a:tr>
            </a:tbl>
          </a:graphicData>
        </a:graphic>
      </p:graphicFrame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2C24CE4-C933-585E-25E4-472F7CED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494" y="68439"/>
            <a:ext cx="1659732" cy="8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8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1758</Words>
  <Application>Microsoft Macintosh PowerPoint</Application>
  <PresentationFormat>Widescreen</PresentationFormat>
  <Paragraphs>551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Arial,Sans-Serif</vt:lpstr>
      <vt:lpstr>Calibri</vt:lpstr>
      <vt:lpstr>Calibri Light</vt:lpstr>
      <vt:lpstr>Candara</vt:lpstr>
      <vt:lpstr>Courier New</vt:lpstr>
      <vt:lpstr>Georgia</vt:lpstr>
      <vt:lpstr>Lato</vt:lpstr>
      <vt:lpstr>Raleway</vt:lpstr>
      <vt:lpstr>office theme</vt:lpstr>
      <vt:lpstr>Final Project Presentation MIS 633-WS </vt:lpstr>
      <vt:lpstr>Introduction </vt:lpstr>
      <vt:lpstr> 1. Industry &amp; business function</vt:lpstr>
      <vt:lpstr>2. The business problems you intend to solve via your work.</vt:lpstr>
      <vt:lpstr>3. Dataset Description</vt:lpstr>
      <vt:lpstr>4. Business Process</vt:lpstr>
      <vt:lpstr>5. Opportunity Matrix</vt:lpstr>
      <vt:lpstr>6. Prioritization Grid</vt:lpstr>
      <vt:lpstr>7. High level bus matrix</vt:lpstr>
      <vt:lpstr>8. Detailed Bus Matrix</vt:lpstr>
      <vt:lpstr>9. Logical Fact Table Diagram</vt:lpstr>
      <vt:lpstr>9. Fact Table – Sales Transaction</vt:lpstr>
      <vt:lpstr>10. Star Schema of Sale transaction </vt:lpstr>
      <vt:lpstr>11. Dimension Attribute Detail Descriptions - Product dimension</vt:lpstr>
      <vt:lpstr>11. Dimension Attribute Detail Descriptions-Customer Profile Dimension</vt:lpstr>
      <vt:lpstr>11. Dimension Attribute Detail Descriptions- Shipment Dimension </vt:lpstr>
      <vt:lpstr>12. Dimension Table Detailed Diagram- Product Dimension </vt:lpstr>
      <vt:lpstr>13. Conformed Dimensions</vt:lpstr>
      <vt:lpstr>14. MDDB CUBE</vt:lpstr>
      <vt:lpstr>15. Aggregate Tables</vt:lpstr>
      <vt:lpstr>16. User Roles and Delivery</vt:lpstr>
      <vt:lpstr>17. Data Visualization</vt:lpstr>
      <vt:lpstr>17. Data Visualization</vt:lpstr>
      <vt:lpstr>17. Data Visualization</vt:lpstr>
      <vt:lpstr>17. Data Visualization</vt:lpstr>
      <vt:lpstr>18. Dashboard</vt:lpstr>
      <vt:lpstr>19. BI Portal landscape-Customer</vt:lpstr>
      <vt:lpstr>20.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 Gohil</cp:lastModifiedBy>
  <cp:revision>236</cp:revision>
  <dcterms:created xsi:type="dcterms:W3CDTF">2022-04-29T20:20:07Z</dcterms:created>
  <dcterms:modified xsi:type="dcterms:W3CDTF">2022-05-04T23:58:11Z</dcterms:modified>
</cp:coreProperties>
</file>