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97" r:id="rId3"/>
    <p:sldId id="499" r:id="rId4"/>
    <p:sldId id="507" r:id="rId5"/>
    <p:sldId id="500" r:id="rId6"/>
    <p:sldId id="501" r:id="rId7"/>
    <p:sldId id="502" r:id="rId8"/>
    <p:sldId id="506" r:id="rId9"/>
    <p:sldId id="510" r:id="rId10"/>
    <p:sldId id="269" r:id="rId11"/>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7" autoAdjust="0"/>
    <p:restoredTop sz="94660"/>
  </p:normalViewPr>
  <p:slideViewPr>
    <p:cSldViewPr>
      <p:cViewPr varScale="1">
        <p:scale>
          <a:sx n="65" d="100"/>
          <a:sy n="65" d="100"/>
        </p:scale>
        <p:origin x="904" y="8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26-04-2025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418369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08C7A-3104-A49E-FF9B-4E5718F10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5D8BCB-4E96-98AC-BDFD-A3C912342C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D8C016-ED47-CE50-B672-66A456CDB12D}"/>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0A18A9EF-D00B-06B0-75B8-91E70E932451}"/>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314809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26-04-2025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4129707507"/>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Rishita Gupta</a:t>
                      </a:r>
                    </a:p>
                  </a:txBody>
                  <a:tcPr/>
                </a:tc>
                <a:tc>
                  <a:txBody>
                    <a:bodyPr/>
                    <a:lstStyle/>
                    <a:p>
                      <a:r>
                        <a:rPr lang="en-US" dirty="0"/>
                        <a:t>2301010431</a:t>
                      </a:r>
                    </a:p>
                  </a:txBody>
                  <a:tcPr/>
                </a:tc>
                <a:extLst>
                  <a:ext uri="{0D108BD9-81ED-4DB2-BD59-A6C34878D82A}">
                    <a16:rowId xmlns:a16="http://schemas.microsoft.com/office/drawing/2014/main" val="4176101868"/>
                  </a:ext>
                </a:extLst>
              </a:tr>
              <a:tr h="370840">
                <a:tc>
                  <a:txBody>
                    <a:bodyPr/>
                    <a:lstStyle/>
                    <a:p>
                      <a:r>
                        <a:rPr lang="en-US" dirty="0"/>
                        <a:t>Priya Gurung</a:t>
                      </a:r>
                    </a:p>
                  </a:txBody>
                  <a:tcPr/>
                </a:tc>
                <a:tc>
                  <a:txBody>
                    <a:bodyPr/>
                    <a:lstStyle/>
                    <a:p>
                      <a:r>
                        <a:rPr lang="en-US" dirty="0"/>
                        <a:t>2301010435</a:t>
                      </a:r>
                    </a:p>
                  </a:txBody>
                  <a:tcPr/>
                </a:tc>
                <a:extLst>
                  <a:ext uri="{0D108BD9-81ED-4DB2-BD59-A6C34878D82A}">
                    <a16:rowId xmlns:a16="http://schemas.microsoft.com/office/drawing/2014/main" val="1958206324"/>
                  </a:ext>
                </a:extLst>
              </a:tr>
              <a:tr h="370840">
                <a:tc>
                  <a:txBody>
                    <a:bodyPr/>
                    <a:lstStyle/>
                    <a:p>
                      <a:r>
                        <a:rPr lang="en-US" dirty="0"/>
                        <a:t>Aman Kumar Rauniyar</a:t>
                      </a:r>
                    </a:p>
                  </a:txBody>
                  <a:tcPr/>
                </a:tc>
                <a:tc>
                  <a:txBody>
                    <a:bodyPr/>
                    <a:lstStyle/>
                    <a:p>
                      <a:r>
                        <a:rPr lang="en-US" dirty="0"/>
                        <a:t>2301010459</a:t>
                      </a:r>
                    </a:p>
                  </a:txBody>
                  <a:tcPr/>
                </a:tc>
                <a:extLst>
                  <a:ext uri="{0D108BD9-81ED-4DB2-BD59-A6C34878D82A}">
                    <a16:rowId xmlns:a16="http://schemas.microsoft.com/office/drawing/2014/main" val="441949598"/>
                  </a:ext>
                </a:extLst>
              </a:tr>
              <a:tr h="370840">
                <a:tc>
                  <a:txBody>
                    <a:bodyPr/>
                    <a:lstStyle/>
                    <a:p>
                      <a:r>
                        <a:rPr lang="en-US" dirty="0"/>
                        <a:t>Harsh Kumar Jha</a:t>
                      </a:r>
                    </a:p>
                  </a:txBody>
                  <a:tcPr/>
                </a:tc>
                <a:tc>
                  <a:txBody>
                    <a:bodyPr/>
                    <a:lstStyle/>
                    <a:p>
                      <a:r>
                        <a:rPr lang="en-US" dirty="0"/>
                        <a:t>2301010467</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1858661" y="1194258"/>
            <a:ext cx="5770945" cy="707886"/>
          </a:xfrm>
          <a:prstGeom prst="rect">
            <a:avLst/>
          </a:prstGeom>
          <a:noFill/>
        </p:spPr>
        <p:txBody>
          <a:bodyPr wrap="square">
            <a:spAutoFit/>
          </a:bodyPr>
          <a:lstStyle/>
          <a:p>
            <a:pPr lvl="0" algn="ctr">
              <a:buSzPct val="25000"/>
            </a:pPr>
            <a:r>
              <a:rPr lang="en-IN" sz="4000" b="1" dirty="0">
                <a:solidFill>
                  <a:srgbClr val="C00000"/>
                </a:solidFill>
                <a:highlight>
                  <a:srgbClr val="FFFF00"/>
                </a:highlight>
                <a:ea typeface="Cambria" panose="02040503050406030204" pitchFamily="18" charset="0"/>
                <a:cs typeface="Times New Roman" panose="02020603050405020304" pitchFamily="18" charset="0"/>
                <a:sym typeface="Arial"/>
              </a:rPr>
              <a:t>HOUSE PRICE PREDICTION</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Ms. Tanvi Chawla</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93044A-BD0D-E3F7-B6E0-02BF697009EE}"/>
              </a:ext>
            </a:extLst>
          </p:cNvPr>
          <p:cNvSpPr txBox="1"/>
          <p:nvPr/>
        </p:nvSpPr>
        <p:spPr>
          <a:xfrm>
            <a:off x="539552" y="1484784"/>
            <a:ext cx="8424936" cy="4154984"/>
          </a:xfrm>
          <a:prstGeom prst="rect">
            <a:avLst/>
          </a:prstGeom>
          <a:noFill/>
        </p:spPr>
        <p:txBody>
          <a:bodyPr wrap="square" rtlCol="0">
            <a:spAutoFit/>
          </a:bodyPr>
          <a:lstStyle/>
          <a:p>
            <a:r>
              <a:rPr lang="en-US" sz="2400" dirty="0">
                <a:effectLst/>
                <a:ea typeface="Verdana" panose="020B0604030504040204" pitchFamily="34" charset="0"/>
              </a:rPr>
              <a:t>The real estate market is one of the most dynamic sectors, influenced by various factors such as location, economic conditions, and property characteristics.</a:t>
            </a:r>
          </a:p>
          <a:p>
            <a:endParaRPr lang="en-US" sz="2400" dirty="0">
              <a:effectLst/>
              <a:ea typeface="Verdana" panose="020B0604030504040204" pitchFamily="34" charset="0"/>
            </a:endParaRPr>
          </a:p>
          <a:p>
            <a:r>
              <a:rPr lang="en-US" sz="2400" dirty="0">
                <a:effectLst/>
                <a:ea typeface="Verdana" panose="020B0604030504040204" pitchFamily="34" charset="0"/>
              </a:rPr>
              <a:t> Predicting house prices accurately can significantly benefit stakeholders like buyers, sellers, and investors. </a:t>
            </a:r>
          </a:p>
          <a:p>
            <a:endParaRPr lang="en-US" sz="2400" dirty="0">
              <a:ea typeface="Verdana" panose="020B0604030504040204" pitchFamily="34" charset="0"/>
            </a:endParaRPr>
          </a:p>
          <a:p>
            <a:r>
              <a:rPr lang="en-US" sz="2400" dirty="0">
                <a:effectLst/>
                <a:ea typeface="Verdana" panose="020B0604030504040204" pitchFamily="34" charset="0"/>
              </a:rPr>
              <a:t>In this project, we will develop a House Price Prediction model using machine learning algorithms implemented in Python. The model considers various features, including location, size, number of bedrooms, and more, to predict property prices. </a:t>
            </a:r>
            <a:endParaRPr lang="en-IN" sz="2400" dirty="0"/>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323528" y="1484784"/>
            <a:ext cx="8640960" cy="5244000"/>
          </a:xfrm>
          <a:prstGeom prst="rect">
            <a:avLst/>
          </a:prstGeom>
          <a:noFill/>
        </p:spPr>
        <p:txBody>
          <a:bodyPr wrap="square" rtlCol="0">
            <a:spAutoFit/>
          </a:bodyPr>
          <a:lstStyle/>
          <a:p>
            <a:pPr marL="342900" marR="0" indent="-342900" algn="just">
              <a:lnSpc>
                <a:spcPct val="107000"/>
              </a:lnSpc>
              <a:spcAft>
                <a:spcPts val="800"/>
              </a:spcAft>
              <a:buFont typeface="Arial" panose="020B0604020202020204" pitchFamily="34" charset="0"/>
              <a:buChar char="•"/>
            </a:pPr>
            <a:r>
              <a:rPr lang="en-US" sz="2400" dirty="0">
                <a:effectLst/>
                <a:ea typeface="Verdana" panose="020B0604030504040204" pitchFamily="34" charset="0"/>
              </a:rPr>
              <a:t>The motivation behind this project stems from the increasing demand for accurate and reliable house price predictions. Traditional methods often fall short due to their reliance on subjective judgments and inability to process large datasets. </a:t>
            </a:r>
            <a:endParaRPr lang="en-US" sz="2400" dirty="0">
              <a:ea typeface="Verdana" panose="020B0604030504040204" pitchFamily="34" charset="0"/>
              <a:cs typeface="Verdana" panose="020B0604030504040204" pitchFamily="34" charset="0"/>
            </a:endParaRPr>
          </a:p>
          <a:p>
            <a:pPr marL="342900" marR="0" indent="-342900" algn="just">
              <a:lnSpc>
                <a:spcPct val="107000"/>
              </a:lnSpc>
              <a:spcAft>
                <a:spcPts val="800"/>
              </a:spcAft>
              <a:buFont typeface="Arial" panose="020B0604020202020204" pitchFamily="34" charset="0"/>
              <a:buChar char="•"/>
            </a:pPr>
            <a:r>
              <a:rPr lang="en-US" sz="2400" dirty="0">
                <a:effectLst/>
                <a:ea typeface="Verdana" panose="020B0604030504040204" pitchFamily="34" charset="0"/>
                <a:cs typeface="Verdana" panose="020B0604030504040204" pitchFamily="34" charset="0"/>
              </a:rPr>
              <a:t>Accurate house price predictions can help:</a:t>
            </a:r>
          </a:p>
          <a:p>
            <a:pPr marL="514350" marR="0" lvl="0" indent="-514350" algn="just">
              <a:lnSpc>
                <a:spcPct val="107000"/>
              </a:lnSpc>
              <a:spcAft>
                <a:spcPts val="800"/>
              </a:spcAft>
              <a:buSzPts val="1000"/>
              <a:buFont typeface="+mj-lt"/>
              <a:buAutoNum type="romanLcPeriod"/>
              <a:tabLst>
                <a:tab pos="457200" algn="l"/>
              </a:tabLst>
            </a:pPr>
            <a:r>
              <a:rPr lang="en-US" sz="2400" dirty="0">
                <a:effectLst/>
                <a:ea typeface="Verdana" panose="020B0604030504040204" pitchFamily="34" charset="0"/>
                <a:cs typeface="Verdana" panose="020B0604030504040204" pitchFamily="34" charset="0"/>
              </a:rPr>
              <a:t>Buyers make informed purchasing decisions.</a:t>
            </a:r>
          </a:p>
          <a:p>
            <a:pPr marL="514350" marR="0" lvl="0" indent="-514350" algn="just">
              <a:lnSpc>
                <a:spcPct val="107000"/>
              </a:lnSpc>
              <a:spcAft>
                <a:spcPts val="800"/>
              </a:spcAft>
              <a:buSzPts val="1000"/>
              <a:buFont typeface="+mj-lt"/>
              <a:buAutoNum type="romanLcPeriod"/>
              <a:tabLst>
                <a:tab pos="457200" algn="l"/>
              </a:tabLst>
            </a:pPr>
            <a:r>
              <a:rPr lang="en-US" sz="2400" dirty="0">
                <a:effectLst/>
                <a:ea typeface="Verdana" panose="020B0604030504040204" pitchFamily="34" charset="0"/>
                <a:cs typeface="Verdana" panose="020B0604030504040204" pitchFamily="34" charset="0"/>
              </a:rPr>
              <a:t>Sellers set competitive prices.</a:t>
            </a:r>
          </a:p>
          <a:p>
            <a:pPr marL="514350" marR="0" lvl="0" indent="-514350" algn="just">
              <a:lnSpc>
                <a:spcPct val="107000"/>
              </a:lnSpc>
              <a:spcAft>
                <a:spcPts val="800"/>
              </a:spcAft>
              <a:buSzPts val="1000"/>
              <a:buFont typeface="+mj-lt"/>
              <a:buAutoNum type="romanLcPeriod"/>
              <a:tabLst>
                <a:tab pos="457200" algn="l"/>
              </a:tabLst>
            </a:pPr>
            <a:r>
              <a:rPr lang="en-US" sz="2400" dirty="0">
                <a:effectLst/>
                <a:ea typeface="Verdana" panose="020B0604030504040204" pitchFamily="34" charset="0"/>
                <a:cs typeface="Verdana" panose="020B0604030504040204" pitchFamily="34" charset="0"/>
              </a:rPr>
              <a:t>Real estate agents provide better advice to clients.</a:t>
            </a:r>
          </a:p>
          <a:p>
            <a:r>
              <a:rPr lang="en-US" sz="2400" dirty="0">
                <a:effectLst/>
                <a:ea typeface="Verdana" panose="020B0604030504040204" pitchFamily="34" charset="0"/>
              </a:rPr>
              <a:t>Investors identify profitable opportunities.</a:t>
            </a:r>
          </a:p>
          <a:p>
            <a:pPr marL="571500" indent="-571500">
              <a:buFont typeface="Arial" panose="020B0604020202020204" pitchFamily="34" charset="0"/>
              <a:buChar char="•"/>
            </a:pPr>
            <a:endParaRPr lang="en-US" sz="2400" dirty="0">
              <a:ea typeface="Verdana" panose="020B0604030504040204" pitchFamily="34" charset="0"/>
            </a:endParaRPr>
          </a:p>
          <a:p>
            <a:pPr marL="571500" indent="-571500">
              <a:buFont typeface="Arial" panose="020B0604020202020204" pitchFamily="34" charset="0"/>
              <a:buChar char="•"/>
            </a:pPr>
            <a:endParaRPr lang="en-US" sz="2400" dirty="0">
              <a:ea typeface="Verdana" panose="020B0604030504040204" pitchFamily="34" charset="0"/>
            </a:endParaRPr>
          </a:p>
          <a:p>
            <a:pPr marL="571500" indent="-571500">
              <a:buFont typeface="Arial" panose="020B0604020202020204" pitchFamily="34" charset="0"/>
              <a:buChar char="•"/>
            </a:pPr>
            <a:endParaRPr lang="en-IN" sz="2400" dirty="0"/>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179512" y="1636540"/>
            <a:ext cx="8568952" cy="3904980"/>
          </a:xfrm>
          <a:prstGeom prst="rect">
            <a:avLst/>
          </a:prstGeom>
          <a:noFill/>
        </p:spPr>
        <p:txBody>
          <a:bodyPr wrap="square">
            <a:spAutoFit/>
          </a:bodyPr>
          <a:lstStyle/>
          <a:p>
            <a:pPr marL="205105" marR="0" algn="just">
              <a:lnSpc>
                <a:spcPct val="107000"/>
              </a:lnSpc>
              <a:spcAft>
                <a:spcPts val="800"/>
              </a:spcAft>
            </a:pPr>
            <a:r>
              <a:rPr lang="en-US" sz="2400" dirty="0">
                <a:effectLst/>
                <a:ea typeface="Verdana" panose="020B0604030504040204" pitchFamily="34" charset="0"/>
                <a:cs typeface="Verdana" panose="020B0604030504040204" pitchFamily="34" charset="0"/>
              </a:rPr>
              <a:t>Accurate house price prediction remains a challenge due to the complex interplay of various factors influencing property values.</a:t>
            </a:r>
          </a:p>
          <a:p>
            <a:pPr marL="205105" marR="0" algn="just">
              <a:lnSpc>
                <a:spcPct val="107000"/>
              </a:lnSpc>
              <a:spcAft>
                <a:spcPts val="800"/>
              </a:spcAft>
            </a:pPr>
            <a:r>
              <a:rPr lang="en-US" sz="2400" dirty="0">
                <a:effectLst/>
                <a:ea typeface="Verdana" panose="020B0604030504040204" pitchFamily="34" charset="0"/>
                <a:cs typeface="Verdana" panose="020B0604030504040204" pitchFamily="34" charset="0"/>
              </a:rPr>
              <a:t> Traditional methods are often subjective and inconsistent, while many existing machine learning models lack robustness and scalability. </a:t>
            </a:r>
          </a:p>
          <a:p>
            <a:pPr marL="205105" marR="0" algn="just">
              <a:lnSpc>
                <a:spcPct val="107000"/>
              </a:lnSpc>
              <a:spcAft>
                <a:spcPts val="800"/>
              </a:spcAft>
            </a:pPr>
            <a:r>
              <a:rPr lang="en-US" sz="2400" dirty="0">
                <a:effectLst/>
                <a:ea typeface="Verdana" panose="020B0604030504040204" pitchFamily="34" charset="0"/>
                <a:cs typeface="Verdana" panose="020B0604030504040204" pitchFamily="34" charset="0"/>
              </a:rPr>
              <a:t>This project aims to develop a data-driven, scalable, and accurate house price prediction model using machine learning techniques.</a:t>
            </a:r>
          </a:p>
          <a:p>
            <a:br>
              <a:rPr lang="en-US" sz="2400" dirty="0">
                <a:effectLst/>
                <a:ea typeface="Verdana" panose="020B0604030504040204" pitchFamily="34" charset="0"/>
              </a:rPr>
            </a:br>
            <a:endParaRPr lang="en-IN" sz="2400" dirty="0"/>
          </a:p>
        </p:txBody>
      </p:sp>
    </p:spTree>
    <p:extLst>
      <p:ext uri="{BB962C8B-B14F-4D97-AF65-F5344CB8AC3E}">
        <p14:creationId xmlns:p14="http://schemas.microsoft.com/office/powerpoint/2010/main" val="104732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395536" y="1538147"/>
            <a:ext cx="8568952" cy="2358466"/>
          </a:xfrm>
          <a:prstGeom prst="rect">
            <a:avLst/>
          </a:prstGeom>
          <a:noFill/>
        </p:spPr>
        <p:txBody>
          <a:bodyPr wrap="square">
            <a:spAutoFit/>
          </a:bodyPr>
          <a:lstStyle/>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dirty="0">
                <a:effectLst/>
                <a:ea typeface="Verdana" panose="020B0604030504040204" pitchFamily="34" charset="0"/>
                <a:cs typeface="Verdana" panose="020B0604030504040204" pitchFamily="34" charset="0"/>
              </a:rPr>
              <a:t>To develop a machine learning model for accurate house price prediction.</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dirty="0">
                <a:effectLst/>
                <a:ea typeface="Verdana" panose="020B0604030504040204" pitchFamily="34" charset="0"/>
                <a:cs typeface="Verdana" panose="020B0604030504040204" pitchFamily="34" charset="0"/>
              </a:rPr>
              <a:t>To analyze the impact of various features on property prices.</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dirty="0">
                <a:effectLst/>
                <a:ea typeface="Verdana" panose="020B0604030504040204" pitchFamily="34" charset="0"/>
                <a:cs typeface="Verdana" panose="020B0604030504040204" pitchFamily="34" charset="0"/>
              </a:rPr>
              <a:t>To create a user-friendly interface for easy access to predictions.</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dirty="0">
                <a:effectLst/>
                <a:ea typeface="Verdana" panose="020B0604030504040204" pitchFamily="34" charset="0"/>
                <a:cs typeface="Verdana" panose="020B0604030504040204" pitchFamily="34" charset="0"/>
              </a:rPr>
              <a:t>To improve decision-making for buyers, sellers, and investors.</a:t>
            </a:r>
          </a:p>
        </p:txBody>
      </p:sp>
    </p:spTree>
    <p:extLst>
      <p:ext uri="{BB962C8B-B14F-4D97-AF65-F5344CB8AC3E}">
        <p14:creationId xmlns:p14="http://schemas.microsoft.com/office/powerpoint/2010/main" val="95742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56592" y="-208661"/>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323527" y="1188210"/>
            <a:ext cx="8429165" cy="4744697"/>
          </a:xfrm>
          <a:prstGeom prst="rect">
            <a:avLst/>
          </a:prstGeom>
          <a:noFill/>
        </p:spPr>
        <p:txBody>
          <a:bodyPr wrap="square">
            <a:spAutoFit/>
          </a:bodyPr>
          <a:lstStyle/>
          <a:p>
            <a:pPr marL="0" marR="0" algn="just">
              <a:lnSpc>
                <a:spcPct val="107000"/>
              </a:lnSpc>
              <a:spcAft>
                <a:spcPts val="800"/>
              </a:spcAft>
            </a:pPr>
            <a:r>
              <a:rPr lang="en-US" sz="2400" b="1" dirty="0">
                <a:effectLst/>
                <a:ea typeface="Verdana" panose="020B0604030504040204" pitchFamily="34" charset="0"/>
                <a:cs typeface="Verdana" panose="020B0604030504040204" pitchFamily="34" charset="0"/>
              </a:rPr>
              <a:t>Programming Language:</a:t>
            </a:r>
            <a:r>
              <a:rPr lang="en-US" sz="2400" dirty="0">
                <a:effectLst/>
                <a:ea typeface="Verdana" panose="020B0604030504040204" pitchFamily="34" charset="0"/>
                <a:cs typeface="Verdana" panose="020B0604030504040204" pitchFamily="34" charset="0"/>
              </a:rPr>
              <a:t> Python</a:t>
            </a:r>
          </a:p>
          <a:p>
            <a:pPr marL="0" marR="0" algn="just">
              <a:lnSpc>
                <a:spcPct val="107000"/>
              </a:lnSpc>
              <a:spcAft>
                <a:spcPts val="800"/>
              </a:spcAft>
            </a:pPr>
            <a:r>
              <a:rPr lang="en-US" sz="2400" dirty="0">
                <a:effectLst/>
                <a:ea typeface="Verdana" panose="020B0604030504040204" pitchFamily="34" charset="0"/>
                <a:cs typeface="Verdana" panose="020B0604030504040204" pitchFamily="34" charset="0"/>
              </a:rPr>
              <a:t>Python is chosen for its simplicity, extensive libraries, and strong community support. It is ideal for machine learning, data analysis, and visualization.</a:t>
            </a:r>
          </a:p>
          <a:p>
            <a:pPr marL="0" marR="0" algn="just">
              <a:lnSpc>
                <a:spcPct val="107000"/>
              </a:lnSpc>
              <a:spcAft>
                <a:spcPts val="800"/>
              </a:spcAft>
            </a:pPr>
            <a:r>
              <a:rPr lang="en-US" sz="2400" b="1" dirty="0">
                <a:effectLst/>
                <a:ea typeface="Verdana" panose="020B0604030504040204" pitchFamily="34" charset="0"/>
                <a:cs typeface="Verdana" panose="020B0604030504040204" pitchFamily="34" charset="0"/>
              </a:rPr>
              <a:t>Libraries and Frameworks:</a:t>
            </a:r>
            <a:endParaRPr lang="en-US" sz="2400" dirty="0">
              <a:effectLst/>
              <a:ea typeface="Verdana" panose="020B0604030504040204" pitchFamily="34" charset="0"/>
              <a:cs typeface="Verdana" panose="020B0604030504040204" pitchFamily="34" charset="0"/>
            </a:endParaRP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effectLst/>
                <a:ea typeface="Verdana" panose="020B0604030504040204" pitchFamily="34" charset="0"/>
                <a:cs typeface="Verdana" panose="020B0604030504040204" pitchFamily="34" charset="0"/>
              </a:rPr>
              <a:t>Pandas:</a:t>
            </a:r>
            <a:r>
              <a:rPr lang="en-US" sz="2400" dirty="0">
                <a:effectLst/>
                <a:ea typeface="Verdana" panose="020B0604030504040204" pitchFamily="34" charset="0"/>
                <a:cs typeface="Verdana" panose="020B0604030504040204" pitchFamily="34" charset="0"/>
              </a:rPr>
              <a:t> For data manipulation and analysis.</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effectLst/>
                <a:ea typeface="Verdana" panose="020B0604030504040204" pitchFamily="34" charset="0"/>
                <a:cs typeface="Verdana" panose="020B0604030504040204" pitchFamily="34" charset="0"/>
              </a:rPr>
              <a:t>NumPy:</a:t>
            </a:r>
            <a:r>
              <a:rPr lang="en-US" sz="2400" dirty="0">
                <a:effectLst/>
                <a:ea typeface="Verdana" panose="020B0604030504040204" pitchFamily="34" charset="0"/>
                <a:cs typeface="Verdana" panose="020B0604030504040204" pitchFamily="34" charset="0"/>
              </a:rPr>
              <a:t> For numerical computations.</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effectLst/>
                <a:ea typeface="Verdana" panose="020B0604030504040204" pitchFamily="34" charset="0"/>
                <a:cs typeface="Verdana" panose="020B0604030504040204" pitchFamily="34" charset="0"/>
              </a:rPr>
              <a:t>Matplotlib &amp; Seaborn:</a:t>
            </a:r>
            <a:r>
              <a:rPr lang="en-US" sz="2400" dirty="0">
                <a:effectLst/>
                <a:ea typeface="Verdana" panose="020B0604030504040204" pitchFamily="34" charset="0"/>
                <a:cs typeface="Verdana" panose="020B0604030504040204" pitchFamily="34" charset="0"/>
              </a:rPr>
              <a:t> For data visualization.</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a:effectLst/>
                <a:ea typeface="Verdana" panose="020B0604030504040204" pitchFamily="34" charset="0"/>
                <a:cs typeface="Verdana" panose="020B0604030504040204" pitchFamily="34" charset="0"/>
              </a:rPr>
              <a:t>Scikit-learn:</a:t>
            </a:r>
            <a:r>
              <a:rPr lang="en-US" sz="2400" dirty="0">
                <a:effectLst/>
                <a:ea typeface="Verdana" panose="020B0604030504040204" pitchFamily="34" charset="0"/>
                <a:cs typeface="Verdana" panose="020B0604030504040204" pitchFamily="34" charset="0"/>
              </a:rPr>
              <a:t> For implementing machine learning algorithms.</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2400" b="1" dirty="0" err="1">
                <a:effectLst/>
                <a:ea typeface="Verdana" panose="020B0604030504040204" pitchFamily="34" charset="0"/>
                <a:cs typeface="Verdana" panose="020B0604030504040204" pitchFamily="34" charset="0"/>
              </a:rPr>
              <a:t>Tkinter</a:t>
            </a:r>
            <a:r>
              <a:rPr lang="en-US" sz="2400" b="1" dirty="0">
                <a:effectLst/>
                <a:ea typeface="Verdana" panose="020B0604030504040204" pitchFamily="34" charset="0"/>
                <a:cs typeface="Verdana" panose="020B0604030504040204" pitchFamily="34" charset="0"/>
              </a:rPr>
              <a:t>:</a:t>
            </a:r>
            <a:r>
              <a:rPr lang="en-US" sz="2400" dirty="0">
                <a:effectLst/>
                <a:ea typeface="Verdana" panose="020B0604030504040204" pitchFamily="34" charset="0"/>
                <a:cs typeface="Verdana" panose="020B0604030504040204" pitchFamily="34" charset="0"/>
              </a:rPr>
              <a:t> For developing the GUI.</a:t>
            </a:r>
          </a:p>
        </p:txBody>
      </p:sp>
    </p:spTree>
    <p:extLst>
      <p:ext uri="{BB962C8B-B14F-4D97-AF65-F5344CB8AC3E}">
        <p14:creationId xmlns:p14="http://schemas.microsoft.com/office/powerpoint/2010/main" val="329581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Challenges</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359023" y="1219686"/>
            <a:ext cx="8784976" cy="5139869"/>
          </a:xfrm>
          <a:prstGeom prst="rect">
            <a:avLst/>
          </a:prstGeom>
          <a:noFill/>
        </p:spPr>
        <p:txBody>
          <a:bodyPr wrap="square">
            <a:spAutoFit/>
          </a:bodyPr>
          <a:lstStyle/>
          <a:p>
            <a:pPr>
              <a:buFont typeface="Arial" panose="020B0604020202020204" pitchFamily="34" charset="0"/>
              <a:buChar char="•"/>
            </a:pPr>
            <a:r>
              <a:rPr lang="en-US" sz="2400" dirty="0"/>
              <a:t> </a:t>
            </a:r>
            <a:r>
              <a:rPr lang="en-US" sz="2400" b="1" dirty="0"/>
              <a:t>Cleaning inconsistent data</a:t>
            </a:r>
          </a:p>
          <a:p>
            <a:pPr lvl="1">
              <a:buFont typeface="Arial" panose="020B0604020202020204" pitchFamily="34" charset="0"/>
              <a:buChar char="•"/>
            </a:pPr>
            <a:r>
              <a:rPr lang="en-US" sz="2400" dirty="0"/>
              <a:t> </a:t>
            </a:r>
            <a:r>
              <a:rPr lang="en-US" sz="2000" dirty="0"/>
              <a:t>The dataset had missing values and inconsistent formats (e.g., missing locations, typos in city names).</a:t>
            </a:r>
          </a:p>
          <a:p>
            <a:pPr lvl="1">
              <a:buFont typeface="Arial" panose="020B0604020202020204" pitchFamily="34" charset="0"/>
              <a:buChar char="•"/>
            </a:pPr>
            <a:r>
              <a:rPr lang="en-US" sz="2000" dirty="0"/>
              <a:t> Outliers in pricing and area fields had to be removed or adjusted to prevent model distortion.</a:t>
            </a:r>
          </a:p>
          <a:p>
            <a:pPr lvl="1">
              <a:buFont typeface="Arial" panose="020B0604020202020204" pitchFamily="34" charset="0"/>
              <a:buChar char="•"/>
            </a:pPr>
            <a:endParaRPr lang="en-US" sz="2400" dirty="0"/>
          </a:p>
          <a:p>
            <a:pPr>
              <a:buFont typeface="Arial" panose="020B0604020202020204" pitchFamily="34" charset="0"/>
              <a:buChar char="•"/>
            </a:pPr>
            <a:r>
              <a:rPr lang="en-US" sz="2400" dirty="0"/>
              <a:t> </a:t>
            </a:r>
            <a:r>
              <a:rPr lang="en-US" sz="2400" b="1" dirty="0"/>
              <a:t>Selecting the best regression model</a:t>
            </a:r>
          </a:p>
          <a:p>
            <a:pPr lvl="1">
              <a:buFont typeface="Arial" panose="020B0604020202020204" pitchFamily="34" charset="0"/>
              <a:buChar char="•"/>
            </a:pPr>
            <a:r>
              <a:rPr lang="en-US" sz="2400" dirty="0"/>
              <a:t> </a:t>
            </a:r>
            <a:r>
              <a:rPr lang="en-US" sz="2000" dirty="0"/>
              <a:t>Multiple algorithms were tested: Linear Regression, Decision Tree, and Random Forest.</a:t>
            </a:r>
          </a:p>
          <a:p>
            <a:pPr lvl="1">
              <a:buFont typeface="Arial" panose="020B0604020202020204" pitchFamily="34" charset="0"/>
              <a:buChar char="•"/>
            </a:pPr>
            <a:r>
              <a:rPr lang="en-US" sz="2000" dirty="0"/>
              <a:t> Evaluation was done using R² score and cross-validation.</a:t>
            </a:r>
          </a:p>
          <a:p>
            <a:pPr lvl="1">
              <a:buFont typeface="Arial" panose="020B0604020202020204" pitchFamily="34" charset="0"/>
              <a:buChar char="•"/>
            </a:pPr>
            <a:endParaRPr lang="en-US" sz="2000" dirty="0"/>
          </a:p>
          <a:p>
            <a:pPr>
              <a:buFont typeface="Arial" panose="020B0604020202020204" pitchFamily="34" charset="0"/>
              <a:buChar char="•"/>
            </a:pPr>
            <a:r>
              <a:rPr lang="en-US" sz="2400" dirty="0"/>
              <a:t> </a:t>
            </a:r>
            <a:r>
              <a:rPr lang="en-US" sz="2400" b="1" dirty="0"/>
              <a:t>GUI design and responsiveness</a:t>
            </a:r>
          </a:p>
          <a:p>
            <a:pPr lvl="1">
              <a:buFont typeface="Arial" panose="020B0604020202020204" pitchFamily="34" charset="0"/>
              <a:buChar char="•"/>
            </a:pPr>
            <a:r>
              <a:rPr lang="en-US" sz="2000" dirty="0"/>
              <a:t>Designed an aesthetically pleasing interface using </a:t>
            </a:r>
            <a:r>
              <a:rPr lang="en-US" sz="2000" b="1" dirty="0" err="1"/>
              <a:t>CustomTkinter</a:t>
            </a:r>
            <a:r>
              <a:rPr lang="en-US" sz="2000" dirty="0"/>
              <a:t> with </a:t>
            </a:r>
            <a:r>
              <a:rPr lang="en-US" sz="2000" b="1" dirty="0" err="1"/>
              <a:t>glassmorphism</a:t>
            </a:r>
            <a:r>
              <a:rPr lang="en-US" sz="2000" dirty="0"/>
              <a:t> effects.</a:t>
            </a:r>
          </a:p>
          <a:p>
            <a:pPr lvl="1"/>
            <a:endParaRPr lang="en-US" sz="2400" dirty="0"/>
          </a:p>
        </p:txBody>
      </p:sp>
    </p:spTree>
    <p:extLst>
      <p:ext uri="{BB962C8B-B14F-4D97-AF65-F5344CB8AC3E}">
        <p14:creationId xmlns:p14="http://schemas.microsoft.com/office/powerpoint/2010/main" val="25626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A4538-E08F-912F-8BEF-147C5F0F2F86}"/>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83DC24-7AF1-0C3F-C544-BC024864984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99532835-FBF8-EF84-734D-8870556D9DE9}"/>
              </a:ext>
            </a:extLst>
          </p:cNvPr>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Future Enhancements</a:t>
            </a:r>
          </a:p>
        </p:txBody>
      </p:sp>
      <p:cxnSp>
        <p:nvCxnSpPr>
          <p:cNvPr id="7" name="Straight Connector 6">
            <a:extLst>
              <a:ext uri="{FF2B5EF4-FFF2-40B4-BE49-F238E27FC236}">
                <a16:creationId xmlns:a16="http://schemas.microsoft.com/office/drawing/2014/main" id="{3B58C04D-951C-4547-A077-34CF88D2F08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85884DF-44E5-E396-FC4B-520618EBD9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9C3DE2B7-CAF2-13A1-E941-B2791564F1E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F3C0226-F182-A470-B086-3947883EB63D}"/>
              </a:ext>
            </a:extLst>
          </p:cNvPr>
          <p:cNvSpPr txBox="1"/>
          <p:nvPr/>
        </p:nvSpPr>
        <p:spPr>
          <a:xfrm>
            <a:off x="332750" y="1296350"/>
            <a:ext cx="8784976" cy="4462760"/>
          </a:xfrm>
          <a:prstGeom prst="rect">
            <a:avLst/>
          </a:prstGeom>
          <a:noFill/>
        </p:spPr>
        <p:txBody>
          <a:bodyPr wrap="square">
            <a:spAutoFit/>
          </a:bodyPr>
          <a:lstStyle/>
          <a:p>
            <a:pPr>
              <a:buFont typeface="Arial" panose="020B0604020202020204" pitchFamily="34" charset="0"/>
              <a:buChar char="•"/>
            </a:pPr>
            <a:r>
              <a:rPr lang="en-US" sz="2400" dirty="0"/>
              <a:t> </a:t>
            </a:r>
            <a:r>
              <a:rPr lang="en-IN" sz="2400" b="1" dirty="0"/>
              <a:t>Add More Predictive Features</a:t>
            </a:r>
            <a:endParaRPr lang="en-US" sz="2400" b="1" dirty="0"/>
          </a:p>
          <a:p>
            <a:pPr lvl="1">
              <a:buFont typeface="Arial" panose="020B0604020202020204" pitchFamily="34" charset="0"/>
              <a:buChar char="•"/>
            </a:pPr>
            <a:r>
              <a:rPr lang="en-US" sz="2400" dirty="0"/>
              <a:t> </a:t>
            </a:r>
            <a:r>
              <a:rPr lang="en-US" sz="2000" dirty="0"/>
              <a:t>Include </a:t>
            </a:r>
            <a:r>
              <a:rPr lang="en-US" sz="2000" b="1" dirty="0"/>
              <a:t>crime rate</a:t>
            </a:r>
            <a:r>
              <a:rPr lang="en-US" sz="2000" dirty="0"/>
              <a:t> and </a:t>
            </a:r>
            <a:r>
              <a:rPr lang="en-US" sz="2000" b="1" dirty="0"/>
              <a:t>school proximity</a:t>
            </a:r>
            <a:r>
              <a:rPr lang="en-US" sz="2000" dirty="0"/>
              <a:t> to make predictions more accurate and realistic.</a:t>
            </a:r>
          </a:p>
          <a:p>
            <a:pPr lvl="1">
              <a:buFont typeface="Arial" panose="020B0604020202020204" pitchFamily="34" charset="0"/>
              <a:buChar char="•"/>
            </a:pPr>
            <a:r>
              <a:rPr lang="en-US" sz="2000" dirty="0"/>
              <a:t> Incorporate additional location-based factors like hospitals, shopping centers, etc.</a:t>
            </a:r>
          </a:p>
          <a:p>
            <a:pPr lvl="1">
              <a:buFont typeface="Arial" panose="020B0604020202020204" pitchFamily="34" charset="0"/>
              <a:buChar char="•"/>
            </a:pPr>
            <a:endParaRPr lang="en-US" sz="2400" dirty="0"/>
          </a:p>
          <a:p>
            <a:pPr>
              <a:buFont typeface="Arial" panose="020B0604020202020204" pitchFamily="34" charset="0"/>
              <a:buChar char="•"/>
            </a:pPr>
            <a:r>
              <a:rPr lang="en-US" sz="2400" dirty="0"/>
              <a:t> </a:t>
            </a:r>
            <a:r>
              <a:rPr lang="en-IN" sz="2400" b="1" dirty="0"/>
              <a:t>Integration with Google Maps</a:t>
            </a:r>
            <a:r>
              <a:rPr lang="en-US" sz="2400" b="1" dirty="0"/>
              <a:t> </a:t>
            </a:r>
          </a:p>
          <a:p>
            <a:pPr lvl="1">
              <a:buFont typeface="Arial" panose="020B0604020202020204" pitchFamily="34" charset="0"/>
              <a:buChar char="•"/>
            </a:pPr>
            <a:r>
              <a:rPr lang="en-US" sz="2000" dirty="0"/>
              <a:t> Allow users to input a pin or address and automatically fetch location-based features.</a:t>
            </a:r>
          </a:p>
          <a:p>
            <a:pPr lvl="1">
              <a:buFont typeface="Arial" panose="020B0604020202020204" pitchFamily="34" charset="0"/>
              <a:buChar char="•"/>
            </a:pPr>
            <a:endParaRPr lang="en-US" sz="2000" dirty="0"/>
          </a:p>
          <a:p>
            <a:pPr>
              <a:buFont typeface="Arial" panose="020B0604020202020204" pitchFamily="34" charset="0"/>
              <a:buChar char="•"/>
            </a:pPr>
            <a:r>
              <a:rPr lang="en-US" sz="2400" dirty="0"/>
              <a:t> </a:t>
            </a:r>
            <a:r>
              <a:rPr lang="en-US" sz="2400" b="1" dirty="0"/>
              <a:t>Deploy the App on the Web</a:t>
            </a:r>
          </a:p>
          <a:p>
            <a:pPr lvl="1">
              <a:buFont typeface="Arial" panose="020B0604020202020204" pitchFamily="34" charset="0"/>
              <a:buChar char="•"/>
            </a:pPr>
            <a:r>
              <a:rPr lang="en-US" sz="2000" dirty="0"/>
              <a:t> Convert the </a:t>
            </a:r>
            <a:r>
              <a:rPr lang="en-US" sz="2000" dirty="0" err="1"/>
              <a:t>Tkinter</a:t>
            </a:r>
            <a:r>
              <a:rPr lang="en-US" sz="2000" dirty="0"/>
              <a:t> GUI into a web-based interface using </a:t>
            </a:r>
            <a:r>
              <a:rPr lang="en-US" sz="2000" b="1" dirty="0"/>
              <a:t>Flask</a:t>
            </a:r>
            <a:r>
              <a:rPr lang="en-US" sz="2000" dirty="0"/>
              <a:t> or </a:t>
            </a:r>
            <a:r>
              <a:rPr lang="en-US" sz="2000" b="1" dirty="0" err="1"/>
              <a:t>Streamlit</a:t>
            </a:r>
            <a:r>
              <a:rPr lang="en-US" sz="2000" dirty="0"/>
              <a:t>.</a:t>
            </a:r>
          </a:p>
          <a:p>
            <a:pPr lvl="1">
              <a:buFont typeface="Arial" panose="020B0604020202020204" pitchFamily="34" charset="0"/>
              <a:buChar char="•"/>
            </a:pPr>
            <a:r>
              <a:rPr lang="en-US" sz="2400" dirty="0"/>
              <a:t> </a:t>
            </a:r>
            <a:r>
              <a:rPr lang="en-US" sz="2000" dirty="0"/>
              <a:t>Host the application on platforms like </a:t>
            </a:r>
            <a:r>
              <a:rPr lang="en-US" sz="2000" b="1" dirty="0"/>
              <a:t>Render </a:t>
            </a:r>
            <a:r>
              <a:rPr lang="en-US" sz="2000" dirty="0"/>
              <a:t>or </a:t>
            </a:r>
            <a:r>
              <a:rPr lang="en-US" sz="2000" b="1" dirty="0" err="1"/>
              <a:t>Vercel</a:t>
            </a:r>
            <a:r>
              <a:rPr lang="en-US" sz="2000" b="1" dirty="0"/>
              <a:t> </a:t>
            </a:r>
            <a:r>
              <a:rPr lang="en-US" sz="2000" dirty="0"/>
              <a:t>for public access.</a:t>
            </a:r>
          </a:p>
        </p:txBody>
      </p:sp>
    </p:spTree>
    <p:extLst>
      <p:ext uri="{BB962C8B-B14F-4D97-AF65-F5344CB8AC3E}">
        <p14:creationId xmlns:p14="http://schemas.microsoft.com/office/powerpoint/2010/main" val="71847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7600</TotalTime>
  <Words>633</Words>
  <Application>Microsoft Office PowerPoint</Application>
  <PresentationFormat>On-screen Show (4:3)</PresentationFormat>
  <Paragraphs>94</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Garamond</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Priya Gurung</cp:lastModifiedBy>
  <cp:revision>324</cp:revision>
  <cp:lastPrinted>2022-09-05T08:43:44Z</cp:lastPrinted>
  <dcterms:created xsi:type="dcterms:W3CDTF">2020-01-16T09:05:56Z</dcterms:created>
  <dcterms:modified xsi:type="dcterms:W3CDTF">2025-04-27T13:04:23Z</dcterms:modified>
</cp:coreProperties>
</file>