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402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86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44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9496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27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2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200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197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1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930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418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1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6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321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844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116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684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1AAC0D7-F1BA-430F-AC74-B76871869AD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586B-5A4B-4C3E-AFC5-E57A89116C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666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VCwmL4nOmvkJkcLY75Rkx3XSVyWIEPHj?usp=drive_li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5B533-333F-A6CB-F16C-57FB9ABCC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3120" y="1336431"/>
            <a:ext cx="8825658" cy="2273332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PosteramaText-Bold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  <a:latin typeface="PosteramaText-Bold"/>
              </a:rPr>
              <a:t> </a:t>
            </a:r>
            <a:r>
              <a:rPr lang="en-IN" sz="8000" b="1" i="0" u="none" strike="noStrike" baseline="0" dirty="0">
                <a:solidFill>
                  <a:srgbClr val="FFC000"/>
                </a:solidFill>
                <a:latin typeface="PosteramaText-Bold"/>
              </a:rPr>
              <a:t>CREDIT CARD </a:t>
            </a:r>
            <a:endParaRPr lang="en-IN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9200E-322C-2E76-CD20-C4257E63EF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3090" y="3696985"/>
            <a:ext cx="8825658" cy="1581217"/>
          </a:xfrm>
        </p:spPr>
        <p:txBody>
          <a:bodyPr>
            <a:normAutofit fontScale="32500" lnSpcReduction="20000"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4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WEEKLY </a:t>
            </a:r>
          </a:p>
          <a:p>
            <a:r>
              <a:rPr lang="en-IN" sz="14400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STATUS REPORT</a:t>
            </a:r>
            <a:endParaRPr lang="en-IN" sz="14400" dirty="0"/>
          </a:p>
        </p:txBody>
      </p:sp>
      <p:pic>
        <p:nvPicPr>
          <p:cNvPr id="8" name="Graphic 7" descr="Credit card">
            <a:extLst>
              <a:ext uri="{FF2B5EF4-FFF2-40B4-BE49-F238E27FC236}">
                <a16:creationId xmlns:a16="http://schemas.microsoft.com/office/drawing/2014/main" id="{5A28633E-54F4-09CA-3834-F051C9CF1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6384" y="4008306"/>
            <a:ext cx="1471015" cy="138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29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29F1D-C90C-9A6C-8399-F1F314680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Project Objective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5522-45B5-C769-4A14-0C7A1289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929340" cy="2575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To develop a comprehensive credit card weekly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dashboard that provides real-time insights into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key performance metrics and trends, enabling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stakeholders to monitor and analyze credit card 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operations effectively. </a:t>
            </a:r>
            <a:endParaRPr lang="en-IN" sz="2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A4B7AF-935C-193C-4558-C97D30714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058" y="1925005"/>
            <a:ext cx="1582776" cy="1129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593B752-E0F2-8094-73E3-E73292C721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60" y="3253778"/>
            <a:ext cx="2349305" cy="16954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20742A-3142-8DBA-F28C-955F82132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4884" y="3125865"/>
            <a:ext cx="1870752" cy="182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33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3591-381C-8ABA-B4BB-88E94FD5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Download Data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8A61-0F71-EA42-76A6-1C058997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Google Drive: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latin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 </a:t>
            </a:r>
            <a:endParaRPr lang="en-IN" sz="1800" b="1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201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7C69-8045-842B-48CD-790232432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Import data to SQL database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85075-0E3E-D2A3-6288-C7ED8DE0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619851" cy="2951835"/>
          </a:xfrm>
        </p:spPr>
        <p:txBody>
          <a:bodyPr/>
          <a:lstStyle/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</a:rPr>
              <a:t>1.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Prepare csv file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  <a:latin typeface="Calibri" panose="020F0502020204030204" pitchFamily="34" charset="0"/>
              </a:rPr>
              <a:t>2.</a:t>
            </a:r>
            <a:r>
              <a:rPr lang="en-IN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Create tables in SQL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FFFF"/>
                </a:solidFill>
                <a:latin typeface="Calibri" panose="020F0502020204030204" pitchFamily="34" charset="0"/>
              </a:rPr>
              <a:t>3.</a:t>
            </a:r>
            <a:r>
              <a:rPr lang="en-US" sz="24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import csv file into SQL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8AFEDD-7AD1-0A75-6F8F-D2E4F2152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368" y="1672210"/>
            <a:ext cx="1266093" cy="1266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8FAC9-145C-11C4-F29F-39981D8FC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896" y="3894994"/>
            <a:ext cx="2276122" cy="1266093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1D66A38C-2F50-E10A-D86A-51F1B60F69EB}"/>
              </a:ext>
            </a:extLst>
          </p:cNvPr>
          <p:cNvSpPr/>
          <p:nvPr/>
        </p:nvSpPr>
        <p:spPr>
          <a:xfrm>
            <a:off x="8812566" y="3015680"/>
            <a:ext cx="909711" cy="90401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947E2-DFB9-FAD7-DDE2-C5435792C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302" y="4892040"/>
            <a:ext cx="4164594" cy="1330859"/>
          </a:xfrm>
          <a:prstGeom prst="rect">
            <a:avLst/>
          </a:prstGeom>
        </p:spPr>
      </p:pic>
      <p:sp>
        <p:nvSpPr>
          <p:cNvPr id="13" name="Arrow: Left 12">
            <a:extLst>
              <a:ext uri="{FF2B5EF4-FFF2-40B4-BE49-F238E27FC236}">
                <a16:creationId xmlns:a16="http://schemas.microsoft.com/office/drawing/2014/main" id="{E023E5E7-2DCE-AD79-37EC-A81B9B0DAD98}"/>
              </a:ext>
            </a:extLst>
          </p:cNvPr>
          <p:cNvSpPr/>
          <p:nvPr/>
        </p:nvSpPr>
        <p:spPr>
          <a:xfrm>
            <a:off x="8474941" y="5201295"/>
            <a:ext cx="675249" cy="490697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60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2DEDA-CFD0-78AA-E080-5D36AD07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9B81-D996-737D-8368-94AC8DCC9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58703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AgeGroup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= </a:t>
            </a:r>
          </a:p>
          <a:p>
            <a:pPr marL="0" indent="0">
              <a:buNone/>
            </a:pPr>
            <a:r>
              <a:rPr lang="en-IN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SWITCH( 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30, "20-30", </a:t>
            </a:r>
          </a:p>
          <a:p>
            <a:pPr marL="0" indent="0">
              <a:buNone/>
            </a:pP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30 &amp;&amp; 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40, "30-40", </a:t>
            </a:r>
          </a:p>
          <a:p>
            <a:pPr marL="0" indent="0">
              <a:buNone/>
            </a:pP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40 &amp;&amp; 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50, "40-50", </a:t>
            </a:r>
          </a:p>
          <a:p>
            <a:pPr marL="0" indent="0">
              <a:buNone/>
            </a:pP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50 &amp;&amp; 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&lt; 60, "50-60", </a:t>
            </a:r>
          </a:p>
          <a:p>
            <a:pPr marL="0" indent="0">
              <a:buNone/>
            </a:pP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21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customer_age</a:t>
            </a:r>
            <a:r>
              <a:rPr lang="en-US" sz="21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&gt;= 60, "60+", </a:t>
            </a:r>
            <a:r>
              <a:rPr lang="en-IN" sz="2100" b="0" i="0" u="none" strike="noStrike" baseline="0" dirty="0">
                <a:latin typeface="Calibri" panose="020F0502020204030204" pitchFamily="34" charset="0"/>
              </a:rPr>
              <a:t>"unknown" )</a:t>
            </a:r>
          </a:p>
          <a:p>
            <a:pPr marL="0" indent="0">
              <a:buNone/>
            </a:pPr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IncomeGroup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=</a:t>
            </a:r>
          </a:p>
          <a:p>
            <a:pPr marL="0" indent="0">
              <a:buNone/>
            </a:pP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SWITCH(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TRUE(),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&lt; 35000, "Low",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&gt;= 35000 &amp;&amp; 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&lt;70000, "Med",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cust_detail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'[income] &gt;= 70000, "High</a:t>
            </a:r>
            <a:r>
              <a:rPr lang="en-US" sz="1800" b="0" i="0" u="none" strike="noStrike" baseline="0" dirty="0">
                <a:latin typeface="Calibri" panose="020F0502020204030204" pitchFamily="34" charset="0"/>
              </a:rPr>
              <a:t>", </a:t>
            </a:r>
            <a:r>
              <a:rPr lang="en-IN" sz="1800" b="0" i="0" u="none" strike="noStrike" baseline="0" dirty="0">
                <a:latin typeface="Calibri" panose="020F0502020204030204" pitchFamily="34" charset="0"/>
              </a:rPr>
              <a:t>"unknown“)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6B225B-E647-DF3B-9CCD-8AC8B7276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7118" y="4149969"/>
            <a:ext cx="1688416" cy="168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4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37F2-422C-478C-8580-BBBE01B8D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i="0" u="none" strike="noStrike" baseline="0" dirty="0">
                <a:solidFill>
                  <a:srgbClr val="FFC000"/>
                </a:solidFill>
                <a:latin typeface="Arial" panose="020B0604020202020204" pitchFamily="34" charset="0"/>
              </a:rPr>
              <a:t>DAX Queries 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C6202-B111-7609-FEBC-2F05025FC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week_num2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WEEKNUM('public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week_start_date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])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Revenue 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annual_fees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+ 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total_trans_amt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 + 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interest_earned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]</a:t>
            </a:r>
          </a:p>
          <a:p>
            <a:pPr marL="0" indent="0">
              <a:buNone/>
            </a:pPr>
            <a:r>
              <a:rPr lang="en-IN" sz="1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Current_week_Reveneue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CALCULATE(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SUM('public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'[Revenue]),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FILTER(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ALL('public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'),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 = MAX('public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'[week_num2]))) </a:t>
            </a:r>
          </a:p>
          <a:p>
            <a:pPr marL="0" indent="0">
              <a:buNone/>
            </a:pPr>
            <a:r>
              <a:rPr lang="en-IN" sz="1800" b="1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Previous_week_Reveneue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= CALCULATE(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SUM('public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'[Revenue]),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latin typeface="Calibri" panose="020F0502020204030204" pitchFamily="34" charset="0"/>
              </a:rPr>
              <a:t>FILTER( </a:t>
            </a:r>
          </a:p>
          <a:p>
            <a:pPr marL="0" indent="0">
              <a:buNone/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ALL('public </a:t>
            </a:r>
            <a:r>
              <a:rPr lang="en-IN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IN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'), 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 = MAX('public </a:t>
            </a:r>
            <a:r>
              <a:rPr lang="en-US" sz="1800" b="0" i="0" u="none" strike="noStrike" baseline="0" dirty="0" err="1">
                <a:solidFill>
                  <a:srgbClr val="FFFFFF"/>
                </a:solidFill>
                <a:latin typeface="Calibri" panose="020F0502020204030204" pitchFamily="34" charset="0"/>
              </a:rPr>
              <a:t>cc_detail</a:t>
            </a:r>
            <a:r>
              <a:rPr lang="en-US" sz="1800" b="0" i="0" u="none" strike="noStrike" baseline="0" dirty="0">
                <a:solidFill>
                  <a:srgbClr val="FFFFFF"/>
                </a:solidFill>
                <a:latin typeface="Calibri" panose="020F0502020204030204" pitchFamily="34" charset="0"/>
              </a:rPr>
              <a:t>'[week_num2])-1))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347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FA9BD-99AA-ED3E-069E-C8CA2059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637372" cy="1400530"/>
          </a:xfrm>
        </p:spPr>
        <p:txBody>
          <a:bodyPr/>
          <a:lstStyle/>
          <a:p>
            <a:r>
              <a:rPr lang="en-US" sz="4000" dirty="0"/>
              <a:t> </a:t>
            </a:r>
            <a:r>
              <a:rPr lang="en-US" sz="4000" b="1" dirty="0">
                <a:solidFill>
                  <a:srgbClr val="FFC000"/>
                </a:solidFill>
              </a:rPr>
              <a:t>Project Insights – Week 53(31sDec)</a:t>
            </a:r>
            <a:endParaRPr lang="en-IN" sz="4000" b="1" dirty="0">
              <a:solidFill>
                <a:srgbClr val="FFC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4D9A-AFF7-57B1-AC2C-BD0EF83AB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516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🔄 WoW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</a:t>
            </a:r>
            <a:r>
              <a:rPr lang="en-US" dirty="0"/>
              <a:t> rose by 28.8%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Transaction Volume</a:t>
            </a:r>
            <a:r>
              <a:rPr lang="en-US" dirty="0"/>
              <a:t> surged to 173K in Q4 from ~164K in Q3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Transaction Amount</a:t>
            </a:r>
            <a:r>
              <a:rPr lang="en-US" dirty="0"/>
              <a:t> climbed to 46M YTD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Count</a:t>
            </a:r>
            <a:r>
              <a:rPr lang="en-US" dirty="0"/>
              <a:t> also saw a noticeable uptick (exact YoY growth TBD)</a:t>
            </a:r>
          </a:p>
          <a:p>
            <a:pPr>
              <a:buNone/>
            </a:pPr>
            <a:r>
              <a:rPr lang="en-IN" dirty="0"/>
              <a:t>📈</a:t>
            </a:r>
            <a:r>
              <a:rPr lang="en-US" b="1" dirty="0"/>
              <a:t>Year‑to‑Date (YTD)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Revenue</a:t>
            </a:r>
            <a:r>
              <a:rPr lang="en-US" dirty="0"/>
              <a:t>: 57 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Interest Earned</a:t>
            </a:r>
            <a:r>
              <a:rPr lang="en-US" dirty="0"/>
              <a:t>: 8 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Transaction Amount</a:t>
            </a:r>
            <a:r>
              <a:rPr lang="en-US" dirty="0"/>
              <a:t>: 46 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Income vs. Revenue</a:t>
            </a:r>
            <a:r>
              <a:rPr lang="en-US" dirty="0"/>
              <a:t>: Income stands at 588 M (demographic/scale context)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Satisfaction</a:t>
            </a:r>
            <a:r>
              <a:rPr lang="en-US" dirty="0"/>
              <a:t>: Avg score of 3.19 (out of 5)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433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494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PosteramaText-Bold</vt:lpstr>
      <vt:lpstr>Wingdings 3</vt:lpstr>
      <vt:lpstr>Ion</vt:lpstr>
      <vt:lpstr>  CREDIT CARD </vt:lpstr>
      <vt:lpstr>Project Objective</vt:lpstr>
      <vt:lpstr>Download Data</vt:lpstr>
      <vt:lpstr>Import data to SQL database</vt:lpstr>
      <vt:lpstr>DAX Queries </vt:lpstr>
      <vt:lpstr>DAX Queries </vt:lpstr>
      <vt:lpstr> Project Insights – Week 53(31sDec)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Marmat</dc:creator>
  <cp:lastModifiedBy>Priya Marmat</cp:lastModifiedBy>
  <cp:revision>2</cp:revision>
  <dcterms:created xsi:type="dcterms:W3CDTF">2025-06-27T15:56:16Z</dcterms:created>
  <dcterms:modified xsi:type="dcterms:W3CDTF">2025-06-27T17:41:34Z</dcterms:modified>
</cp:coreProperties>
</file>