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C45A-AC90-C952-9D5D-7029701B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770A-3B6D-A56D-AF41-A1673762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9BD2-990A-C20D-ACAD-521CEDC1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B047-1001-7D34-7B08-33210BAC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3448-EB1B-8531-CA2C-9994F9B9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C218-38D6-CE15-4E7C-AA77F229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8682-7D5A-5CD0-C08B-863B5766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3288C-3921-D2BB-3C8A-3AE77AA2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1A59-E600-6E8A-DE28-5ABF0F6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6FCC-F266-408B-DE7B-EA5BBCD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7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FC713-C3FC-A933-E8BC-136676A5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0DABA-48C6-3DF0-1882-4532468A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E1B8-2A64-346C-77B7-FE5DE2D6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D10C-5DFE-E342-BA82-9F33740C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3F5A-33E0-44F0-6C1E-B145788B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425-832C-DFD5-B9E9-84E9EF0A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EB47-3582-A15E-A065-CB3E06A3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D83A-D833-E2FD-B017-8BE780D5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80E1-6C58-FA33-C261-884E69A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EC85-89AA-61BE-28D0-B743733D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2C50-C136-7266-56E7-EC18564C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17C3-6CA3-AE20-2A36-5A8922D8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67C2-DC7C-D81D-174C-B2DB5177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BC78-386A-3E8D-967B-815976EF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0783-F296-C11E-6302-A0AE9048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E3ED-E379-5588-6219-FAF377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FCB2-2B7F-E58E-9830-A9E16A13D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6CCDB-2A9F-91F8-2D21-94A4A4109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E738-131C-5144-A5AB-12692C79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E6B6-F50C-C297-87EE-3D883917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B0C7-B105-6012-A6E2-94F86AEA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8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EED1-235F-96ED-6F1B-2569A7A0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F4DA0-1AEF-B277-0565-C558DEEE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F278-2119-375A-4892-09EE68E0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FCAD-3659-1F31-5C5B-5454BF423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FC8EE-04DA-EA80-88D0-50EC4AB0E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E45E5-277A-206B-3069-FB85D21C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9E72E-9133-4D7B-9393-89A27FA2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82408-EFE0-E6D1-9ACA-9EEE650B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8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7368-851C-6112-7A7D-416FB697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3F834-80EA-EB47-AB7D-884A0676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395D8-BE38-99A0-2AE7-D16FDBBC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7C83B-0655-78F3-D0C9-9881FB5A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57E65-B3D4-10CF-D02F-D53176BC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478BD-FAD4-A7FB-2C70-AAE45AC7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726B7-826A-632D-101E-2B53A17A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1250-016A-9B37-9BE6-A4E1B0D9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76E2-6BCA-4991-3DCB-3EB953A7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D8FF-1119-9A38-6DFA-C49E9FC7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E780-32DE-83FA-3110-CF27FE72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FB4E-1253-AEC9-E03E-C4C2545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A04B-72F3-2D61-19E8-D7192FA7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66E-4629-D838-B0DB-686FDA3A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60D60-45C4-F2B5-7D97-AA9336A56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3D90C-7928-9756-FE58-3A47BA7F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E5A5A-CCC5-C403-F48A-444C246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B1F2-5E02-9B14-5438-FB5B186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8906-7E40-4656-0F6B-5F416487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1ACFA-6DB6-1F49-6A7D-BB7570A8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5860-BFCE-A4D1-77A6-234088DD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4E7F-383D-F479-FC87-9515EFFD0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1563-7CDD-41D6-8DA2-7C915E715E5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A10A-DA77-C8F2-0F73-9E2132E8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EAF9-7552-793F-F01C-81B97FD4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17C1-342F-46A4-A4B6-BF4033A3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3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672HgMOdZ-1JYHjDdUhpb8uQqEOh_xCq?usp=shari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3C44-1262-1338-3311-D8FC482E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89" y="2022696"/>
            <a:ext cx="6274191" cy="2387600"/>
          </a:xfrm>
        </p:spPr>
        <p:txBody>
          <a:bodyPr>
            <a:normAutofit/>
          </a:bodyPr>
          <a:lstStyle/>
          <a:p>
            <a:r>
              <a:rPr lang="en-IN" sz="7200" b="1" dirty="0"/>
              <a:t>Bank Customer </a:t>
            </a:r>
            <a:br>
              <a:rPr lang="en-IN" sz="7200" b="1" dirty="0"/>
            </a:br>
            <a:r>
              <a:rPr lang="en-IN" sz="7200" b="1" dirty="0"/>
              <a:t>Churn </a:t>
            </a:r>
          </a:p>
        </p:txBody>
      </p:sp>
      <p:pic>
        <p:nvPicPr>
          <p:cNvPr id="3074" name="Picture 2" descr="Bank Images – Browse 33,856,864 Stock Photos, Vectors, and ...">
            <a:extLst>
              <a:ext uri="{FF2B5EF4-FFF2-40B4-BE49-F238E27FC236}">
                <a16:creationId xmlns:a16="http://schemas.microsoft.com/office/drawing/2014/main" id="{20A99B63-1041-2872-4EC0-941701CF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3" y="2261847"/>
            <a:ext cx="3282021" cy="255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C5F1-FCEB-FF2D-58DE-18CA253D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249406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0CA8DA-47AD-2567-BE04-DCF52779B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059" y="1574969"/>
            <a:ext cx="71817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customers churn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identify key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behavior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high, medium,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low-value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(age, gender)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(France, Germany, Spain).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the impact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tenure and account 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churn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 valuable customers.</a:t>
            </a:r>
          </a:p>
        </p:txBody>
      </p:sp>
      <p:pic>
        <p:nvPicPr>
          <p:cNvPr id="1027" name="Picture 3" descr="Objectives Images - Free Download on Freepik">
            <a:extLst>
              <a:ext uri="{FF2B5EF4-FFF2-40B4-BE49-F238E27FC236}">
                <a16:creationId xmlns:a16="http://schemas.microsoft.com/office/drawing/2014/main" id="{40EDDB3D-AB11-5DD2-C183-73DA3B6F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09" y="1670538"/>
            <a:ext cx="4216419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1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13F1B-8CDB-24EA-8075-9B2645A3E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2901-BCDA-D545-D269-D5D5621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Download Data</a:t>
            </a:r>
          </a:p>
        </p:txBody>
      </p:sp>
      <p:pic>
        <p:nvPicPr>
          <p:cNvPr id="2052" name="Picture 4" descr="Data Storage Icon 3d: Over 65,263 ...">
            <a:extLst>
              <a:ext uri="{FF2B5EF4-FFF2-40B4-BE49-F238E27FC236}">
                <a16:creationId xmlns:a16="http://schemas.microsoft.com/office/drawing/2014/main" id="{7403E235-A27E-B4FD-C24C-BF42082B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33" y="2557462"/>
            <a:ext cx="2861824" cy="22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033B9-58BD-1F9C-CDA0-FD2B532B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Download data from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2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05083-063F-87CB-7D60-E51BCA43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0645-2B0E-09BA-C469-F4CAF2A3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i="0" u="none" strike="noStrike" baseline="0" dirty="0">
                <a:latin typeface="Arial" panose="020B0604020202020204" pitchFamily="34" charset="0"/>
              </a:rPr>
              <a:t>DAX Queries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0DF-D375-07F3-95C3-C7CB0D2C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 group = SWITCH(</a:t>
            </a:r>
          </a:p>
          <a:p>
            <a:pPr marL="0" indent="0">
              <a:buNone/>
            </a:pPr>
            <a:r>
              <a:rPr lang="en-US" dirty="0"/>
              <a:t>    True(),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[Age] &lt;= 19, "Teenager",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[Age] &lt;= 59 , "Adult",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[Age] &gt;= 60, "old")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value = SWITCH( </a:t>
            </a:r>
          </a:p>
          <a:p>
            <a:pPr marL="0" indent="0">
              <a:buNone/>
            </a:pPr>
            <a:r>
              <a:rPr lang="en-US" dirty="0"/>
              <a:t>    TRUE(),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[Balance] &gt;=60000 &amp;&amp; </a:t>
            </a:r>
            <a:r>
              <a:rPr lang="en-US" dirty="0" err="1"/>
              <a:t>Bank_Churn</a:t>
            </a:r>
            <a:r>
              <a:rPr lang="en-US" dirty="0"/>
              <a:t>[</a:t>
            </a:r>
            <a:r>
              <a:rPr lang="en-US" dirty="0" err="1"/>
              <a:t>CreditScore</a:t>
            </a:r>
            <a:r>
              <a:rPr lang="en-US" dirty="0"/>
              <a:t>] &gt;= 600, "high value",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[Balance] &gt;=60000 &amp;&amp; </a:t>
            </a:r>
            <a:r>
              <a:rPr lang="en-US" dirty="0" err="1"/>
              <a:t>Bank_Churn</a:t>
            </a:r>
            <a:r>
              <a:rPr lang="en-US" dirty="0"/>
              <a:t>[</a:t>
            </a:r>
            <a:r>
              <a:rPr lang="en-US" dirty="0" err="1"/>
              <a:t>CreditScore</a:t>
            </a:r>
            <a:r>
              <a:rPr lang="en-US" dirty="0"/>
              <a:t>] &lt;= 599, "mid value",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[Balance] &lt; 60000 &amp;&amp; </a:t>
            </a:r>
            <a:r>
              <a:rPr lang="en-US" dirty="0" err="1"/>
              <a:t>Bank_Churn</a:t>
            </a:r>
            <a:r>
              <a:rPr lang="en-US" dirty="0"/>
              <a:t>[</a:t>
            </a:r>
            <a:r>
              <a:rPr lang="en-US" dirty="0" err="1"/>
              <a:t>CreditScore</a:t>
            </a:r>
            <a:r>
              <a:rPr lang="en-US" dirty="0"/>
              <a:t>] &gt;= 600, "mid value",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Bank_Churn</a:t>
            </a:r>
            <a:r>
              <a:rPr lang="en-US" dirty="0"/>
              <a:t>[Balance] &lt; 60000 &amp;&amp; </a:t>
            </a:r>
            <a:r>
              <a:rPr lang="en-US" dirty="0" err="1"/>
              <a:t>Bank_Churn</a:t>
            </a:r>
            <a:r>
              <a:rPr lang="en-US" dirty="0"/>
              <a:t>[</a:t>
            </a:r>
            <a:r>
              <a:rPr lang="en-US" dirty="0" err="1"/>
              <a:t>CreditScore</a:t>
            </a:r>
            <a:r>
              <a:rPr lang="en-US" dirty="0"/>
              <a:t>] &lt;= 599, "Low value"</a:t>
            </a:r>
          </a:p>
          <a:p>
            <a:pPr marL="0" indent="0">
              <a:buNone/>
            </a:pPr>
            <a:r>
              <a:rPr lang="en-US" dirty="0"/>
              <a:t>    )</a:t>
            </a:r>
          </a:p>
          <a:p>
            <a:endParaRPr lang="en-IN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BB2C4D6-FC76-2692-4426-337DEB5B0C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4333579"/>
                  </p:ext>
                </p:extLst>
              </p:nvPr>
            </p:nvGraphicFramePr>
            <p:xfrm>
              <a:off x="1344706" y="5171607"/>
              <a:ext cx="3048000" cy="1714500"/>
            </p:xfrm>
            <a:graphic>
              <a:graphicData uri="http://schemas.microsoft.com/office/powerpoint/2016/slidezoom">
                <pslz:sldZm>
                  <pslz:sldZmObj sldId="258" cId="1549299658">
                    <pslz:zmPr id="{3B729077-3FE4-46FF-8E61-D341D5D39A9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4BB2C4D6-FC76-2692-4426-337DEB5B0C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706" y="517160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4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0979-94DF-FA9B-D100-402E48F93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143-E5DF-0EDA-08A8-C649A94C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i="0" u="none" strike="noStrike" baseline="0" dirty="0">
                <a:latin typeface="Arial" panose="020B0604020202020204" pitchFamily="34" charset="0"/>
              </a:rPr>
              <a:t>DAX Queries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AE57-9B85-C1FA-AA82-C409EE0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Churn = CALCULATE([Total],ALLEXCEPT(</a:t>
            </a:r>
            <a:r>
              <a:rPr lang="en-US" sz="2400" dirty="0" err="1"/>
              <a:t>Bank_Churn,Bank_Churn</a:t>
            </a:r>
            <a:r>
              <a:rPr lang="en-US" sz="2400" dirty="0"/>
              <a:t>[Age group]))</a:t>
            </a:r>
          </a:p>
          <a:p>
            <a:r>
              <a:rPr lang="en-US" sz="2400" dirty="0"/>
              <a:t>High Value Churn = CALCULATE([high value], ALLEXCEPT(</a:t>
            </a:r>
            <a:r>
              <a:rPr lang="en-US" sz="2400" dirty="0" err="1"/>
              <a:t>Bank_Churn</a:t>
            </a:r>
            <a:r>
              <a:rPr lang="en-US" sz="2400" dirty="0"/>
              <a:t>, </a:t>
            </a:r>
            <a:r>
              <a:rPr lang="en-US" sz="2400" dirty="0" err="1"/>
              <a:t>Bank_Churn</a:t>
            </a:r>
            <a:r>
              <a:rPr lang="en-US" sz="2400" dirty="0"/>
              <a:t>[Age group])) </a:t>
            </a:r>
          </a:p>
          <a:p>
            <a:r>
              <a:rPr lang="en-US" sz="2400" dirty="0"/>
              <a:t>Mid </a:t>
            </a:r>
            <a:r>
              <a:rPr lang="en-US" sz="2400" dirty="0" err="1"/>
              <a:t>Vlaue</a:t>
            </a:r>
            <a:r>
              <a:rPr lang="en-US" sz="2400" dirty="0"/>
              <a:t> Churn = CALCULATE([mid value], ALLEXCEPT(</a:t>
            </a:r>
            <a:r>
              <a:rPr lang="en-US" sz="2400" dirty="0" err="1"/>
              <a:t>Bank_Churn</a:t>
            </a:r>
            <a:r>
              <a:rPr lang="en-US" sz="2400" dirty="0"/>
              <a:t>, </a:t>
            </a:r>
            <a:r>
              <a:rPr lang="en-US" sz="2400" dirty="0" err="1"/>
              <a:t>Bank_Churn</a:t>
            </a:r>
            <a:r>
              <a:rPr lang="en-US" sz="2400" dirty="0"/>
              <a:t>[Age group]))</a:t>
            </a:r>
          </a:p>
          <a:p>
            <a:r>
              <a:rPr lang="en-US" sz="2400" dirty="0"/>
              <a:t>Low Value Churn = CALCULATE([low value], ALLEXCEPT(</a:t>
            </a:r>
            <a:r>
              <a:rPr lang="en-US" sz="2400" dirty="0" err="1"/>
              <a:t>Bank_Churn</a:t>
            </a:r>
            <a:r>
              <a:rPr lang="en-US" sz="2400" dirty="0"/>
              <a:t>, </a:t>
            </a:r>
            <a:r>
              <a:rPr lang="en-US" sz="2400" dirty="0" err="1"/>
              <a:t>Bank_Churn</a:t>
            </a:r>
            <a:r>
              <a:rPr lang="en-US" sz="2400" dirty="0"/>
              <a:t>[Age group]))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0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9BFFA-1222-8F2C-4E55-4B33A621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57EB-0A61-6FB4-4817-CFDCA38E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Project Insights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EE9B-8C7B-35F1-439A-9F800447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1905" cy="4351338"/>
          </a:xfrm>
        </p:spPr>
        <p:txBody>
          <a:bodyPr/>
          <a:lstStyle/>
          <a:p>
            <a:pPr algn="just"/>
            <a:r>
              <a:rPr lang="en-US" dirty="0"/>
              <a:t>28% churn rate observed among customers.</a:t>
            </a:r>
          </a:p>
          <a:p>
            <a:pPr algn="just"/>
            <a:r>
              <a:rPr lang="en-US" dirty="0"/>
              <a:t>High-value customers contribute to ~50% of total churn.</a:t>
            </a:r>
          </a:p>
          <a:p>
            <a:pPr algn="just"/>
            <a:r>
              <a:rPr lang="en-US" dirty="0"/>
              <a:t>Adult customers (age 30–45) show the highest churn across both genders.</a:t>
            </a:r>
          </a:p>
          <a:p>
            <a:pPr algn="just"/>
            <a:r>
              <a:rPr lang="en-US" dirty="0"/>
              <a:t>France &amp; Germany account for the majority of churn cases.</a:t>
            </a:r>
          </a:p>
          <a:p>
            <a:pPr algn="just"/>
            <a:r>
              <a:rPr lang="en-US" dirty="0"/>
              <a:t>Even long-tenure customers (9+ years) are leaving the bank in significant numbers.</a:t>
            </a:r>
            <a:endParaRPr lang="en-IN" dirty="0"/>
          </a:p>
        </p:txBody>
      </p:sp>
      <p:pic>
        <p:nvPicPr>
          <p:cNvPr id="5122" name="Picture 2" descr="Insights Images - Free Download on Freepik">
            <a:extLst>
              <a:ext uri="{FF2B5EF4-FFF2-40B4-BE49-F238E27FC236}">
                <a16:creationId xmlns:a16="http://schemas.microsoft.com/office/drawing/2014/main" id="{3A8F309C-B451-A3A9-54C9-4605B47A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2469980"/>
            <a:ext cx="2549916" cy="25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FD2B9-88A9-BD36-7D4B-A40C6546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6EC1-2E9C-8A21-6968-C95FC534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Recommendations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28FE0F-74DF-BA3E-CC31-EE39E757E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372" y="1443841"/>
            <a:ext cx="93698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High-Value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Highest churn (1,007). Provide loyalty programs,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offers, and premium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Adults in France &amp; Germany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Largest churn group. Launch retention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campaigns and improve engagement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Tenure Retention (2–6 yrs)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customers leave after mid-tenure;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renewal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Female Customer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Higher churn than male customers;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tailored financial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Onboarding for New Customers (0–2 yrs)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 early churn shows weak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onboarding; improve first-year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5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Bank Customer  Churn </vt:lpstr>
      <vt:lpstr>Project Objective</vt:lpstr>
      <vt:lpstr>Download Data</vt:lpstr>
      <vt:lpstr>DAX Queries </vt:lpstr>
      <vt:lpstr>DAX Queries </vt:lpstr>
      <vt:lpstr>Project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Marmat</dc:creator>
  <cp:lastModifiedBy>Priya Marmat</cp:lastModifiedBy>
  <cp:revision>3</cp:revision>
  <dcterms:created xsi:type="dcterms:W3CDTF">2025-10-02T08:34:34Z</dcterms:created>
  <dcterms:modified xsi:type="dcterms:W3CDTF">2025-10-16T17:06:58Z</dcterms:modified>
</cp:coreProperties>
</file>