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00400" y="1627344"/>
            <a:ext cx="7320026"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M.PRIYADHARSHINI–</a:t>
            </a:r>
            <a:br>
              <a:rPr lang="en-US" spc="15" dirty="0"/>
            </a:br>
            <a:r>
              <a:rPr lang="en-US" spc="15" dirty="0"/>
              <a:t>813821104073</a:t>
            </a:r>
            <a:br>
              <a:rPr lang="en-US" spc="15" dirty="0"/>
            </a:br>
            <a:r>
              <a:rPr lang="en-US" spc="15" dirty="0"/>
              <a:t>CSE</a:t>
            </a:r>
            <a:endParaRPr spc="15" dirty="0"/>
          </a:p>
        </p:txBody>
      </p:sp>
      <p:sp>
        <p:nvSpPr>
          <p:cNvPr id="8" name="object 8"/>
          <p:cNvSpPr txBox="1"/>
          <p:nvPr/>
        </p:nvSpPr>
        <p:spPr>
          <a:xfrm>
            <a:off x="6400800" y="308116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52475" y="6035039"/>
            <a:ext cx="7470141" cy="262892"/>
          </a:xfrm>
          <a:prstGeom prst="rect">
            <a:avLst/>
          </a:prstGeom>
        </p:spPr>
        <p:txBody>
          <a:bodyPr vert="horz" wrap="square" lIns="0" tIns="16510" rIns="0" bIns="0" rtlCol="0">
            <a:spAutoFit/>
          </a:bodyPr>
          <a:lstStyle/>
          <a:p>
            <a:pPr marL="12700">
              <a:lnSpc>
                <a:spcPct val="100000"/>
              </a:lnSpc>
              <a:spcBef>
                <a:spcPts val="130"/>
              </a:spcBef>
            </a:pPr>
            <a:r>
              <a:rPr lang="en-GB" sz="1600">
                <a:latin typeface="Trebuchet MS"/>
                <a:cs typeface="Trebuchet MS"/>
              </a:rPr>
              <a:t>https://github.com/priya-muruganantham/TNSDC-Generative-AI.git</a:t>
            </a:r>
            <a:endParaRPr sz="1600" dirty="0">
              <a:latin typeface="Trebuchet MS"/>
              <a:cs typeface="Trebuchet MS"/>
            </a:endParaRPr>
          </a:p>
        </p:txBody>
      </p:sp>
      <p:pic>
        <p:nvPicPr>
          <p:cNvPr id="1026" name="Picture 2">
            <a:extLst>
              <a:ext uri="{FF2B5EF4-FFF2-40B4-BE49-F238E27FC236}">
                <a16:creationId xmlns:a16="http://schemas.microsoft.com/office/drawing/2014/main" id="{BBF29646-0C4E-846D-DE8B-27498A6B0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44" y="1155357"/>
            <a:ext cx="10860073" cy="31118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D9D0D97-E03A-B99F-812E-397444DD3466}"/>
              </a:ext>
            </a:extLst>
          </p:cNvPr>
          <p:cNvSpPr txBox="1"/>
          <p:nvPr/>
        </p:nvSpPr>
        <p:spPr>
          <a:xfrm>
            <a:off x="683259" y="4724400"/>
            <a:ext cx="10975341" cy="1015663"/>
          </a:xfrm>
          <a:prstGeom prst="rect">
            <a:avLst/>
          </a:prstGeom>
          <a:noFill/>
        </p:spPr>
        <p:txBody>
          <a:bodyPr wrap="square" rtlCol="0">
            <a:spAutoFit/>
          </a:bodyPr>
          <a:lstStyle/>
          <a:p>
            <a:pPr algn="ctr"/>
            <a:r>
              <a:rPr lang="en-US" sz="2000" b="0" i="0" dirty="0">
                <a:effectLst/>
                <a:latin typeface="Trebuchet MS" panose="020B0603020202020204" pitchFamily="34" charset="0"/>
              </a:rPr>
              <a:t>By harnessing the power of deep learning and convolutional neural networks, we have provided a valuable tool for artists, designers, researchers, and companies seeking high-quality and diverse animal images for various applications.</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79195"/>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US" sz="1100" spc="20" dirty="0">
              <a:solidFill>
                <a:srgbClr val="2D83C3"/>
              </a:solidFill>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712BEA-EB8E-E2C4-682D-1411DD4B6FCC}"/>
              </a:ext>
            </a:extLst>
          </p:cNvPr>
          <p:cNvSpPr txBox="1"/>
          <p:nvPr/>
        </p:nvSpPr>
        <p:spPr>
          <a:xfrm>
            <a:off x="676275" y="2064588"/>
            <a:ext cx="10309225" cy="461665"/>
          </a:xfrm>
          <a:prstGeom prst="rect">
            <a:avLst/>
          </a:prstGeom>
          <a:noFill/>
        </p:spPr>
        <p:txBody>
          <a:bodyPr wrap="square" rtlCol="0">
            <a:spAutoFit/>
          </a:bodyPr>
          <a:lstStyle/>
          <a:p>
            <a:r>
              <a:rPr lang="en-US" sz="2400" b="0" i="0" dirty="0">
                <a:effectLst/>
                <a:latin typeface="Trebuchet MS" panose="020B0603020202020204" pitchFamily="34" charset="0"/>
              </a:rPr>
              <a:t>Animal Species Synthesis with Generative Adversarial Networks (GANs)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4640" y="38083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7D9FB7-9887-427D-BC78-1EA1B2620E2D}"/>
              </a:ext>
            </a:extLst>
          </p:cNvPr>
          <p:cNvSpPr txBox="1"/>
          <p:nvPr/>
        </p:nvSpPr>
        <p:spPr>
          <a:xfrm>
            <a:off x="752475" y="1322341"/>
            <a:ext cx="9963150" cy="3170099"/>
          </a:xfrm>
          <a:prstGeom prst="rect">
            <a:avLst/>
          </a:prstGeom>
          <a:noFill/>
        </p:spPr>
        <p:txBody>
          <a:bodyPr wrap="square" rtlCol="0">
            <a:spAutoFit/>
          </a:bodyPr>
          <a:lstStyle/>
          <a:p>
            <a:pPr algn="l">
              <a:buFont typeface="+mj-lt"/>
              <a:buAutoNum type="arabicPeriod"/>
            </a:pPr>
            <a:r>
              <a:rPr lang="en-US" sz="2000" b="0" i="0" dirty="0">
                <a:effectLst/>
                <a:latin typeface="Trebuchet MS" panose="020B0603020202020204" pitchFamily="34" charset="0"/>
              </a:rPr>
              <a:t>Introduction</a:t>
            </a:r>
          </a:p>
          <a:p>
            <a:pPr algn="l">
              <a:buFont typeface="+mj-lt"/>
              <a:buAutoNum type="arabicPeriod"/>
            </a:pPr>
            <a:r>
              <a:rPr lang="en-US" sz="2000" b="0" i="0" dirty="0">
                <a:effectLst/>
                <a:latin typeface="Trebuchet MS" panose="020B0603020202020204" pitchFamily="34" charset="0"/>
              </a:rPr>
              <a:t>Problem Statement</a:t>
            </a:r>
          </a:p>
          <a:p>
            <a:pPr algn="l">
              <a:buFont typeface="+mj-lt"/>
              <a:buAutoNum type="arabicPeriod"/>
            </a:pPr>
            <a:r>
              <a:rPr lang="en-US" sz="2000" b="0" i="0" dirty="0">
                <a:effectLst/>
                <a:latin typeface="Trebuchet MS" panose="020B0603020202020204" pitchFamily="34" charset="0"/>
              </a:rPr>
              <a:t>Project Overview</a:t>
            </a:r>
          </a:p>
          <a:p>
            <a:pPr algn="l">
              <a:buFont typeface="+mj-lt"/>
              <a:buAutoNum type="arabicPeriod"/>
            </a:pPr>
            <a:r>
              <a:rPr lang="en-US" sz="2000" b="0" i="0" dirty="0">
                <a:effectLst/>
                <a:latin typeface="Trebuchet MS" panose="020B0603020202020204" pitchFamily="34" charset="0"/>
              </a:rPr>
              <a:t>End Users</a:t>
            </a:r>
          </a:p>
          <a:p>
            <a:pPr algn="l">
              <a:buFont typeface="+mj-lt"/>
              <a:buAutoNum type="arabicPeriod"/>
            </a:pPr>
            <a:r>
              <a:rPr lang="en-US" sz="2000" b="0" i="0" dirty="0">
                <a:effectLst/>
                <a:latin typeface="Trebuchet MS" panose="020B0603020202020204" pitchFamily="34" charset="0"/>
              </a:rPr>
              <a:t>Solution and Value Proposition</a:t>
            </a:r>
          </a:p>
          <a:p>
            <a:pPr algn="l">
              <a:buFont typeface="+mj-lt"/>
              <a:buAutoNum type="arabicPeriod"/>
            </a:pPr>
            <a:r>
              <a:rPr lang="en-US" sz="2000" b="0" i="0" dirty="0">
                <a:effectLst/>
                <a:latin typeface="Trebuchet MS" panose="020B0603020202020204" pitchFamily="34" charset="0"/>
              </a:rPr>
              <a:t>Key Features</a:t>
            </a:r>
          </a:p>
          <a:p>
            <a:pPr algn="l">
              <a:buFont typeface="+mj-lt"/>
              <a:buAutoNum type="arabicPeriod"/>
            </a:pPr>
            <a:r>
              <a:rPr lang="en-US" sz="2000" b="0" i="0" dirty="0">
                <a:effectLst/>
                <a:latin typeface="Trebuchet MS" panose="020B0603020202020204" pitchFamily="34" charset="0"/>
              </a:rPr>
              <a:t>Modelling: Understanding Convolutional Neural Networks (CNN)</a:t>
            </a:r>
          </a:p>
          <a:p>
            <a:pPr algn="l">
              <a:buFont typeface="+mj-lt"/>
              <a:buAutoNum type="arabicPeriod"/>
            </a:pPr>
            <a:r>
              <a:rPr lang="en-US" sz="2000" b="0" i="0" dirty="0">
                <a:effectLst/>
                <a:latin typeface="Trebuchet MS" panose="020B0603020202020204" pitchFamily="34" charset="0"/>
              </a:rPr>
              <a:t>Results</a:t>
            </a:r>
          </a:p>
          <a:p>
            <a:pPr algn="l">
              <a:buFont typeface="+mj-lt"/>
              <a:buAutoNum type="arabicPeriod"/>
            </a:pPr>
            <a:r>
              <a:rPr lang="en-US" sz="2000" b="0" i="0" dirty="0">
                <a:effectLst/>
                <a:latin typeface="Trebuchet MS" panose="020B0603020202020204" pitchFamily="34" charset="0"/>
              </a:rPr>
              <a:t>Conclusion</a:t>
            </a:r>
          </a:p>
          <a:p>
            <a:pPr marL="285750" indent="-285750">
              <a:buFont typeface="Arial" panose="020B0604020202020204" pitchFamily="34" charset="0"/>
              <a:buChar char="•"/>
            </a:pPr>
            <a:endParaRPr lang="en-IN"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16854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C88F4DA-FBEA-F633-8D63-CEEEFD1C4B83}"/>
              </a:ext>
            </a:extLst>
          </p:cNvPr>
          <p:cNvSpPr txBox="1"/>
          <p:nvPr/>
        </p:nvSpPr>
        <p:spPr>
          <a:xfrm>
            <a:off x="643450" y="1253235"/>
            <a:ext cx="10309225" cy="4524315"/>
          </a:xfrm>
          <a:prstGeom prst="rect">
            <a:avLst/>
          </a:prstGeom>
          <a:noFill/>
        </p:spPr>
        <p:txBody>
          <a:bodyPr wrap="square" rtlCol="0">
            <a:spAutoFit/>
          </a:bodyPr>
          <a:lstStyle/>
          <a:p>
            <a:r>
              <a:rPr lang="en-US" sz="2400" dirty="0">
                <a:latin typeface="Trebuchet MS" panose="020B0603020202020204" pitchFamily="34" charset="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a:t>
            </a:r>
          </a:p>
          <a:p>
            <a:r>
              <a:rPr lang="en-US" sz="2400" dirty="0">
                <a:latin typeface="Trebuchet MS" panose="020B0603020202020204" pitchFamily="34" charset="0"/>
              </a:rPr>
              <a:t>its ability to discriminate. The project involves </a:t>
            </a:r>
          </a:p>
          <a:p>
            <a:r>
              <a:rPr lang="en-US" sz="2400" dirty="0">
                <a:latin typeface="Trebuchet MS" panose="020B0603020202020204" pitchFamily="34" charset="0"/>
              </a:rPr>
              <a:t>training the GAN model on a dataset of animal images </a:t>
            </a:r>
          </a:p>
          <a:p>
            <a:r>
              <a:rPr lang="en-US" sz="2400" dirty="0">
                <a:latin typeface="Trebuchet MS" panose="020B0603020202020204" pitchFamily="34" charset="0"/>
              </a:rPr>
              <a:t>and exploring techniques to enhance image quality </a:t>
            </a:r>
          </a:p>
          <a:p>
            <a:r>
              <a:rPr lang="en-US" sz="2400" dirty="0">
                <a:latin typeface="Trebuchet MS" panose="020B0603020202020204" pitchFamily="34" charset="0"/>
              </a:rPr>
              <a:t>and </a:t>
            </a:r>
            <a:r>
              <a:rPr lang="en-US" sz="2400" dirty="0" err="1">
                <a:latin typeface="Trebuchet MS" panose="020B0603020202020204" pitchFamily="34" charset="0"/>
              </a:rPr>
              <a:t>stability.The</a:t>
            </a:r>
            <a:r>
              <a:rPr lang="en-US" sz="2400" dirty="0">
                <a:latin typeface="Trebuchet MS" panose="020B0603020202020204" pitchFamily="34" charset="0"/>
              </a:rPr>
              <a:t> goal is to create a GAN model capable </a:t>
            </a:r>
          </a:p>
          <a:p>
            <a:r>
              <a:rPr lang="en-US" sz="2400" dirty="0">
                <a:latin typeface="Trebuchet MS" panose="020B0603020202020204" pitchFamily="34" charset="0"/>
              </a:rPr>
              <a:t>of generating convincing animal images.</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0EA6F15-142C-92F7-06C7-529F62AF69ED}"/>
              </a:ext>
            </a:extLst>
          </p:cNvPr>
          <p:cNvSpPr txBox="1"/>
          <p:nvPr/>
        </p:nvSpPr>
        <p:spPr>
          <a:xfrm>
            <a:off x="739775" y="1905506"/>
            <a:ext cx="7820025" cy="3046988"/>
          </a:xfrm>
          <a:prstGeom prst="rect">
            <a:avLst/>
          </a:prstGeom>
          <a:noFill/>
        </p:spPr>
        <p:txBody>
          <a:bodyPr wrap="square" rtlCol="0">
            <a:spAutoFit/>
          </a:bodyPr>
          <a:lstStyle/>
          <a:p>
            <a:r>
              <a:rPr lang="en-US" sz="2400" b="0" i="0" dirty="0">
                <a:effectLst/>
                <a:latin typeface="Trebuchet MS" panose="020B0603020202020204" pitchFamily="34" charset="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12186D3D-76EF-F0F9-87EF-B90782AC5F9B}"/>
              </a:ext>
            </a:extLst>
          </p:cNvPr>
          <p:cNvSpPr txBox="1"/>
          <p:nvPr/>
        </p:nvSpPr>
        <p:spPr>
          <a:xfrm>
            <a:off x="626227" y="1857375"/>
            <a:ext cx="10756688" cy="3539430"/>
          </a:xfrm>
          <a:prstGeom prst="rect">
            <a:avLst/>
          </a:prstGeom>
          <a:noFill/>
        </p:spPr>
        <p:txBody>
          <a:bodyPr wrap="square">
            <a:spAutoFit/>
          </a:bodyPr>
          <a:lstStyle/>
          <a:p>
            <a:pPr algn="l">
              <a:buFont typeface="+mj-lt"/>
              <a:buAutoNum type="arabicPeriod"/>
            </a:pPr>
            <a:r>
              <a:rPr lang="en-US" sz="2800" b="0" i="0" dirty="0">
                <a:effectLst/>
                <a:latin typeface="Trebuchet MS" panose="020B0603020202020204" pitchFamily="34" charset="0"/>
              </a:rPr>
              <a:t>Artists and designers looking for inspiration or references for their artwork.</a:t>
            </a:r>
          </a:p>
          <a:p>
            <a:pPr algn="l">
              <a:buFont typeface="+mj-lt"/>
              <a:buAutoNum type="arabicPeriod"/>
            </a:pPr>
            <a:r>
              <a:rPr lang="en-US" sz="2800" b="0" i="0" dirty="0">
                <a:effectLst/>
                <a:latin typeface="Trebuchet MS" panose="020B0603020202020204" pitchFamily="34" charset="0"/>
              </a:rPr>
              <a:t>Game developers needing a large variety of animal images for character design and world-building.</a:t>
            </a:r>
          </a:p>
          <a:p>
            <a:pPr algn="l">
              <a:buFont typeface="+mj-lt"/>
              <a:buAutoNum type="arabicPeriod"/>
            </a:pPr>
            <a:r>
              <a:rPr lang="en-US" sz="2800" b="0" i="0" dirty="0">
                <a:effectLst/>
                <a:latin typeface="Trebuchet MS" panose="020B0603020202020204" pitchFamily="34" charset="0"/>
              </a:rPr>
              <a:t>Researchers and students studying computer vision and generative models.</a:t>
            </a:r>
          </a:p>
          <a:p>
            <a:pPr algn="l">
              <a:buFont typeface="+mj-lt"/>
              <a:buAutoNum type="arabicPeriod"/>
            </a:pPr>
            <a:r>
              <a:rPr lang="en-US" sz="2800" b="0" i="0" dirty="0">
                <a:effectLst/>
                <a:latin typeface="Trebuchet MS" panose="020B0603020202020204" pitchFamily="34" charset="0"/>
              </a:rPr>
              <a:t>Companies involved in data augmentation for machine learning applications such as image classification and 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09600"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18DFC4-37AC-82B5-E6A0-5AC04218D578}"/>
              </a:ext>
            </a:extLst>
          </p:cNvPr>
          <p:cNvSpPr txBox="1"/>
          <p:nvPr/>
        </p:nvSpPr>
        <p:spPr>
          <a:xfrm>
            <a:off x="2498807" y="1921966"/>
            <a:ext cx="7820025" cy="4154984"/>
          </a:xfrm>
          <a:prstGeom prst="rect">
            <a:avLst/>
          </a:prstGeom>
          <a:noFill/>
        </p:spPr>
        <p:txBody>
          <a:bodyPr wrap="square" rtlCol="0">
            <a:spAutoFit/>
          </a:bodyPr>
          <a:lstStyle/>
          <a:p>
            <a:pPr algn="l"/>
            <a:r>
              <a:rPr lang="en-US" sz="2400" b="0" i="0" dirty="0">
                <a:effectLst/>
                <a:latin typeface="Söhne"/>
              </a:rPr>
              <a:t>Our solution involves training a GAN on a dataset of animal images to generate synthetic images of various animal species. This approach offers the following value propositions:</a:t>
            </a:r>
          </a:p>
          <a:p>
            <a:pPr algn="l">
              <a:buFont typeface="Arial" panose="020B0604020202020204" pitchFamily="34" charset="0"/>
              <a:buChar char="•"/>
            </a:pPr>
            <a:r>
              <a:rPr lang="en-US" sz="2400" b="0" i="0" dirty="0">
                <a:effectLst/>
                <a:latin typeface="Söhne"/>
              </a:rPr>
              <a:t>Provides a time-efficient and cost-effective way to generate diverse and realistic animal images.</a:t>
            </a:r>
          </a:p>
          <a:p>
            <a:pPr algn="l">
              <a:buFont typeface="Arial" panose="020B0604020202020204" pitchFamily="34" charset="0"/>
              <a:buChar char="•"/>
            </a:pPr>
            <a:r>
              <a:rPr lang="en-US" sz="2400" b="0" i="0" dirty="0">
                <a:effectLst/>
                <a:latin typeface="Söhne"/>
              </a:rPr>
              <a:t>Offers flexibility and creativity for artists and designers in exploring different animal species and styles.</a:t>
            </a:r>
          </a:p>
          <a:p>
            <a:pPr algn="l">
              <a:buFont typeface="Arial" panose="020B0604020202020204" pitchFamily="34" charset="0"/>
              <a:buChar char="•"/>
            </a:pPr>
            <a:r>
              <a:rPr lang="en-US" sz="2400" b="0" i="0" dirty="0">
                <a:effectLst/>
                <a:latin typeface="Söhne"/>
              </a:rPr>
              <a:t>Facilitates data augmentation for machine learning tasks, improving the robustness and generalization of models trained on limited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14A1FE-8BCC-B33F-3129-EE87121CAEBF}"/>
              </a:ext>
            </a:extLst>
          </p:cNvPr>
          <p:cNvSpPr txBox="1"/>
          <p:nvPr/>
        </p:nvSpPr>
        <p:spPr>
          <a:xfrm>
            <a:off x="2526030" y="1922480"/>
            <a:ext cx="7820025" cy="3539430"/>
          </a:xfrm>
          <a:prstGeom prst="rect">
            <a:avLst/>
          </a:prstGeom>
          <a:noFill/>
        </p:spPr>
        <p:txBody>
          <a:bodyPr wrap="square" rtlCol="0">
            <a:spAutoFit/>
          </a:bodyPr>
          <a:lstStyle/>
          <a:p>
            <a:pPr algn="l">
              <a:buFont typeface="Arial" panose="020B0604020202020204" pitchFamily="34" charset="0"/>
              <a:buChar char="•"/>
            </a:pPr>
            <a:r>
              <a:rPr lang="en-US" sz="2800" b="0" i="0" dirty="0">
                <a:effectLst/>
                <a:latin typeface="Söhne"/>
              </a:rPr>
              <a:t>Utilization of Generative Adversarial Networks (GANs) for image generation.</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Training on a diverse dataset of animal images.</a:t>
            </a:r>
          </a:p>
          <a:p>
            <a:pPr algn="l">
              <a:buFont typeface="Arial" panose="020B0604020202020204" pitchFamily="34" charset="0"/>
              <a:buChar char="•"/>
            </a:pPr>
            <a:endParaRPr lang="en-US" sz="2800" b="0" i="0" dirty="0">
              <a:effectLst/>
              <a:latin typeface="Söhne"/>
            </a:endParaRPr>
          </a:p>
          <a:p>
            <a:pPr algn="l">
              <a:buFont typeface="Arial" panose="020B0604020202020204" pitchFamily="34" charset="0"/>
              <a:buChar char="•"/>
            </a:pPr>
            <a:r>
              <a:rPr lang="en-US" sz="2800" b="0" i="0" dirty="0">
                <a:effectLst/>
                <a:latin typeface="Söhne"/>
              </a:rPr>
              <a:t>Integration of convolutional neural networks (CNNs) for image processing and generation.</a:t>
            </a:r>
          </a:p>
          <a:p>
            <a:pPr algn="l"/>
            <a:endParaRPr lang="en-US" sz="2800" b="0" i="0" dirty="0">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90600" y="1700366"/>
            <a:ext cx="9905809" cy="4488408"/>
          </a:xfrm>
          <a:prstGeom prst="rect">
            <a:avLst/>
          </a:prstGeom>
        </p:spPr>
        <p:txBody>
          <a:bodyPr vert="horz" wrap="square" lIns="0" tIns="12700" rIns="0" bIns="0" rtlCol="0">
            <a:spAutoFit/>
          </a:bodyPr>
          <a:lstStyle/>
          <a:p>
            <a:pPr marL="12700">
              <a:lnSpc>
                <a:spcPct val="100000"/>
              </a:lnSpc>
              <a:spcBef>
                <a:spcPts val="100"/>
              </a:spcBef>
            </a:pPr>
            <a:r>
              <a:rPr lang="en-IN" sz="2000" spc="-45" dirty="0">
                <a:latin typeface="Trebuchet MS"/>
                <a:cs typeface="Trebuchet MS"/>
              </a:rPr>
              <a:t>graph LR</a:t>
            </a:r>
          </a:p>
          <a:p>
            <a:pPr marL="12700">
              <a:lnSpc>
                <a:spcPct val="100000"/>
              </a:lnSpc>
              <a:spcBef>
                <a:spcPts val="100"/>
              </a:spcBef>
            </a:pPr>
            <a:r>
              <a:rPr lang="en-IN" sz="2000" spc="-45" dirty="0">
                <a:latin typeface="Trebuchet MS"/>
                <a:cs typeface="Trebuchet MS"/>
              </a:rPr>
              <a:t>A[Load Animal Images &amp; Preprocess] --&gt; B{Define Model Architectures}</a:t>
            </a:r>
          </a:p>
          <a:p>
            <a:pPr marL="12700">
              <a:lnSpc>
                <a:spcPct val="100000"/>
              </a:lnSpc>
              <a:spcBef>
                <a:spcPts val="100"/>
              </a:spcBef>
            </a:pPr>
            <a:r>
              <a:rPr lang="en-IN" sz="2000" spc="-45" dirty="0">
                <a:latin typeface="Trebuchet MS"/>
                <a:cs typeface="Trebuchet MS"/>
              </a:rPr>
              <a:t>B --&gt; C{Generator (</a:t>
            </a:r>
            <a:r>
              <a:rPr lang="en-IN" sz="2000" spc="-45" dirty="0" err="1">
                <a:latin typeface="Trebuchet MS"/>
                <a:cs typeface="Trebuchet MS"/>
              </a:rPr>
              <a:t>build_generator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B --&gt; D{Discriminator (</a:t>
            </a:r>
            <a:r>
              <a:rPr lang="en-IN" sz="2000" spc="-45" dirty="0" err="1">
                <a:latin typeface="Trebuchet MS"/>
                <a:cs typeface="Trebuchet MS"/>
              </a:rPr>
              <a:t>build_discriminator</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C --&gt; E{GAN Model (</a:t>
            </a:r>
            <a:r>
              <a:rPr lang="en-IN" sz="2000" spc="-45" dirty="0" err="1">
                <a:latin typeface="Trebuchet MS"/>
                <a:cs typeface="Trebuchet MS"/>
              </a:rPr>
              <a:t>build_gan</a:t>
            </a:r>
            <a:r>
              <a:rPr lang="en-IN" sz="2000" spc="-45" dirty="0">
                <a:latin typeface="Trebuchet MS"/>
                <a:cs typeface="Trebuchet MS"/>
              </a:rPr>
              <a:t>)}</a:t>
            </a:r>
          </a:p>
          <a:p>
            <a:pPr marL="12700">
              <a:lnSpc>
                <a:spcPct val="100000"/>
              </a:lnSpc>
              <a:spcBef>
                <a:spcPts val="100"/>
              </a:spcBef>
            </a:pPr>
            <a:r>
              <a:rPr lang="en-IN" sz="2000" spc="-45" dirty="0">
                <a:latin typeface="Trebuchet MS"/>
                <a:cs typeface="Trebuchet MS"/>
              </a:rPr>
              <a:t>A &amp; E --&gt; F{Training Loop}</a:t>
            </a:r>
          </a:p>
          <a:p>
            <a:pPr marL="12700">
              <a:lnSpc>
                <a:spcPct val="100000"/>
              </a:lnSpc>
              <a:spcBef>
                <a:spcPts val="100"/>
              </a:spcBef>
            </a:pPr>
            <a:r>
              <a:rPr lang="en-IN" sz="2000" spc="-45" dirty="0">
                <a:latin typeface="Trebuchet MS"/>
                <a:cs typeface="Trebuchet MS"/>
              </a:rPr>
              <a:t>F --&gt; G{Select Real Image Batch}</a:t>
            </a:r>
          </a:p>
          <a:p>
            <a:pPr marL="12700">
              <a:lnSpc>
                <a:spcPct val="100000"/>
              </a:lnSpc>
              <a:spcBef>
                <a:spcPts val="100"/>
              </a:spcBef>
            </a:pPr>
            <a:r>
              <a:rPr lang="en-IN" sz="2000" spc="-45" dirty="0">
                <a:latin typeface="Trebuchet MS"/>
                <a:cs typeface="Trebuchet MS"/>
              </a:rPr>
              <a:t>F --&gt; H{Generate Fake Images (noise -&gt; generator)}</a:t>
            </a:r>
          </a:p>
          <a:p>
            <a:pPr marL="12700">
              <a:lnSpc>
                <a:spcPct val="100000"/>
              </a:lnSpc>
              <a:spcBef>
                <a:spcPts val="100"/>
              </a:spcBef>
            </a:pPr>
            <a:r>
              <a:rPr lang="en-IN" sz="2000" spc="-45" dirty="0">
                <a:latin typeface="Trebuchet MS"/>
                <a:cs typeface="Trebuchet MS"/>
              </a:rPr>
              <a:t>G &amp; H --&gt; I{Train Discriminator (real, fake labels)}</a:t>
            </a:r>
          </a:p>
          <a:p>
            <a:pPr marL="12700">
              <a:lnSpc>
                <a:spcPct val="100000"/>
              </a:lnSpc>
              <a:spcBef>
                <a:spcPts val="100"/>
              </a:spcBef>
            </a:pPr>
            <a:r>
              <a:rPr lang="en-IN" sz="2000" spc="-45" dirty="0">
                <a:latin typeface="Trebuchet MS"/>
                <a:cs typeface="Trebuchet MS"/>
              </a:rPr>
              <a:t>I --&gt; F</a:t>
            </a:r>
          </a:p>
          <a:p>
            <a:pPr marL="12700">
              <a:lnSpc>
                <a:spcPct val="100000"/>
              </a:lnSpc>
              <a:spcBef>
                <a:spcPts val="100"/>
              </a:spcBef>
            </a:pPr>
            <a:r>
              <a:rPr lang="en-IN" sz="2000" spc="-45" dirty="0">
                <a:latin typeface="Trebuchet MS"/>
                <a:cs typeface="Trebuchet MS"/>
              </a:rPr>
              <a:t>H --&gt; J{Train Generator (via GAN)}</a:t>
            </a:r>
          </a:p>
          <a:p>
            <a:pPr marL="12700">
              <a:lnSpc>
                <a:spcPct val="100000"/>
              </a:lnSpc>
              <a:spcBef>
                <a:spcPts val="100"/>
              </a:spcBef>
            </a:pPr>
            <a:r>
              <a:rPr lang="en-IN" sz="2000" spc="-45" dirty="0">
                <a:latin typeface="Trebuchet MS"/>
                <a:cs typeface="Trebuchet MS"/>
              </a:rPr>
              <a:t>J --&gt; F</a:t>
            </a:r>
          </a:p>
          <a:p>
            <a:pPr marL="12700">
              <a:lnSpc>
                <a:spcPct val="100000"/>
              </a:lnSpc>
              <a:spcBef>
                <a:spcPts val="100"/>
              </a:spcBef>
            </a:pPr>
            <a:r>
              <a:rPr lang="en-IN" sz="2000" spc="-45" dirty="0">
                <a:latin typeface="Trebuchet MS"/>
                <a:cs typeface="Trebuchet MS"/>
              </a:rPr>
              <a:t>F --&gt; K{Log &amp; Visualize (epoch intervals)}</a:t>
            </a:r>
          </a:p>
          <a:p>
            <a:pPr marL="12700">
              <a:lnSpc>
                <a:spcPct val="100000"/>
              </a:lnSpc>
              <a:spcBef>
                <a:spcPts val="100"/>
              </a:spcBef>
            </a:pPr>
            <a:r>
              <a:rPr lang="en-IN" sz="2000" spc="-45" dirty="0">
                <a:latin typeface="Trebuchet MS"/>
                <a:cs typeface="Trebuchet MS"/>
              </a:rPr>
              <a:t>K --&gt; F</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615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M.PRIYADHARSHINI– 813821104073 CSE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Joanne Pranita</dc:title>
  <dc:creator>Joanne Pranita</dc:creator>
  <cp:lastModifiedBy>shivani inavihs</cp:lastModifiedBy>
  <cp:revision>8</cp:revision>
  <dcterms:created xsi:type="dcterms:W3CDTF">2024-04-01T15:34:00Z</dcterms:created>
  <dcterms:modified xsi:type="dcterms:W3CDTF">2024-04-05T08:44:11Z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