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7" r:id="rId2"/>
    <p:sldId id="265" r:id="rId3"/>
    <p:sldId id="350" r:id="rId4"/>
    <p:sldId id="320" r:id="rId5"/>
    <p:sldId id="266" r:id="rId6"/>
    <p:sldId id="321" r:id="rId7"/>
    <p:sldId id="324" r:id="rId8"/>
    <p:sldId id="322" r:id="rId9"/>
    <p:sldId id="323" r:id="rId10"/>
    <p:sldId id="325" r:id="rId11"/>
    <p:sldId id="326" r:id="rId12"/>
    <p:sldId id="327" r:id="rId13"/>
    <p:sldId id="328" r:id="rId14"/>
    <p:sldId id="351" r:id="rId15"/>
    <p:sldId id="331" r:id="rId16"/>
    <p:sldId id="330" r:id="rId17"/>
    <p:sldId id="332" r:id="rId18"/>
    <p:sldId id="333" r:id="rId19"/>
    <p:sldId id="334" r:id="rId20"/>
    <p:sldId id="352"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20" userDrawn="1">
          <p15:clr>
            <a:srgbClr val="A4A3A4"/>
          </p15:clr>
        </p15:guide>
        <p15:guide id="3" pos="7584" userDrawn="1">
          <p15:clr>
            <a:srgbClr val="A4A3A4"/>
          </p15:clr>
        </p15:guide>
        <p15:guide id="4" orient="horz" pos="35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howGuides="1">
      <p:cViewPr varScale="1">
        <p:scale>
          <a:sx n="99" d="100"/>
          <a:sy n="99" d="100"/>
        </p:scale>
        <p:origin x="544" y="168"/>
      </p:cViewPr>
      <p:guideLst>
        <p:guide pos="120"/>
        <p:guide pos="7584"/>
        <p:guide orient="horz" pos="3528"/>
      </p:guideLst>
    </p:cSldViewPr>
  </p:slideViewPr>
  <p:notesTextViewPr>
    <p:cViewPr>
      <p:scale>
        <a:sx n="1" d="1"/>
        <a:sy n="1" d="1"/>
      </p:scale>
      <p:origin x="0" y="0"/>
    </p:cViewPr>
  </p:notesTextViewPr>
  <p:notesViewPr>
    <p:cSldViewPr showGuides="1">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5F1B9-3E7E-D14A-A800-3527C3493E7B}"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8C4BD3E7-9F92-4A4E-8AFA-997AC840FFF2}">
      <dgm:prSet phldrT="[Text]"/>
      <dgm:spPr>
        <a:solidFill>
          <a:schemeClr val="accent2"/>
        </a:solidFill>
      </dgm:spPr>
      <dgm:t>
        <a:bodyPr/>
        <a:lstStyle/>
        <a:p>
          <a:r>
            <a:rPr lang="en-US" dirty="0" smtClean="0"/>
            <a:t>Sys Admin</a:t>
          </a:r>
          <a:endParaRPr lang="en-US" dirty="0"/>
        </a:p>
      </dgm:t>
    </dgm:pt>
    <dgm:pt modelId="{FE05BDF1-0B86-C04E-AE87-B03A5ACD44EA}" type="parTrans" cxnId="{7949B0CC-3494-5648-BA88-6A08D658DDA9}">
      <dgm:prSet/>
      <dgm:spPr/>
      <dgm:t>
        <a:bodyPr/>
        <a:lstStyle/>
        <a:p>
          <a:endParaRPr lang="en-US"/>
        </a:p>
      </dgm:t>
    </dgm:pt>
    <dgm:pt modelId="{7C184C73-B46B-AC4E-ACE8-2B7D32F6EB4F}" type="sibTrans" cxnId="{7949B0CC-3494-5648-BA88-6A08D658DDA9}">
      <dgm:prSet/>
      <dgm:spPr/>
      <dgm:t>
        <a:bodyPr/>
        <a:lstStyle/>
        <a:p>
          <a:endParaRPr lang="en-US"/>
        </a:p>
      </dgm:t>
    </dgm:pt>
    <dgm:pt modelId="{363B1383-15AB-AC43-B3E5-831D8953B036}">
      <dgm:prSet phldrT="[Text]"/>
      <dgm:spPr/>
      <dgm:t>
        <a:bodyPr/>
        <a:lstStyle/>
        <a:p>
          <a:r>
            <a:rPr lang="en-US" dirty="0" smtClean="0"/>
            <a:t>Has access to all features available to all user types</a:t>
          </a:r>
          <a:endParaRPr lang="en-US" dirty="0"/>
        </a:p>
      </dgm:t>
    </dgm:pt>
    <dgm:pt modelId="{FFF98344-1FAD-E04F-BA02-D3D181AB2ABF}" type="parTrans" cxnId="{A7B640AE-B405-B945-B4B5-A6F352D42FF4}">
      <dgm:prSet/>
      <dgm:spPr/>
      <dgm:t>
        <a:bodyPr/>
        <a:lstStyle/>
        <a:p>
          <a:endParaRPr lang="en-US"/>
        </a:p>
      </dgm:t>
    </dgm:pt>
    <dgm:pt modelId="{29364C2E-02BA-AC40-A54C-8EB2AD6B3DD8}" type="sibTrans" cxnId="{A7B640AE-B405-B945-B4B5-A6F352D42FF4}">
      <dgm:prSet/>
      <dgm:spPr/>
      <dgm:t>
        <a:bodyPr/>
        <a:lstStyle/>
        <a:p>
          <a:endParaRPr lang="en-US"/>
        </a:p>
      </dgm:t>
    </dgm:pt>
    <dgm:pt modelId="{34A81144-B727-F344-854C-491FB9F9574D}">
      <dgm:prSet phldrT="[Text]"/>
      <dgm:spPr/>
      <dgm:t>
        <a:bodyPr/>
        <a:lstStyle/>
        <a:p>
          <a:r>
            <a:rPr lang="en-US" dirty="0" smtClean="0"/>
            <a:t>Has approval authority, both uniquely and on behalf of all users and user types</a:t>
          </a:r>
          <a:endParaRPr lang="en-US" dirty="0"/>
        </a:p>
      </dgm:t>
    </dgm:pt>
    <dgm:pt modelId="{E9E08907-FE2A-5047-8D6A-3ABC720175EB}" type="parTrans" cxnId="{E9CB8FC2-C55D-944E-9EBD-FA3B9A4EA5CC}">
      <dgm:prSet/>
      <dgm:spPr/>
      <dgm:t>
        <a:bodyPr/>
        <a:lstStyle/>
        <a:p>
          <a:endParaRPr lang="en-US"/>
        </a:p>
      </dgm:t>
    </dgm:pt>
    <dgm:pt modelId="{0509E55E-FA9C-EA45-95C7-BD62EFA11AE7}" type="sibTrans" cxnId="{E9CB8FC2-C55D-944E-9EBD-FA3B9A4EA5CC}">
      <dgm:prSet/>
      <dgm:spPr/>
      <dgm:t>
        <a:bodyPr/>
        <a:lstStyle/>
        <a:p>
          <a:endParaRPr lang="en-US"/>
        </a:p>
      </dgm:t>
    </dgm:pt>
    <dgm:pt modelId="{3B9516D3-CD45-734A-B140-D0EF0C16D468}">
      <dgm:prSet phldrT="[Text]"/>
      <dgm:spPr/>
      <dgm:t>
        <a:bodyPr/>
        <a:lstStyle/>
        <a:p>
          <a:r>
            <a:rPr lang="en-US" dirty="0" smtClean="0"/>
            <a:t>Class Teacher</a:t>
          </a:r>
          <a:endParaRPr lang="en-US" dirty="0"/>
        </a:p>
      </dgm:t>
    </dgm:pt>
    <dgm:pt modelId="{035332CB-0419-204C-A57C-A22390CBC25F}" type="parTrans" cxnId="{5FBD23C8-AD6E-CC4E-A53A-C7015D6D2B64}">
      <dgm:prSet/>
      <dgm:spPr/>
      <dgm:t>
        <a:bodyPr/>
        <a:lstStyle/>
        <a:p>
          <a:endParaRPr lang="en-US"/>
        </a:p>
      </dgm:t>
    </dgm:pt>
    <dgm:pt modelId="{BA93FA5A-A2B5-1F4B-9759-919CC15FF0DE}" type="sibTrans" cxnId="{5FBD23C8-AD6E-CC4E-A53A-C7015D6D2B64}">
      <dgm:prSet/>
      <dgm:spPr/>
      <dgm:t>
        <a:bodyPr/>
        <a:lstStyle/>
        <a:p>
          <a:endParaRPr lang="en-US"/>
        </a:p>
      </dgm:t>
    </dgm:pt>
    <dgm:pt modelId="{1C768EFB-3A30-F249-A226-8E1254172BCA}">
      <dgm:prSet phldrT="[Text]"/>
      <dgm:spPr/>
      <dgm:t>
        <a:bodyPr/>
        <a:lstStyle/>
        <a:p>
          <a:r>
            <a:rPr lang="en-US" dirty="0" smtClean="0"/>
            <a:t>Has access to all student profile &amp; assessment, reporting data for assigned class </a:t>
          </a:r>
          <a:endParaRPr lang="en-US" dirty="0"/>
        </a:p>
      </dgm:t>
    </dgm:pt>
    <dgm:pt modelId="{45AA4C32-4DD5-734F-BCBF-C3E791F2C029}" type="parTrans" cxnId="{D3DB3564-5652-9F42-BEA9-B5C2A2EE0952}">
      <dgm:prSet/>
      <dgm:spPr/>
      <dgm:t>
        <a:bodyPr/>
        <a:lstStyle/>
        <a:p>
          <a:endParaRPr lang="en-US"/>
        </a:p>
      </dgm:t>
    </dgm:pt>
    <dgm:pt modelId="{77980376-5E41-7B40-8FC4-8CB2350AE42F}" type="sibTrans" cxnId="{D3DB3564-5652-9F42-BEA9-B5C2A2EE0952}">
      <dgm:prSet/>
      <dgm:spPr/>
      <dgm:t>
        <a:bodyPr/>
        <a:lstStyle/>
        <a:p>
          <a:endParaRPr lang="en-US"/>
        </a:p>
      </dgm:t>
    </dgm:pt>
    <dgm:pt modelId="{DCC345EF-7F11-2E4A-B78E-42F2BE50200D}">
      <dgm:prSet phldrT="[Text]"/>
      <dgm:spPr/>
      <dgm:t>
        <a:bodyPr/>
        <a:lstStyle/>
        <a:p>
          <a:r>
            <a:rPr lang="en-US" dirty="0" smtClean="0"/>
            <a:t>Has access to attendance data for assigned class</a:t>
          </a:r>
          <a:endParaRPr lang="en-US" dirty="0"/>
        </a:p>
      </dgm:t>
    </dgm:pt>
    <dgm:pt modelId="{4F26E1AB-238C-144A-8755-875FA9E526BB}" type="parTrans" cxnId="{556574D2-420D-5845-A825-ABE8FAA25C1B}">
      <dgm:prSet/>
      <dgm:spPr/>
      <dgm:t>
        <a:bodyPr/>
        <a:lstStyle/>
        <a:p>
          <a:endParaRPr lang="en-US"/>
        </a:p>
      </dgm:t>
    </dgm:pt>
    <dgm:pt modelId="{7C0F4464-55D6-7B4D-AE4C-FEEE63C3304B}" type="sibTrans" cxnId="{556574D2-420D-5845-A825-ABE8FAA25C1B}">
      <dgm:prSet/>
      <dgm:spPr/>
      <dgm:t>
        <a:bodyPr/>
        <a:lstStyle/>
        <a:p>
          <a:endParaRPr lang="en-US"/>
        </a:p>
      </dgm:t>
    </dgm:pt>
    <dgm:pt modelId="{14549021-DBFF-F347-B11B-D1D58C05CAC0}">
      <dgm:prSet phldrT="[Text]"/>
      <dgm:spPr/>
      <dgm:t>
        <a:bodyPr/>
        <a:lstStyle/>
        <a:p>
          <a:r>
            <a:rPr lang="en-US" dirty="0" smtClean="0"/>
            <a:t>Subject Teacher</a:t>
          </a:r>
          <a:endParaRPr lang="en-US" dirty="0"/>
        </a:p>
      </dgm:t>
    </dgm:pt>
    <dgm:pt modelId="{A2F7E91C-6260-E948-A4E3-3CADDD602394}" type="parTrans" cxnId="{7B22AB0B-5D29-A14D-9D5E-762CA164D2BF}">
      <dgm:prSet/>
      <dgm:spPr/>
      <dgm:t>
        <a:bodyPr/>
        <a:lstStyle/>
        <a:p>
          <a:endParaRPr lang="en-US"/>
        </a:p>
      </dgm:t>
    </dgm:pt>
    <dgm:pt modelId="{808FCF8D-F2E9-514A-B670-7731774354CA}" type="sibTrans" cxnId="{7B22AB0B-5D29-A14D-9D5E-762CA164D2BF}">
      <dgm:prSet/>
      <dgm:spPr/>
      <dgm:t>
        <a:bodyPr/>
        <a:lstStyle/>
        <a:p>
          <a:endParaRPr lang="en-US"/>
        </a:p>
      </dgm:t>
    </dgm:pt>
    <dgm:pt modelId="{945FE2A7-D07B-F845-A914-6A5C13BAA96D}">
      <dgm:prSet phldrT="[Text]"/>
      <dgm:spPr/>
      <dgm:t>
        <a:bodyPr/>
        <a:lstStyle/>
        <a:p>
          <a:r>
            <a:rPr lang="en-US" dirty="0" smtClean="0"/>
            <a:t>Has access to all student profile data &amp; assessment data for class-subject assigned</a:t>
          </a:r>
          <a:endParaRPr lang="en-US" dirty="0"/>
        </a:p>
      </dgm:t>
    </dgm:pt>
    <dgm:pt modelId="{1C545188-3F11-4747-A9FE-88375A52DD07}" type="parTrans" cxnId="{2D8C223F-5B61-3848-9FD2-31D427D8B9CB}">
      <dgm:prSet/>
      <dgm:spPr/>
      <dgm:t>
        <a:bodyPr/>
        <a:lstStyle/>
        <a:p>
          <a:endParaRPr lang="en-US"/>
        </a:p>
      </dgm:t>
    </dgm:pt>
    <dgm:pt modelId="{77389B37-631B-8D48-9ED4-E327A590F7CF}" type="sibTrans" cxnId="{2D8C223F-5B61-3848-9FD2-31D427D8B9CB}">
      <dgm:prSet/>
      <dgm:spPr/>
      <dgm:t>
        <a:bodyPr/>
        <a:lstStyle/>
        <a:p>
          <a:endParaRPr lang="en-US"/>
        </a:p>
      </dgm:t>
    </dgm:pt>
    <dgm:pt modelId="{FFE4F640-3777-FF4E-9425-40C21647B97F}">
      <dgm:prSet phldrT="[Text]"/>
      <dgm:spPr/>
      <dgm:t>
        <a:bodyPr/>
        <a:lstStyle/>
        <a:p>
          <a:r>
            <a:rPr lang="en-US" dirty="0" smtClean="0"/>
            <a:t>Supervisor</a:t>
          </a:r>
          <a:endParaRPr lang="en-US" dirty="0"/>
        </a:p>
      </dgm:t>
    </dgm:pt>
    <dgm:pt modelId="{6C3F2B81-3939-AC41-ACC1-43847F817355}" type="parTrans" cxnId="{C5094758-3359-9C4F-894F-089960326E69}">
      <dgm:prSet/>
      <dgm:spPr/>
      <dgm:t>
        <a:bodyPr/>
        <a:lstStyle/>
        <a:p>
          <a:endParaRPr lang="en-US"/>
        </a:p>
      </dgm:t>
    </dgm:pt>
    <dgm:pt modelId="{3E7CB3FE-4E01-BB4A-BEF4-2C884B5E6D1A}" type="sibTrans" cxnId="{C5094758-3359-9C4F-894F-089960326E69}">
      <dgm:prSet/>
      <dgm:spPr/>
      <dgm:t>
        <a:bodyPr/>
        <a:lstStyle/>
        <a:p>
          <a:endParaRPr lang="en-US"/>
        </a:p>
      </dgm:t>
    </dgm:pt>
    <dgm:pt modelId="{E388D9FF-A0B4-6D49-BA06-2ECBF4A76638}">
      <dgm:prSet phldrT="[Text]"/>
      <dgm:spPr>
        <a:solidFill>
          <a:schemeClr val="accent2"/>
        </a:solidFill>
      </dgm:spPr>
      <dgm:t>
        <a:bodyPr/>
        <a:lstStyle/>
        <a:p>
          <a:r>
            <a:rPr lang="en-US" dirty="0" smtClean="0"/>
            <a:t>Officer</a:t>
          </a:r>
          <a:endParaRPr lang="en-US" dirty="0"/>
        </a:p>
      </dgm:t>
    </dgm:pt>
    <dgm:pt modelId="{39698E13-45AB-7445-87F4-0B394628DF0A}" type="parTrans" cxnId="{3443742C-A34E-D149-B4F5-B861D05405B6}">
      <dgm:prSet/>
      <dgm:spPr/>
      <dgm:t>
        <a:bodyPr/>
        <a:lstStyle/>
        <a:p>
          <a:endParaRPr lang="en-US"/>
        </a:p>
      </dgm:t>
    </dgm:pt>
    <dgm:pt modelId="{C40AEB68-489C-0E4F-B1BE-CBBC7B55BFC0}" type="sibTrans" cxnId="{3443742C-A34E-D149-B4F5-B861D05405B6}">
      <dgm:prSet/>
      <dgm:spPr/>
      <dgm:t>
        <a:bodyPr/>
        <a:lstStyle/>
        <a:p>
          <a:endParaRPr lang="en-US"/>
        </a:p>
      </dgm:t>
    </dgm:pt>
    <dgm:pt modelId="{F0CBA8BA-2B3F-5A43-9B86-1F8E7516E21F}">
      <dgm:prSet phldrT="[Text]"/>
      <dgm:spPr/>
      <dgm:t>
        <a:bodyPr/>
        <a:lstStyle/>
        <a:p>
          <a:endParaRPr lang="en-US" dirty="0"/>
        </a:p>
      </dgm:t>
    </dgm:pt>
    <dgm:pt modelId="{DBBF0817-051C-0D42-BBAE-E2914C41CCAE}" type="parTrans" cxnId="{7DF2F79C-6EFA-784E-AEFE-B60C842FF060}">
      <dgm:prSet/>
      <dgm:spPr/>
      <dgm:t>
        <a:bodyPr/>
        <a:lstStyle/>
        <a:p>
          <a:endParaRPr lang="en-US"/>
        </a:p>
      </dgm:t>
    </dgm:pt>
    <dgm:pt modelId="{272CA1BA-E264-D142-B138-333DD2D2E7F4}" type="sibTrans" cxnId="{7DF2F79C-6EFA-784E-AEFE-B60C842FF060}">
      <dgm:prSet/>
      <dgm:spPr/>
      <dgm:t>
        <a:bodyPr/>
        <a:lstStyle/>
        <a:p>
          <a:endParaRPr lang="en-US"/>
        </a:p>
      </dgm:t>
    </dgm:pt>
    <dgm:pt modelId="{04ACE130-A9FA-7D46-817E-2C3AEE18642F}">
      <dgm:prSet phldrT="[Text]"/>
      <dgm:spPr/>
      <dgm:t>
        <a:bodyPr/>
        <a:lstStyle/>
        <a:p>
          <a:r>
            <a:rPr lang="en-US" dirty="0" smtClean="0"/>
            <a:t>Has all access similar to class teachers for all assigned classes</a:t>
          </a:r>
          <a:endParaRPr lang="en-US" dirty="0"/>
        </a:p>
      </dgm:t>
    </dgm:pt>
    <dgm:pt modelId="{26218459-43F8-7642-ADEB-FD187B882BF9}" type="parTrans" cxnId="{E35C4E12-6888-B647-8736-0F81CFCAFFEE}">
      <dgm:prSet/>
      <dgm:spPr/>
      <dgm:t>
        <a:bodyPr/>
        <a:lstStyle/>
        <a:p>
          <a:endParaRPr lang="en-US"/>
        </a:p>
      </dgm:t>
    </dgm:pt>
    <dgm:pt modelId="{11FBE179-6027-884B-BFBA-2CEA91954C42}" type="sibTrans" cxnId="{E35C4E12-6888-B647-8736-0F81CFCAFFEE}">
      <dgm:prSet/>
      <dgm:spPr/>
      <dgm:t>
        <a:bodyPr/>
        <a:lstStyle/>
        <a:p>
          <a:endParaRPr lang="en-US"/>
        </a:p>
      </dgm:t>
    </dgm:pt>
    <dgm:pt modelId="{483DC559-7F7A-C243-AFD2-B17B071AFFD4}">
      <dgm:prSet phldrT="[Text]"/>
      <dgm:spPr/>
      <dgm:t>
        <a:bodyPr/>
        <a:lstStyle/>
        <a:p>
          <a:r>
            <a:rPr lang="en-US" dirty="0" smtClean="0"/>
            <a:t>Has access to student profile, medical information </a:t>
          </a:r>
          <a:r>
            <a:rPr lang="en-US" dirty="0" err="1" smtClean="0"/>
            <a:t>etc</a:t>
          </a:r>
          <a:endParaRPr lang="en-US" dirty="0"/>
        </a:p>
      </dgm:t>
    </dgm:pt>
    <dgm:pt modelId="{DEF10B04-29C4-8246-A39C-2E7B867A9C36}" type="parTrans" cxnId="{182D61E1-AAF1-5740-B2BA-349F31C98006}">
      <dgm:prSet/>
      <dgm:spPr/>
      <dgm:t>
        <a:bodyPr/>
        <a:lstStyle/>
        <a:p>
          <a:endParaRPr lang="en-US"/>
        </a:p>
      </dgm:t>
    </dgm:pt>
    <dgm:pt modelId="{E98C68CC-0681-444D-894F-BE0513B39728}" type="sibTrans" cxnId="{182D61E1-AAF1-5740-B2BA-349F31C98006}">
      <dgm:prSet/>
      <dgm:spPr/>
      <dgm:t>
        <a:bodyPr/>
        <a:lstStyle/>
        <a:p>
          <a:endParaRPr lang="en-US"/>
        </a:p>
      </dgm:t>
    </dgm:pt>
    <dgm:pt modelId="{2A9D0957-DB8C-1749-9187-F8500E95310D}">
      <dgm:prSet phldrT="[Text]"/>
      <dgm:spPr/>
      <dgm:t>
        <a:bodyPr/>
        <a:lstStyle/>
        <a:p>
          <a:r>
            <a:rPr lang="en-US" dirty="0" smtClean="0"/>
            <a:t>Has no access to assessment related modules</a:t>
          </a:r>
          <a:endParaRPr lang="en-US" dirty="0"/>
        </a:p>
      </dgm:t>
    </dgm:pt>
    <dgm:pt modelId="{D3621CC3-F43A-FD47-BC1D-A81D295DB245}" type="parTrans" cxnId="{AB941E0B-D5FE-8441-A2F9-BFAD7FEF0DFB}">
      <dgm:prSet/>
      <dgm:spPr/>
      <dgm:t>
        <a:bodyPr/>
        <a:lstStyle/>
        <a:p>
          <a:endParaRPr lang="en-US"/>
        </a:p>
      </dgm:t>
    </dgm:pt>
    <dgm:pt modelId="{5FF444CB-1F5D-7948-9AE6-F48014EE104D}" type="sibTrans" cxnId="{AB941E0B-D5FE-8441-A2F9-BFAD7FEF0DFB}">
      <dgm:prSet/>
      <dgm:spPr/>
      <dgm:t>
        <a:bodyPr/>
        <a:lstStyle/>
        <a:p>
          <a:endParaRPr lang="en-US"/>
        </a:p>
      </dgm:t>
    </dgm:pt>
    <dgm:pt modelId="{56A77BDE-90C9-CE4F-BFB1-558964016AD1}">
      <dgm:prSet phldrT="[Text]"/>
      <dgm:spPr/>
      <dgm:t>
        <a:bodyPr/>
        <a:lstStyle/>
        <a:p>
          <a:r>
            <a:rPr lang="en-US" dirty="0" smtClean="0"/>
            <a:t>Assistant class/ teacher and Class teacher have same access </a:t>
          </a:r>
          <a:endParaRPr lang="en-US" dirty="0"/>
        </a:p>
      </dgm:t>
    </dgm:pt>
    <dgm:pt modelId="{12559C02-B2D4-994E-BEB4-B503A922FD7C}" type="parTrans" cxnId="{EFF2EA28-88E3-D048-8535-78BE18E96A48}">
      <dgm:prSet/>
      <dgm:spPr/>
      <dgm:t>
        <a:bodyPr/>
        <a:lstStyle/>
        <a:p>
          <a:endParaRPr lang="en-US"/>
        </a:p>
      </dgm:t>
    </dgm:pt>
    <dgm:pt modelId="{AE228A2C-1F2F-0F4F-A5E5-FEB8230AAA96}" type="sibTrans" cxnId="{EFF2EA28-88E3-D048-8535-78BE18E96A48}">
      <dgm:prSet/>
      <dgm:spPr/>
      <dgm:t>
        <a:bodyPr/>
        <a:lstStyle/>
        <a:p>
          <a:endParaRPr lang="en-US"/>
        </a:p>
      </dgm:t>
    </dgm:pt>
    <dgm:pt modelId="{79BEFD9D-56F1-5641-A5CB-44DD8C039814}">
      <dgm:prSet phldrT="[Text]"/>
      <dgm:spPr/>
      <dgm:t>
        <a:bodyPr/>
        <a:lstStyle/>
        <a:p>
          <a:r>
            <a:rPr lang="en-US" dirty="0" smtClean="0"/>
            <a:t>Has specific approval access as defined in workflows</a:t>
          </a:r>
          <a:endParaRPr lang="en-US" dirty="0"/>
        </a:p>
      </dgm:t>
    </dgm:pt>
    <dgm:pt modelId="{50DE33C8-8A6E-5142-BC13-ED3537DE4C64}" type="parTrans" cxnId="{26BC2B77-AA03-054F-82D3-07D72A9E8A9D}">
      <dgm:prSet/>
      <dgm:spPr/>
      <dgm:t>
        <a:bodyPr/>
        <a:lstStyle/>
        <a:p>
          <a:endParaRPr lang="en-US"/>
        </a:p>
      </dgm:t>
    </dgm:pt>
    <dgm:pt modelId="{FDE9A8C5-509D-D145-98A6-1991179FE8FB}" type="sibTrans" cxnId="{26BC2B77-AA03-054F-82D3-07D72A9E8A9D}">
      <dgm:prSet/>
      <dgm:spPr/>
      <dgm:t>
        <a:bodyPr/>
        <a:lstStyle/>
        <a:p>
          <a:endParaRPr lang="en-US"/>
        </a:p>
      </dgm:t>
    </dgm:pt>
    <dgm:pt modelId="{59E44E60-8A76-D74A-885C-BBD9C4C4F941}">
      <dgm:prSet phldrT="[Text]"/>
      <dgm:spPr/>
      <dgm:t>
        <a:bodyPr/>
        <a:lstStyle/>
        <a:p>
          <a:r>
            <a:rPr lang="en-US" dirty="0" smtClean="0"/>
            <a:t>This access remains, even if not explicitly defined</a:t>
          </a:r>
          <a:endParaRPr lang="en-US" dirty="0"/>
        </a:p>
      </dgm:t>
    </dgm:pt>
    <dgm:pt modelId="{E3730E53-352C-D245-9EB4-9EEBD4472C7C}" type="parTrans" cxnId="{044F9E22-48F0-8944-80CB-65727E47336C}">
      <dgm:prSet/>
      <dgm:spPr/>
      <dgm:t>
        <a:bodyPr/>
        <a:lstStyle/>
        <a:p>
          <a:endParaRPr lang="en-US"/>
        </a:p>
      </dgm:t>
    </dgm:pt>
    <dgm:pt modelId="{FFC3D231-5DBD-B442-BE4E-DFEF297371D1}" type="sibTrans" cxnId="{044F9E22-48F0-8944-80CB-65727E47336C}">
      <dgm:prSet/>
      <dgm:spPr/>
      <dgm:t>
        <a:bodyPr/>
        <a:lstStyle/>
        <a:p>
          <a:endParaRPr lang="en-US"/>
        </a:p>
      </dgm:t>
    </dgm:pt>
    <dgm:pt modelId="{70B8526D-275D-E643-A9FD-16BE05E621CD}">
      <dgm:prSet phldrT="[Text]"/>
      <dgm:spPr/>
      <dgm:t>
        <a:bodyPr/>
        <a:lstStyle/>
        <a:p>
          <a:r>
            <a:rPr lang="en-US" dirty="0" smtClean="0"/>
            <a:t>Parent</a:t>
          </a:r>
          <a:endParaRPr lang="en-US" dirty="0"/>
        </a:p>
      </dgm:t>
    </dgm:pt>
    <dgm:pt modelId="{D1433FC1-A710-494E-9A69-FB7733258D8D}" type="parTrans" cxnId="{EEB6EEE4-836B-F343-91C8-A77033F0BED1}">
      <dgm:prSet/>
      <dgm:spPr/>
      <dgm:t>
        <a:bodyPr/>
        <a:lstStyle/>
        <a:p>
          <a:endParaRPr lang="en-US"/>
        </a:p>
      </dgm:t>
    </dgm:pt>
    <dgm:pt modelId="{159507EB-2069-CF40-A8E2-D0D1B6722F2D}" type="sibTrans" cxnId="{EEB6EEE4-836B-F343-91C8-A77033F0BED1}">
      <dgm:prSet/>
      <dgm:spPr/>
      <dgm:t>
        <a:bodyPr/>
        <a:lstStyle/>
        <a:p>
          <a:endParaRPr lang="en-US"/>
        </a:p>
      </dgm:t>
    </dgm:pt>
    <dgm:pt modelId="{8AE79174-4FE2-2B4C-89DC-5864643B1B55}">
      <dgm:prSet phldrT="[Text]"/>
      <dgm:spPr/>
      <dgm:t>
        <a:bodyPr/>
        <a:lstStyle/>
        <a:p>
          <a:r>
            <a:rPr lang="en-US" dirty="0" smtClean="0"/>
            <a:t>Has Access to a separate parent web portal</a:t>
          </a:r>
          <a:endParaRPr lang="en-US" dirty="0"/>
        </a:p>
      </dgm:t>
    </dgm:pt>
    <dgm:pt modelId="{66849F2F-D812-0F4A-9ABB-A43AFC28ECD6}" type="parTrans" cxnId="{FA685D86-4559-4A41-B9FF-95550B136C67}">
      <dgm:prSet/>
      <dgm:spPr/>
      <dgm:t>
        <a:bodyPr/>
        <a:lstStyle/>
        <a:p>
          <a:endParaRPr lang="en-US"/>
        </a:p>
      </dgm:t>
    </dgm:pt>
    <dgm:pt modelId="{CAF494FB-99FB-9246-AB91-8B05904F378A}" type="sibTrans" cxnId="{FA685D86-4559-4A41-B9FF-95550B136C67}">
      <dgm:prSet/>
      <dgm:spPr/>
      <dgm:t>
        <a:bodyPr/>
        <a:lstStyle/>
        <a:p>
          <a:endParaRPr lang="en-US"/>
        </a:p>
      </dgm:t>
    </dgm:pt>
    <dgm:pt modelId="{08A157DF-6819-B842-87A2-7611C47562FB}">
      <dgm:prSet phldrT="[Text]"/>
      <dgm:spPr/>
      <dgm:t>
        <a:bodyPr/>
        <a:lstStyle/>
        <a:p>
          <a:r>
            <a:rPr lang="en-US" dirty="0" smtClean="0"/>
            <a:t>Parent portal has some default student and parent profile information &amp; specific reports released by the the school and forms to apply for TC </a:t>
          </a:r>
          <a:r>
            <a:rPr lang="en-US" dirty="0" err="1" smtClean="0"/>
            <a:t>etc</a:t>
          </a:r>
          <a:endParaRPr lang="en-US" dirty="0"/>
        </a:p>
      </dgm:t>
    </dgm:pt>
    <dgm:pt modelId="{1873E29E-1942-0D41-BCBE-804BD1D445E2}" type="parTrans" cxnId="{E87F70E5-E6E9-4A4A-B7FC-9EA3F1663746}">
      <dgm:prSet/>
      <dgm:spPr/>
      <dgm:t>
        <a:bodyPr/>
        <a:lstStyle/>
        <a:p>
          <a:endParaRPr lang="en-US"/>
        </a:p>
      </dgm:t>
    </dgm:pt>
    <dgm:pt modelId="{B5A6BE34-4658-CE4F-8FD4-705558DA81ED}" type="sibTrans" cxnId="{E87F70E5-E6E9-4A4A-B7FC-9EA3F1663746}">
      <dgm:prSet/>
      <dgm:spPr/>
      <dgm:t>
        <a:bodyPr/>
        <a:lstStyle/>
        <a:p>
          <a:endParaRPr lang="en-US"/>
        </a:p>
      </dgm:t>
    </dgm:pt>
    <dgm:pt modelId="{D8E07145-1613-464D-841D-501729895706}">
      <dgm:prSet phldrT="[Text]"/>
      <dgm:spPr/>
      <dgm:t>
        <a:bodyPr/>
        <a:lstStyle/>
        <a:p>
          <a:r>
            <a:rPr lang="en-US" dirty="0" smtClean="0"/>
            <a:t>This will be further enhanced via APIs</a:t>
          </a:r>
          <a:endParaRPr lang="en-US" dirty="0"/>
        </a:p>
      </dgm:t>
    </dgm:pt>
    <dgm:pt modelId="{ABAA8634-1495-E048-920B-F0DD8BE74E39}" type="parTrans" cxnId="{53A5E77A-C813-254C-9F30-BCB6D68AB6A2}">
      <dgm:prSet/>
      <dgm:spPr/>
      <dgm:t>
        <a:bodyPr/>
        <a:lstStyle/>
        <a:p>
          <a:endParaRPr lang="en-US"/>
        </a:p>
      </dgm:t>
    </dgm:pt>
    <dgm:pt modelId="{F728EDDF-DA40-A34C-A2E3-16E921884FCB}" type="sibTrans" cxnId="{53A5E77A-C813-254C-9F30-BCB6D68AB6A2}">
      <dgm:prSet/>
      <dgm:spPr/>
      <dgm:t>
        <a:bodyPr/>
        <a:lstStyle/>
        <a:p>
          <a:endParaRPr lang="en-US"/>
        </a:p>
      </dgm:t>
    </dgm:pt>
    <dgm:pt modelId="{1E56F2D3-8E7B-8A4B-9C4D-14C44592EA74}" type="pres">
      <dgm:prSet presAssocID="{9265F1B9-3E7E-D14A-A800-3527C3493E7B}" presName="Name0" presStyleCnt="0">
        <dgm:presLayoutVars>
          <dgm:dir/>
          <dgm:animLvl val="lvl"/>
          <dgm:resizeHandles val="exact"/>
        </dgm:presLayoutVars>
      </dgm:prSet>
      <dgm:spPr/>
      <dgm:t>
        <a:bodyPr/>
        <a:lstStyle/>
        <a:p>
          <a:endParaRPr lang="en-US"/>
        </a:p>
      </dgm:t>
    </dgm:pt>
    <dgm:pt modelId="{0EEFBDCB-A2D7-204D-8C30-321818734A25}" type="pres">
      <dgm:prSet presAssocID="{8C4BD3E7-9F92-4A4E-8AFA-997AC840FFF2}" presName="composite" presStyleCnt="0"/>
      <dgm:spPr/>
    </dgm:pt>
    <dgm:pt modelId="{0B21167C-A80A-6D40-8FBE-C635E72DD7ED}" type="pres">
      <dgm:prSet presAssocID="{8C4BD3E7-9F92-4A4E-8AFA-997AC840FFF2}" presName="parTx" presStyleLbl="alignNode1" presStyleIdx="0" presStyleCnt="6">
        <dgm:presLayoutVars>
          <dgm:chMax val="0"/>
          <dgm:chPref val="0"/>
          <dgm:bulletEnabled val="1"/>
        </dgm:presLayoutVars>
      </dgm:prSet>
      <dgm:spPr/>
      <dgm:t>
        <a:bodyPr/>
        <a:lstStyle/>
        <a:p>
          <a:endParaRPr lang="en-US"/>
        </a:p>
      </dgm:t>
    </dgm:pt>
    <dgm:pt modelId="{8550FFD3-CC6A-A343-9562-0A507B4DDFE3}" type="pres">
      <dgm:prSet presAssocID="{8C4BD3E7-9F92-4A4E-8AFA-997AC840FFF2}" presName="desTx" presStyleLbl="alignAccFollowNode1" presStyleIdx="0" presStyleCnt="6">
        <dgm:presLayoutVars>
          <dgm:bulletEnabled val="1"/>
        </dgm:presLayoutVars>
      </dgm:prSet>
      <dgm:spPr/>
      <dgm:t>
        <a:bodyPr/>
        <a:lstStyle/>
        <a:p>
          <a:endParaRPr lang="en-US"/>
        </a:p>
      </dgm:t>
    </dgm:pt>
    <dgm:pt modelId="{D8DEFFF7-FD20-EC4E-BA18-86609F39100A}" type="pres">
      <dgm:prSet presAssocID="{7C184C73-B46B-AC4E-ACE8-2B7D32F6EB4F}" presName="space" presStyleCnt="0"/>
      <dgm:spPr/>
    </dgm:pt>
    <dgm:pt modelId="{FC107823-6B04-9A4C-8F3F-AC5FAB10D469}" type="pres">
      <dgm:prSet presAssocID="{3B9516D3-CD45-734A-B140-D0EF0C16D468}" presName="composite" presStyleCnt="0"/>
      <dgm:spPr/>
    </dgm:pt>
    <dgm:pt modelId="{1133079C-E70D-3644-9D9D-B1B6FC6D7CC9}" type="pres">
      <dgm:prSet presAssocID="{3B9516D3-CD45-734A-B140-D0EF0C16D468}" presName="parTx" presStyleLbl="alignNode1" presStyleIdx="1" presStyleCnt="6">
        <dgm:presLayoutVars>
          <dgm:chMax val="0"/>
          <dgm:chPref val="0"/>
          <dgm:bulletEnabled val="1"/>
        </dgm:presLayoutVars>
      </dgm:prSet>
      <dgm:spPr/>
      <dgm:t>
        <a:bodyPr/>
        <a:lstStyle/>
        <a:p>
          <a:endParaRPr lang="en-US"/>
        </a:p>
      </dgm:t>
    </dgm:pt>
    <dgm:pt modelId="{909831F8-3C28-914A-B0A3-91DD6CF3D6A7}" type="pres">
      <dgm:prSet presAssocID="{3B9516D3-CD45-734A-B140-D0EF0C16D468}" presName="desTx" presStyleLbl="alignAccFollowNode1" presStyleIdx="1" presStyleCnt="6">
        <dgm:presLayoutVars>
          <dgm:bulletEnabled val="1"/>
        </dgm:presLayoutVars>
      </dgm:prSet>
      <dgm:spPr/>
      <dgm:t>
        <a:bodyPr/>
        <a:lstStyle/>
        <a:p>
          <a:endParaRPr lang="en-US"/>
        </a:p>
      </dgm:t>
    </dgm:pt>
    <dgm:pt modelId="{102C38CD-7310-A84D-A54D-B82930555A82}" type="pres">
      <dgm:prSet presAssocID="{BA93FA5A-A2B5-1F4B-9759-919CC15FF0DE}" presName="space" presStyleCnt="0"/>
      <dgm:spPr/>
    </dgm:pt>
    <dgm:pt modelId="{5B126132-0956-E64E-AB9A-2204B928A35F}" type="pres">
      <dgm:prSet presAssocID="{14549021-DBFF-F347-B11B-D1D58C05CAC0}" presName="composite" presStyleCnt="0"/>
      <dgm:spPr/>
    </dgm:pt>
    <dgm:pt modelId="{FF22180F-C66A-EE42-804D-BD110B77AC64}" type="pres">
      <dgm:prSet presAssocID="{14549021-DBFF-F347-B11B-D1D58C05CAC0}" presName="parTx" presStyleLbl="alignNode1" presStyleIdx="2" presStyleCnt="6">
        <dgm:presLayoutVars>
          <dgm:chMax val="0"/>
          <dgm:chPref val="0"/>
          <dgm:bulletEnabled val="1"/>
        </dgm:presLayoutVars>
      </dgm:prSet>
      <dgm:spPr/>
      <dgm:t>
        <a:bodyPr/>
        <a:lstStyle/>
        <a:p>
          <a:endParaRPr lang="en-US"/>
        </a:p>
      </dgm:t>
    </dgm:pt>
    <dgm:pt modelId="{82C13544-A09A-5647-935A-48281CB5F147}" type="pres">
      <dgm:prSet presAssocID="{14549021-DBFF-F347-B11B-D1D58C05CAC0}" presName="desTx" presStyleLbl="alignAccFollowNode1" presStyleIdx="2" presStyleCnt="6">
        <dgm:presLayoutVars>
          <dgm:bulletEnabled val="1"/>
        </dgm:presLayoutVars>
      </dgm:prSet>
      <dgm:spPr/>
      <dgm:t>
        <a:bodyPr/>
        <a:lstStyle/>
        <a:p>
          <a:endParaRPr lang="en-US"/>
        </a:p>
      </dgm:t>
    </dgm:pt>
    <dgm:pt modelId="{54C220F3-03A4-5841-81E5-A42470EE2D37}" type="pres">
      <dgm:prSet presAssocID="{808FCF8D-F2E9-514A-B670-7731774354CA}" presName="space" presStyleCnt="0"/>
      <dgm:spPr/>
    </dgm:pt>
    <dgm:pt modelId="{8203889C-B588-0D46-B80D-912286529ECB}" type="pres">
      <dgm:prSet presAssocID="{FFE4F640-3777-FF4E-9425-40C21647B97F}" presName="composite" presStyleCnt="0"/>
      <dgm:spPr/>
    </dgm:pt>
    <dgm:pt modelId="{D0DE91AC-BEFB-314E-816C-C25DFD03B197}" type="pres">
      <dgm:prSet presAssocID="{FFE4F640-3777-FF4E-9425-40C21647B97F}" presName="parTx" presStyleLbl="alignNode1" presStyleIdx="3" presStyleCnt="6">
        <dgm:presLayoutVars>
          <dgm:chMax val="0"/>
          <dgm:chPref val="0"/>
          <dgm:bulletEnabled val="1"/>
        </dgm:presLayoutVars>
      </dgm:prSet>
      <dgm:spPr/>
      <dgm:t>
        <a:bodyPr/>
        <a:lstStyle/>
        <a:p>
          <a:endParaRPr lang="en-US"/>
        </a:p>
      </dgm:t>
    </dgm:pt>
    <dgm:pt modelId="{C3C2D34B-27E4-3B44-B408-00F9D826CF91}" type="pres">
      <dgm:prSet presAssocID="{FFE4F640-3777-FF4E-9425-40C21647B97F}" presName="desTx" presStyleLbl="alignAccFollowNode1" presStyleIdx="3" presStyleCnt="6">
        <dgm:presLayoutVars>
          <dgm:bulletEnabled val="1"/>
        </dgm:presLayoutVars>
      </dgm:prSet>
      <dgm:spPr/>
      <dgm:t>
        <a:bodyPr/>
        <a:lstStyle/>
        <a:p>
          <a:endParaRPr lang="en-US"/>
        </a:p>
      </dgm:t>
    </dgm:pt>
    <dgm:pt modelId="{70D26CD5-3E76-A744-8AC2-E664AD3F0431}" type="pres">
      <dgm:prSet presAssocID="{3E7CB3FE-4E01-BB4A-BEF4-2C884B5E6D1A}" presName="space" presStyleCnt="0"/>
      <dgm:spPr/>
    </dgm:pt>
    <dgm:pt modelId="{189D3728-4C6E-9840-B5DE-F11FFD2D7F07}" type="pres">
      <dgm:prSet presAssocID="{E388D9FF-A0B4-6D49-BA06-2ECBF4A76638}" presName="composite" presStyleCnt="0"/>
      <dgm:spPr/>
    </dgm:pt>
    <dgm:pt modelId="{67F23A27-0F7B-2049-8EF2-F77D3C531CBE}" type="pres">
      <dgm:prSet presAssocID="{E388D9FF-A0B4-6D49-BA06-2ECBF4A76638}" presName="parTx" presStyleLbl="alignNode1" presStyleIdx="4" presStyleCnt="6">
        <dgm:presLayoutVars>
          <dgm:chMax val="0"/>
          <dgm:chPref val="0"/>
          <dgm:bulletEnabled val="1"/>
        </dgm:presLayoutVars>
      </dgm:prSet>
      <dgm:spPr/>
      <dgm:t>
        <a:bodyPr/>
        <a:lstStyle/>
        <a:p>
          <a:endParaRPr lang="en-US"/>
        </a:p>
      </dgm:t>
    </dgm:pt>
    <dgm:pt modelId="{DD8975EF-F03E-B048-86A3-AFA05DD63CF5}" type="pres">
      <dgm:prSet presAssocID="{E388D9FF-A0B4-6D49-BA06-2ECBF4A76638}" presName="desTx" presStyleLbl="alignAccFollowNode1" presStyleIdx="4" presStyleCnt="6">
        <dgm:presLayoutVars>
          <dgm:bulletEnabled val="1"/>
        </dgm:presLayoutVars>
      </dgm:prSet>
      <dgm:spPr/>
      <dgm:t>
        <a:bodyPr/>
        <a:lstStyle/>
        <a:p>
          <a:endParaRPr lang="en-US"/>
        </a:p>
      </dgm:t>
    </dgm:pt>
    <dgm:pt modelId="{59E3B9F1-B64C-EA43-8829-430E5FF47EA9}" type="pres">
      <dgm:prSet presAssocID="{C40AEB68-489C-0E4F-B1BE-CBBC7B55BFC0}" presName="space" presStyleCnt="0"/>
      <dgm:spPr/>
    </dgm:pt>
    <dgm:pt modelId="{EA8274AC-B3D2-CF4C-AC98-FF4140605083}" type="pres">
      <dgm:prSet presAssocID="{70B8526D-275D-E643-A9FD-16BE05E621CD}" presName="composite" presStyleCnt="0"/>
      <dgm:spPr/>
    </dgm:pt>
    <dgm:pt modelId="{66FD7B1F-BE61-244A-B4AD-6487802B8C12}" type="pres">
      <dgm:prSet presAssocID="{70B8526D-275D-E643-A9FD-16BE05E621CD}" presName="parTx" presStyleLbl="alignNode1" presStyleIdx="5" presStyleCnt="6">
        <dgm:presLayoutVars>
          <dgm:chMax val="0"/>
          <dgm:chPref val="0"/>
          <dgm:bulletEnabled val="1"/>
        </dgm:presLayoutVars>
      </dgm:prSet>
      <dgm:spPr/>
      <dgm:t>
        <a:bodyPr/>
        <a:lstStyle/>
        <a:p>
          <a:endParaRPr lang="en-US"/>
        </a:p>
      </dgm:t>
    </dgm:pt>
    <dgm:pt modelId="{5B60CAA9-8709-DE49-A93A-8260FBF43079}" type="pres">
      <dgm:prSet presAssocID="{70B8526D-275D-E643-A9FD-16BE05E621CD}" presName="desTx" presStyleLbl="alignAccFollowNode1" presStyleIdx="5" presStyleCnt="6">
        <dgm:presLayoutVars>
          <dgm:bulletEnabled val="1"/>
        </dgm:presLayoutVars>
      </dgm:prSet>
      <dgm:spPr/>
      <dgm:t>
        <a:bodyPr/>
        <a:lstStyle/>
        <a:p>
          <a:endParaRPr lang="en-US"/>
        </a:p>
      </dgm:t>
    </dgm:pt>
  </dgm:ptLst>
  <dgm:cxnLst>
    <dgm:cxn modelId="{35A7E8D6-8D59-8F42-A9F7-635E320F3DB5}" type="presOf" srcId="{04ACE130-A9FA-7D46-817E-2C3AEE18642F}" destId="{C3C2D34B-27E4-3B44-B408-00F9D826CF91}" srcOrd="0" destOrd="0" presId="urn:microsoft.com/office/officeart/2005/8/layout/hList1"/>
    <dgm:cxn modelId="{C5094758-3359-9C4F-894F-089960326E69}" srcId="{9265F1B9-3E7E-D14A-A800-3527C3493E7B}" destId="{FFE4F640-3777-FF4E-9425-40C21647B97F}" srcOrd="3" destOrd="0" parTransId="{6C3F2B81-3939-AC41-ACC1-43847F817355}" sibTransId="{3E7CB3FE-4E01-BB4A-BEF4-2C884B5E6D1A}"/>
    <dgm:cxn modelId="{77B0EEEB-01D1-2E4A-A59F-6E74AD9893CF}" type="presOf" srcId="{8AE79174-4FE2-2B4C-89DC-5864643B1B55}" destId="{5B60CAA9-8709-DE49-A93A-8260FBF43079}" srcOrd="0" destOrd="0" presId="urn:microsoft.com/office/officeart/2005/8/layout/hList1"/>
    <dgm:cxn modelId="{66695B2A-B957-0A4C-859E-E6AD2411BA71}" type="presOf" srcId="{79BEFD9D-56F1-5641-A5CB-44DD8C039814}" destId="{C3C2D34B-27E4-3B44-B408-00F9D826CF91}" srcOrd="0" destOrd="1" presId="urn:microsoft.com/office/officeart/2005/8/layout/hList1"/>
    <dgm:cxn modelId="{FA685D86-4559-4A41-B9FF-95550B136C67}" srcId="{70B8526D-275D-E643-A9FD-16BE05E621CD}" destId="{8AE79174-4FE2-2B4C-89DC-5864643B1B55}" srcOrd="0" destOrd="0" parTransId="{66849F2F-D812-0F4A-9ABB-A43AFC28ECD6}" sibTransId="{CAF494FB-99FB-9246-AB91-8B05904F378A}"/>
    <dgm:cxn modelId="{EFF2EA28-88E3-D048-8535-78BE18E96A48}" srcId="{3B9516D3-CD45-734A-B140-D0EF0C16D468}" destId="{56A77BDE-90C9-CE4F-BFB1-558964016AD1}" srcOrd="2" destOrd="0" parTransId="{12559C02-B2D4-994E-BEB4-B503A922FD7C}" sibTransId="{AE228A2C-1F2F-0F4F-A5E5-FEB8230AAA96}"/>
    <dgm:cxn modelId="{AB941E0B-D5FE-8441-A2F9-BFAD7FEF0DFB}" srcId="{E388D9FF-A0B4-6D49-BA06-2ECBF4A76638}" destId="{2A9D0957-DB8C-1749-9187-F8500E95310D}" srcOrd="0" destOrd="0" parTransId="{D3621CC3-F43A-FD47-BC1D-A81D295DB245}" sibTransId="{5FF444CB-1F5D-7948-9AE6-F48014EE104D}"/>
    <dgm:cxn modelId="{53A5E77A-C813-254C-9F30-BCB6D68AB6A2}" srcId="{70B8526D-275D-E643-A9FD-16BE05E621CD}" destId="{D8E07145-1613-464D-841D-501729895706}" srcOrd="2" destOrd="0" parTransId="{ABAA8634-1495-E048-920B-F0DD8BE74E39}" sibTransId="{F728EDDF-DA40-A34C-A2E3-16E921884FCB}"/>
    <dgm:cxn modelId="{7949B0CC-3494-5648-BA88-6A08D658DDA9}" srcId="{9265F1B9-3E7E-D14A-A800-3527C3493E7B}" destId="{8C4BD3E7-9F92-4A4E-8AFA-997AC840FFF2}" srcOrd="0" destOrd="0" parTransId="{FE05BDF1-0B86-C04E-AE87-B03A5ACD44EA}" sibTransId="{7C184C73-B46B-AC4E-ACE8-2B7D32F6EB4F}"/>
    <dgm:cxn modelId="{E87F70E5-E6E9-4A4A-B7FC-9EA3F1663746}" srcId="{70B8526D-275D-E643-A9FD-16BE05E621CD}" destId="{08A157DF-6819-B842-87A2-7611C47562FB}" srcOrd="1" destOrd="0" parTransId="{1873E29E-1942-0D41-BCBE-804BD1D445E2}" sibTransId="{B5A6BE34-4658-CE4F-8FD4-705558DA81ED}"/>
    <dgm:cxn modelId="{385D4CED-E93A-1543-AAE5-3E6AAE7DB684}" type="presOf" srcId="{E388D9FF-A0B4-6D49-BA06-2ECBF4A76638}" destId="{67F23A27-0F7B-2049-8EF2-F77D3C531CBE}" srcOrd="0" destOrd="0" presId="urn:microsoft.com/office/officeart/2005/8/layout/hList1"/>
    <dgm:cxn modelId="{7B22AB0B-5D29-A14D-9D5E-762CA164D2BF}" srcId="{9265F1B9-3E7E-D14A-A800-3527C3493E7B}" destId="{14549021-DBFF-F347-B11B-D1D58C05CAC0}" srcOrd="2" destOrd="0" parTransId="{A2F7E91C-6260-E948-A4E3-3CADDD602394}" sibTransId="{808FCF8D-F2E9-514A-B670-7731774354CA}"/>
    <dgm:cxn modelId="{DCD3A754-F209-0D4F-9CE4-3E6AC926D040}" type="presOf" srcId="{F0CBA8BA-2B3F-5A43-9B86-1F8E7516E21F}" destId="{C3C2D34B-27E4-3B44-B408-00F9D826CF91}" srcOrd="0" destOrd="2" presId="urn:microsoft.com/office/officeart/2005/8/layout/hList1"/>
    <dgm:cxn modelId="{2B9A908E-75C8-B74F-944C-9CE643B8C2D0}" type="presOf" srcId="{14549021-DBFF-F347-B11B-D1D58C05CAC0}" destId="{FF22180F-C66A-EE42-804D-BD110B77AC64}" srcOrd="0" destOrd="0" presId="urn:microsoft.com/office/officeart/2005/8/layout/hList1"/>
    <dgm:cxn modelId="{044F9E22-48F0-8944-80CB-65727E47336C}" srcId="{8C4BD3E7-9F92-4A4E-8AFA-997AC840FFF2}" destId="{59E44E60-8A76-D74A-885C-BBD9C4C4F941}" srcOrd="2" destOrd="0" parTransId="{E3730E53-352C-D245-9EB4-9EEBD4472C7C}" sibTransId="{FFC3D231-5DBD-B442-BE4E-DFEF297371D1}"/>
    <dgm:cxn modelId="{95C59E26-3AAC-A642-82D4-F27961FE778C}" type="presOf" srcId="{DCC345EF-7F11-2E4A-B78E-42F2BE50200D}" destId="{909831F8-3C28-914A-B0A3-91DD6CF3D6A7}" srcOrd="0" destOrd="1" presId="urn:microsoft.com/office/officeart/2005/8/layout/hList1"/>
    <dgm:cxn modelId="{E9CB8FC2-C55D-944E-9EBD-FA3B9A4EA5CC}" srcId="{8C4BD3E7-9F92-4A4E-8AFA-997AC840FFF2}" destId="{34A81144-B727-F344-854C-491FB9F9574D}" srcOrd="1" destOrd="0" parTransId="{E9E08907-FE2A-5047-8D6A-3ABC720175EB}" sibTransId="{0509E55E-FA9C-EA45-95C7-BD62EFA11AE7}"/>
    <dgm:cxn modelId="{7DF2F79C-6EFA-784E-AEFE-B60C842FF060}" srcId="{FFE4F640-3777-FF4E-9425-40C21647B97F}" destId="{F0CBA8BA-2B3F-5A43-9B86-1F8E7516E21F}" srcOrd="2" destOrd="0" parTransId="{DBBF0817-051C-0D42-BBAE-E2914C41CCAE}" sibTransId="{272CA1BA-E264-D142-B138-333DD2D2E7F4}"/>
    <dgm:cxn modelId="{2D8C223F-5B61-3848-9FD2-31D427D8B9CB}" srcId="{14549021-DBFF-F347-B11B-D1D58C05CAC0}" destId="{945FE2A7-D07B-F845-A914-6A5C13BAA96D}" srcOrd="0" destOrd="0" parTransId="{1C545188-3F11-4747-A9FE-88375A52DD07}" sibTransId="{77389B37-631B-8D48-9ED4-E327A590F7CF}"/>
    <dgm:cxn modelId="{CA7318E1-B194-9946-9C20-63999B0A6B5D}" type="presOf" srcId="{9265F1B9-3E7E-D14A-A800-3527C3493E7B}" destId="{1E56F2D3-8E7B-8A4B-9C4D-14C44592EA74}" srcOrd="0" destOrd="0" presId="urn:microsoft.com/office/officeart/2005/8/layout/hList1"/>
    <dgm:cxn modelId="{5FBD23C8-AD6E-CC4E-A53A-C7015D6D2B64}" srcId="{9265F1B9-3E7E-D14A-A800-3527C3493E7B}" destId="{3B9516D3-CD45-734A-B140-D0EF0C16D468}" srcOrd="1" destOrd="0" parTransId="{035332CB-0419-204C-A57C-A22390CBC25F}" sibTransId="{BA93FA5A-A2B5-1F4B-9759-919CC15FF0DE}"/>
    <dgm:cxn modelId="{556574D2-420D-5845-A825-ABE8FAA25C1B}" srcId="{3B9516D3-CD45-734A-B140-D0EF0C16D468}" destId="{DCC345EF-7F11-2E4A-B78E-42F2BE50200D}" srcOrd="1" destOrd="0" parTransId="{4F26E1AB-238C-144A-8755-875FA9E526BB}" sibTransId="{7C0F4464-55D6-7B4D-AE4C-FEEE63C3304B}"/>
    <dgm:cxn modelId="{70FF0FB4-74C0-F842-AF6E-07BED3B7B342}" type="presOf" srcId="{483DC559-7F7A-C243-AFD2-B17B071AFFD4}" destId="{DD8975EF-F03E-B048-86A3-AFA05DD63CF5}" srcOrd="0" destOrd="1" presId="urn:microsoft.com/office/officeart/2005/8/layout/hList1"/>
    <dgm:cxn modelId="{AC5B2B4F-FE76-3B4C-B2E7-489FEECB516C}" type="presOf" srcId="{8C4BD3E7-9F92-4A4E-8AFA-997AC840FFF2}" destId="{0B21167C-A80A-6D40-8FBE-C635E72DD7ED}" srcOrd="0" destOrd="0" presId="urn:microsoft.com/office/officeart/2005/8/layout/hList1"/>
    <dgm:cxn modelId="{8E310CB7-DD10-6D4A-B263-2B868C677BBC}" type="presOf" srcId="{70B8526D-275D-E643-A9FD-16BE05E621CD}" destId="{66FD7B1F-BE61-244A-B4AD-6487802B8C12}" srcOrd="0" destOrd="0" presId="urn:microsoft.com/office/officeart/2005/8/layout/hList1"/>
    <dgm:cxn modelId="{E4C004D7-4F9A-1448-8673-26CD2A459C46}" type="presOf" srcId="{3B9516D3-CD45-734A-B140-D0EF0C16D468}" destId="{1133079C-E70D-3644-9D9D-B1B6FC6D7CC9}" srcOrd="0" destOrd="0" presId="urn:microsoft.com/office/officeart/2005/8/layout/hList1"/>
    <dgm:cxn modelId="{5D84EDF8-A36E-BF4B-9D60-B53D428923C0}" type="presOf" srcId="{1C768EFB-3A30-F249-A226-8E1254172BCA}" destId="{909831F8-3C28-914A-B0A3-91DD6CF3D6A7}" srcOrd="0" destOrd="0" presId="urn:microsoft.com/office/officeart/2005/8/layout/hList1"/>
    <dgm:cxn modelId="{3DD50E46-D88A-BE45-A084-EDCCFEE91847}" type="presOf" srcId="{59E44E60-8A76-D74A-885C-BBD9C4C4F941}" destId="{8550FFD3-CC6A-A343-9562-0A507B4DDFE3}" srcOrd="0" destOrd="2" presId="urn:microsoft.com/office/officeart/2005/8/layout/hList1"/>
    <dgm:cxn modelId="{66677846-2CDC-BE4E-9FAC-ABCB5B3E29C2}" type="presOf" srcId="{56A77BDE-90C9-CE4F-BFB1-558964016AD1}" destId="{909831F8-3C28-914A-B0A3-91DD6CF3D6A7}" srcOrd="0" destOrd="2" presId="urn:microsoft.com/office/officeart/2005/8/layout/hList1"/>
    <dgm:cxn modelId="{AE27240E-29BA-354B-925F-E570FDC90266}" type="presOf" srcId="{363B1383-15AB-AC43-B3E5-831D8953B036}" destId="{8550FFD3-CC6A-A343-9562-0A507B4DDFE3}" srcOrd="0" destOrd="0" presId="urn:microsoft.com/office/officeart/2005/8/layout/hList1"/>
    <dgm:cxn modelId="{AAEE5CE2-AE74-DF4E-B180-901963AFE3B4}" type="presOf" srcId="{D8E07145-1613-464D-841D-501729895706}" destId="{5B60CAA9-8709-DE49-A93A-8260FBF43079}" srcOrd="0" destOrd="2" presId="urn:microsoft.com/office/officeart/2005/8/layout/hList1"/>
    <dgm:cxn modelId="{88486B60-FC1A-0840-AF6F-1E93E5AE9EC6}" type="presOf" srcId="{34A81144-B727-F344-854C-491FB9F9574D}" destId="{8550FFD3-CC6A-A343-9562-0A507B4DDFE3}" srcOrd="0" destOrd="1" presId="urn:microsoft.com/office/officeart/2005/8/layout/hList1"/>
    <dgm:cxn modelId="{E35C4E12-6888-B647-8736-0F81CFCAFFEE}" srcId="{FFE4F640-3777-FF4E-9425-40C21647B97F}" destId="{04ACE130-A9FA-7D46-817E-2C3AEE18642F}" srcOrd="0" destOrd="0" parTransId="{26218459-43F8-7642-ADEB-FD187B882BF9}" sibTransId="{11FBE179-6027-884B-BFBA-2CEA91954C42}"/>
    <dgm:cxn modelId="{22623C4C-97C8-8341-AB4B-830745B851C7}" type="presOf" srcId="{08A157DF-6819-B842-87A2-7611C47562FB}" destId="{5B60CAA9-8709-DE49-A93A-8260FBF43079}" srcOrd="0" destOrd="1" presId="urn:microsoft.com/office/officeart/2005/8/layout/hList1"/>
    <dgm:cxn modelId="{EEB6EEE4-836B-F343-91C8-A77033F0BED1}" srcId="{9265F1B9-3E7E-D14A-A800-3527C3493E7B}" destId="{70B8526D-275D-E643-A9FD-16BE05E621CD}" srcOrd="5" destOrd="0" parTransId="{D1433FC1-A710-494E-9A69-FB7733258D8D}" sibTransId="{159507EB-2069-CF40-A8E2-D0D1B6722F2D}"/>
    <dgm:cxn modelId="{A7B640AE-B405-B945-B4B5-A6F352D42FF4}" srcId="{8C4BD3E7-9F92-4A4E-8AFA-997AC840FFF2}" destId="{363B1383-15AB-AC43-B3E5-831D8953B036}" srcOrd="0" destOrd="0" parTransId="{FFF98344-1FAD-E04F-BA02-D3D181AB2ABF}" sibTransId="{29364C2E-02BA-AC40-A54C-8EB2AD6B3DD8}"/>
    <dgm:cxn modelId="{402C08DA-8825-2A42-9DF0-D02E28D2F829}" type="presOf" srcId="{FFE4F640-3777-FF4E-9425-40C21647B97F}" destId="{D0DE91AC-BEFB-314E-816C-C25DFD03B197}" srcOrd="0" destOrd="0" presId="urn:microsoft.com/office/officeart/2005/8/layout/hList1"/>
    <dgm:cxn modelId="{7BD21355-A001-6C48-B300-7A305980DFD9}" type="presOf" srcId="{2A9D0957-DB8C-1749-9187-F8500E95310D}" destId="{DD8975EF-F03E-B048-86A3-AFA05DD63CF5}" srcOrd="0" destOrd="0" presId="urn:microsoft.com/office/officeart/2005/8/layout/hList1"/>
    <dgm:cxn modelId="{3443742C-A34E-D149-B4F5-B861D05405B6}" srcId="{9265F1B9-3E7E-D14A-A800-3527C3493E7B}" destId="{E388D9FF-A0B4-6D49-BA06-2ECBF4A76638}" srcOrd="4" destOrd="0" parTransId="{39698E13-45AB-7445-87F4-0B394628DF0A}" sibTransId="{C40AEB68-489C-0E4F-B1BE-CBBC7B55BFC0}"/>
    <dgm:cxn modelId="{182D61E1-AAF1-5740-B2BA-349F31C98006}" srcId="{E388D9FF-A0B4-6D49-BA06-2ECBF4A76638}" destId="{483DC559-7F7A-C243-AFD2-B17B071AFFD4}" srcOrd="1" destOrd="0" parTransId="{DEF10B04-29C4-8246-A39C-2E7B867A9C36}" sibTransId="{E98C68CC-0681-444D-894F-BE0513B39728}"/>
    <dgm:cxn modelId="{C1C993E9-3BF0-FA4A-BFC3-8CE3CF2003A5}" type="presOf" srcId="{945FE2A7-D07B-F845-A914-6A5C13BAA96D}" destId="{82C13544-A09A-5647-935A-48281CB5F147}" srcOrd="0" destOrd="0" presId="urn:microsoft.com/office/officeart/2005/8/layout/hList1"/>
    <dgm:cxn modelId="{D3DB3564-5652-9F42-BEA9-B5C2A2EE0952}" srcId="{3B9516D3-CD45-734A-B140-D0EF0C16D468}" destId="{1C768EFB-3A30-F249-A226-8E1254172BCA}" srcOrd="0" destOrd="0" parTransId="{45AA4C32-4DD5-734F-BCBF-C3E791F2C029}" sibTransId="{77980376-5E41-7B40-8FC4-8CB2350AE42F}"/>
    <dgm:cxn modelId="{26BC2B77-AA03-054F-82D3-07D72A9E8A9D}" srcId="{FFE4F640-3777-FF4E-9425-40C21647B97F}" destId="{79BEFD9D-56F1-5641-A5CB-44DD8C039814}" srcOrd="1" destOrd="0" parTransId="{50DE33C8-8A6E-5142-BC13-ED3537DE4C64}" sibTransId="{FDE9A8C5-509D-D145-98A6-1991179FE8FB}"/>
    <dgm:cxn modelId="{809615F4-6474-0443-BB0E-2C15EB157F16}" type="presParOf" srcId="{1E56F2D3-8E7B-8A4B-9C4D-14C44592EA74}" destId="{0EEFBDCB-A2D7-204D-8C30-321818734A25}" srcOrd="0" destOrd="0" presId="urn:microsoft.com/office/officeart/2005/8/layout/hList1"/>
    <dgm:cxn modelId="{7A95FC1A-7C7A-0E4B-A1CA-96E189B5ED1A}" type="presParOf" srcId="{0EEFBDCB-A2D7-204D-8C30-321818734A25}" destId="{0B21167C-A80A-6D40-8FBE-C635E72DD7ED}" srcOrd="0" destOrd="0" presId="urn:microsoft.com/office/officeart/2005/8/layout/hList1"/>
    <dgm:cxn modelId="{D4520386-4DF0-E742-ABBC-14FCACFF28AC}" type="presParOf" srcId="{0EEFBDCB-A2D7-204D-8C30-321818734A25}" destId="{8550FFD3-CC6A-A343-9562-0A507B4DDFE3}" srcOrd="1" destOrd="0" presId="urn:microsoft.com/office/officeart/2005/8/layout/hList1"/>
    <dgm:cxn modelId="{03AA8611-775C-6D41-8AF1-77802826CADE}" type="presParOf" srcId="{1E56F2D3-8E7B-8A4B-9C4D-14C44592EA74}" destId="{D8DEFFF7-FD20-EC4E-BA18-86609F39100A}" srcOrd="1" destOrd="0" presId="urn:microsoft.com/office/officeart/2005/8/layout/hList1"/>
    <dgm:cxn modelId="{8582AB23-C6BF-2C41-AF50-5106FE7C034E}" type="presParOf" srcId="{1E56F2D3-8E7B-8A4B-9C4D-14C44592EA74}" destId="{FC107823-6B04-9A4C-8F3F-AC5FAB10D469}" srcOrd="2" destOrd="0" presId="urn:microsoft.com/office/officeart/2005/8/layout/hList1"/>
    <dgm:cxn modelId="{317D2908-A0D8-9244-AD25-44BCAACF28AD}" type="presParOf" srcId="{FC107823-6B04-9A4C-8F3F-AC5FAB10D469}" destId="{1133079C-E70D-3644-9D9D-B1B6FC6D7CC9}" srcOrd="0" destOrd="0" presId="urn:microsoft.com/office/officeart/2005/8/layout/hList1"/>
    <dgm:cxn modelId="{C26B39E4-7849-104A-91B5-4FF3AEF43272}" type="presParOf" srcId="{FC107823-6B04-9A4C-8F3F-AC5FAB10D469}" destId="{909831F8-3C28-914A-B0A3-91DD6CF3D6A7}" srcOrd="1" destOrd="0" presId="urn:microsoft.com/office/officeart/2005/8/layout/hList1"/>
    <dgm:cxn modelId="{038531A9-5598-7E4E-8ED6-FD1B885678AD}" type="presParOf" srcId="{1E56F2D3-8E7B-8A4B-9C4D-14C44592EA74}" destId="{102C38CD-7310-A84D-A54D-B82930555A82}" srcOrd="3" destOrd="0" presId="urn:microsoft.com/office/officeart/2005/8/layout/hList1"/>
    <dgm:cxn modelId="{21B25136-CACC-B245-B953-FBD5FD4DD74D}" type="presParOf" srcId="{1E56F2D3-8E7B-8A4B-9C4D-14C44592EA74}" destId="{5B126132-0956-E64E-AB9A-2204B928A35F}" srcOrd="4" destOrd="0" presId="urn:microsoft.com/office/officeart/2005/8/layout/hList1"/>
    <dgm:cxn modelId="{6F5358E7-A856-5C42-AB36-1DBBAE0DF972}" type="presParOf" srcId="{5B126132-0956-E64E-AB9A-2204B928A35F}" destId="{FF22180F-C66A-EE42-804D-BD110B77AC64}" srcOrd="0" destOrd="0" presId="urn:microsoft.com/office/officeart/2005/8/layout/hList1"/>
    <dgm:cxn modelId="{A549BA29-F6F6-B045-BDC4-FD1F03E064E5}" type="presParOf" srcId="{5B126132-0956-E64E-AB9A-2204B928A35F}" destId="{82C13544-A09A-5647-935A-48281CB5F147}" srcOrd="1" destOrd="0" presId="urn:microsoft.com/office/officeart/2005/8/layout/hList1"/>
    <dgm:cxn modelId="{278DD336-03B6-B547-9917-B8E188C68689}" type="presParOf" srcId="{1E56F2D3-8E7B-8A4B-9C4D-14C44592EA74}" destId="{54C220F3-03A4-5841-81E5-A42470EE2D37}" srcOrd="5" destOrd="0" presId="urn:microsoft.com/office/officeart/2005/8/layout/hList1"/>
    <dgm:cxn modelId="{7DFFBB39-60F6-C746-9A1F-3063597C2BDA}" type="presParOf" srcId="{1E56F2D3-8E7B-8A4B-9C4D-14C44592EA74}" destId="{8203889C-B588-0D46-B80D-912286529ECB}" srcOrd="6" destOrd="0" presId="urn:microsoft.com/office/officeart/2005/8/layout/hList1"/>
    <dgm:cxn modelId="{2E374B31-133E-A940-B7E6-CCB0709FA5F9}" type="presParOf" srcId="{8203889C-B588-0D46-B80D-912286529ECB}" destId="{D0DE91AC-BEFB-314E-816C-C25DFD03B197}" srcOrd="0" destOrd="0" presId="urn:microsoft.com/office/officeart/2005/8/layout/hList1"/>
    <dgm:cxn modelId="{43668A66-851F-E147-A5DE-BE5773A98F3A}" type="presParOf" srcId="{8203889C-B588-0D46-B80D-912286529ECB}" destId="{C3C2D34B-27E4-3B44-B408-00F9D826CF91}" srcOrd="1" destOrd="0" presId="urn:microsoft.com/office/officeart/2005/8/layout/hList1"/>
    <dgm:cxn modelId="{6220D266-128E-6D4F-B224-F4344F86CF19}" type="presParOf" srcId="{1E56F2D3-8E7B-8A4B-9C4D-14C44592EA74}" destId="{70D26CD5-3E76-A744-8AC2-E664AD3F0431}" srcOrd="7" destOrd="0" presId="urn:microsoft.com/office/officeart/2005/8/layout/hList1"/>
    <dgm:cxn modelId="{E75A79C9-9BA1-CE4C-9133-1D90E06CD3D3}" type="presParOf" srcId="{1E56F2D3-8E7B-8A4B-9C4D-14C44592EA74}" destId="{189D3728-4C6E-9840-B5DE-F11FFD2D7F07}" srcOrd="8" destOrd="0" presId="urn:microsoft.com/office/officeart/2005/8/layout/hList1"/>
    <dgm:cxn modelId="{9ACDD614-5B78-F84F-A611-B273A4359B66}" type="presParOf" srcId="{189D3728-4C6E-9840-B5DE-F11FFD2D7F07}" destId="{67F23A27-0F7B-2049-8EF2-F77D3C531CBE}" srcOrd="0" destOrd="0" presId="urn:microsoft.com/office/officeart/2005/8/layout/hList1"/>
    <dgm:cxn modelId="{8A59D268-583D-D842-8D7C-C2A37D9D478F}" type="presParOf" srcId="{189D3728-4C6E-9840-B5DE-F11FFD2D7F07}" destId="{DD8975EF-F03E-B048-86A3-AFA05DD63CF5}" srcOrd="1" destOrd="0" presId="urn:microsoft.com/office/officeart/2005/8/layout/hList1"/>
    <dgm:cxn modelId="{93E0CAC1-E20D-E440-AFED-22641CDDFE54}" type="presParOf" srcId="{1E56F2D3-8E7B-8A4B-9C4D-14C44592EA74}" destId="{59E3B9F1-B64C-EA43-8829-430E5FF47EA9}" srcOrd="9" destOrd="0" presId="urn:microsoft.com/office/officeart/2005/8/layout/hList1"/>
    <dgm:cxn modelId="{00BAC7A1-C65F-D04D-8B40-67462B5A33F4}" type="presParOf" srcId="{1E56F2D3-8E7B-8A4B-9C4D-14C44592EA74}" destId="{EA8274AC-B3D2-CF4C-AC98-FF4140605083}" srcOrd="10" destOrd="0" presId="urn:microsoft.com/office/officeart/2005/8/layout/hList1"/>
    <dgm:cxn modelId="{7CA12A37-782F-6044-866D-5B453FF38B37}" type="presParOf" srcId="{EA8274AC-B3D2-CF4C-AC98-FF4140605083}" destId="{66FD7B1F-BE61-244A-B4AD-6487802B8C12}" srcOrd="0" destOrd="0" presId="urn:microsoft.com/office/officeart/2005/8/layout/hList1"/>
    <dgm:cxn modelId="{831FDE6C-2DFB-024A-8FF6-C66B6D026EB3}" type="presParOf" srcId="{EA8274AC-B3D2-CF4C-AC98-FF4140605083}" destId="{5B60CAA9-8709-DE49-A93A-8260FBF4307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167C-A80A-6D40-8FBE-C635E72DD7ED}">
      <dsp:nvSpPr>
        <dsp:cNvPr id="0" name=""/>
        <dsp:cNvSpPr/>
      </dsp:nvSpPr>
      <dsp:spPr>
        <a:xfrm>
          <a:off x="3187" y="176669"/>
          <a:ext cx="1693645" cy="432000"/>
        </a:xfrm>
        <a:prstGeom prst="rect">
          <a:avLst/>
        </a:prstGeom>
        <a:solidFill>
          <a:schemeClr val="accent2"/>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Sys Admin</a:t>
          </a:r>
          <a:endParaRPr lang="en-US" sz="1500" kern="1200" dirty="0"/>
        </a:p>
      </dsp:txBody>
      <dsp:txXfrm>
        <a:off x="3187" y="176669"/>
        <a:ext cx="1693645" cy="432000"/>
      </dsp:txXfrm>
    </dsp:sp>
    <dsp:sp modelId="{8550FFD3-CC6A-A343-9562-0A507B4DDFE3}">
      <dsp:nvSpPr>
        <dsp:cNvPr id="0" name=""/>
        <dsp:cNvSpPr/>
      </dsp:nvSpPr>
      <dsp:spPr>
        <a:xfrm>
          <a:off x="3187"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access to all features available to all user types</a:t>
          </a:r>
          <a:endParaRPr lang="en-US" sz="1500" kern="1200" dirty="0"/>
        </a:p>
        <a:p>
          <a:pPr marL="114300" lvl="1" indent="-114300" algn="l" defTabSz="666750">
            <a:lnSpc>
              <a:spcPct val="90000"/>
            </a:lnSpc>
            <a:spcBef>
              <a:spcPct val="0"/>
            </a:spcBef>
            <a:spcAft>
              <a:spcPct val="15000"/>
            </a:spcAft>
            <a:buChar char="•"/>
          </a:pPr>
          <a:r>
            <a:rPr lang="en-US" sz="1500" kern="1200" dirty="0" smtClean="0"/>
            <a:t>Has approval authority, both uniquely and on behalf of all users and user types</a:t>
          </a:r>
          <a:endParaRPr lang="en-US" sz="1500" kern="1200" dirty="0"/>
        </a:p>
        <a:p>
          <a:pPr marL="114300" lvl="1" indent="-114300" algn="l" defTabSz="666750">
            <a:lnSpc>
              <a:spcPct val="90000"/>
            </a:lnSpc>
            <a:spcBef>
              <a:spcPct val="0"/>
            </a:spcBef>
            <a:spcAft>
              <a:spcPct val="15000"/>
            </a:spcAft>
            <a:buChar char="•"/>
          </a:pPr>
          <a:r>
            <a:rPr lang="en-US" sz="1500" kern="1200" dirty="0" smtClean="0"/>
            <a:t>This access remains, even if not explicitly defined</a:t>
          </a:r>
          <a:endParaRPr lang="en-US" sz="1500" kern="1200" dirty="0"/>
        </a:p>
      </dsp:txBody>
      <dsp:txXfrm>
        <a:off x="3187" y="608669"/>
        <a:ext cx="1693645" cy="3481860"/>
      </dsp:txXfrm>
    </dsp:sp>
    <dsp:sp modelId="{1133079C-E70D-3644-9D9D-B1B6FC6D7CC9}">
      <dsp:nvSpPr>
        <dsp:cNvPr id="0" name=""/>
        <dsp:cNvSpPr/>
      </dsp:nvSpPr>
      <dsp:spPr>
        <a:xfrm>
          <a:off x="1933943" y="176669"/>
          <a:ext cx="1693645"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Class Teacher</a:t>
          </a:r>
          <a:endParaRPr lang="en-US" sz="1500" kern="1200" dirty="0"/>
        </a:p>
      </dsp:txBody>
      <dsp:txXfrm>
        <a:off x="1933943" y="176669"/>
        <a:ext cx="1693645" cy="432000"/>
      </dsp:txXfrm>
    </dsp:sp>
    <dsp:sp modelId="{909831F8-3C28-914A-B0A3-91DD6CF3D6A7}">
      <dsp:nvSpPr>
        <dsp:cNvPr id="0" name=""/>
        <dsp:cNvSpPr/>
      </dsp:nvSpPr>
      <dsp:spPr>
        <a:xfrm>
          <a:off x="1933943"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access to all student profile &amp; assessment, reporting data for assigned class </a:t>
          </a:r>
          <a:endParaRPr lang="en-US" sz="1500" kern="1200" dirty="0"/>
        </a:p>
        <a:p>
          <a:pPr marL="114300" lvl="1" indent="-114300" algn="l" defTabSz="666750">
            <a:lnSpc>
              <a:spcPct val="90000"/>
            </a:lnSpc>
            <a:spcBef>
              <a:spcPct val="0"/>
            </a:spcBef>
            <a:spcAft>
              <a:spcPct val="15000"/>
            </a:spcAft>
            <a:buChar char="•"/>
          </a:pPr>
          <a:r>
            <a:rPr lang="en-US" sz="1500" kern="1200" dirty="0" smtClean="0"/>
            <a:t>Has access to attendance data for assigned class</a:t>
          </a:r>
          <a:endParaRPr lang="en-US" sz="1500" kern="1200" dirty="0"/>
        </a:p>
        <a:p>
          <a:pPr marL="114300" lvl="1" indent="-114300" algn="l" defTabSz="666750">
            <a:lnSpc>
              <a:spcPct val="90000"/>
            </a:lnSpc>
            <a:spcBef>
              <a:spcPct val="0"/>
            </a:spcBef>
            <a:spcAft>
              <a:spcPct val="15000"/>
            </a:spcAft>
            <a:buChar char="•"/>
          </a:pPr>
          <a:r>
            <a:rPr lang="en-US" sz="1500" kern="1200" dirty="0" smtClean="0"/>
            <a:t>Assistant class/ teacher and Class teacher have same access </a:t>
          </a:r>
          <a:endParaRPr lang="en-US" sz="1500" kern="1200" dirty="0"/>
        </a:p>
      </dsp:txBody>
      <dsp:txXfrm>
        <a:off x="1933943" y="608669"/>
        <a:ext cx="1693645" cy="3481860"/>
      </dsp:txXfrm>
    </dsp:sp>
    <dsp:sp modelId="{FF22180F-C66A-EE42-804D-BD110B77AC64}">
      <dsp:nvSpPr>
        <dsp:cNvPr id="0" name=""/>
        <dsp:cNvSpPr/>
      </dsp:nvSpPr>
      <dsp:spPr>
        <a:xfrm>
          <a:off x="3864699" y="176669"/>
          <a:ext cx="1693645"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Subject Teacher</a:t>
          </a:r>
          <a:endParaRPr lang="en-US" sz="1500" kern="1200" dirty="0"/>
        </a:p>
      </dsp:txBody>
      <dsp:txXfrm>
        <a:off x="3864699" y="176669"/>
        <a:ext cx="1693645" cy="432000"/>
      </dsp:txXfrm>
    </dsp:sp>
    <dsp:sp modelId="{82C13544-A09A-5647-935A-48281CB5F147}">
      <dsp:nvSpPr>
        <dsp:cNvPr id="0" name=""/>
        <dsp:cNvSpPr/>
      </dsp:nvSpPr>
      <dsp:spPr>
        <a:xfrm>
          <a:off x="3864699"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access to all student profile data &amp; assessment data for class-subject assigned</a:t>
          </a:r>
          <a:endParaRPr lang="en-US" sz="1500" kern="1200" dirty="0"/>
        </a:p>
      </dsp:txBody>
      <dsp:txXfrm>
        <a:off x="3864699" y="608669"/>
        <a:ext cx="1693645" cy="3481860"/>
      </dsp:txXfrm>
    </dsp:sp>
    <dsp:sp modelId="{D0DE91AC-BEFB-314E-816C-C25DFD03B197}">
      <dsp:nvSpPr>
        <dsp:cNvPr id="0" name=""/>
        <dsp:cNvSpPr/>
      </dsp:nvSpPr>
      <dsp:spPr>
        <a:xfrm>
          <a:off x="5795455" y="176669"/>
          <a:ext cx="1693645"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Supervisor</a:t>
          </a:r>
          <a:endParaRPr lang="en-US" sz="1500" kern="1200" dirty="0"/>
        </a:p>
      </dsp:txBody>
      <dsp:txXfrm>
        <a:off x="5795455" y="176669"/>
        <a:ext cx="1693645" cy="432000"/>
      </dsp:txXfrm>
    </dsp:sp>
    <dsp:sp modelId="{C3C2D34B-27E4-3B44-B408-00F9D826CF91}">
      <dsp:nvSpPr>
        <dsp:cNvPr id="0" name=""/>
        <dsp:cNvSpPr/>
      </dsp:nvSpPr>
      <dsp:spPr>
        <a:xfrm>
          <a:off x="5795455"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all access similar to class teachers for all assigned classes</a:t>
          </a:r>
          <a:endParaRPr lang="en-US" sz="1500" kern="1200" dirty="0"/>
        </a:p>
        <a:p>
          <a:pPr marL="114300" lvl="1" indent="-114300" algn="l" defTabSz="666750">
            <a:lnSpc>
              <a:spcPct val="90000"/>
            </a:lnSpc>
            <a:spcBef>
              <a:spcPct val="0"/>
            </a:spcBef>
            <a:spcAft>
              <a:spcPct val="15000"/>
            </a:spcAft>
            <a:buChar char="•"/>
          </a:pPr>
          <a:r>
            <a:rPr lang="en-US" sz="1500" kern="1200" dirty="0" smtClean="0"/>
            <a:t>Has specific approval access as defined in workflows</a:t>
          </a:r>
          <a:endParaRPr lang="en-US" sz="1500" kern="1200" dirty="0"/>
        </a:p>
        <a:p>
          <a:pPr marL="114300" lvl="1" indent="-114300" algn="l" defTabSz="666750">
            <a:lnSpc>
              <a:spcPct val="90000"/>
            </a:lnSpc>
            <a:spcBef>
              <a:spcPct val="0"/>
            </a:spcBef>
            <a:spcAft>
              <a:spcPct val="15000"/>
            </a:spcAft>
            <a:buChar char="•"/>
          </a:pPr>
          <a:endParaRPr lang="en-US" sz="1500" kern="1200" dirty="0"/>
        </a:p>
      </dsp:txBody>
      <dsp:txXfrm>
        <a:off x="5795455" y="608669"/>
        <a:ext cx="1693645" cy="3481860"/>
      </dsp:txXfrm>
    </dsp:sp>
    <dsp:sp modelId="{67F23A27-0F7B-2049-8EF2-F77D3C531CBE}">
      <dsp:nvSpPr>
        <dsp:cNvPr id="0" name=""/>
        <dsp:cNvSpPr/>
      </dsp:nvSpPr>
      <dsp:spPr>
        <a:xfrm>
          <a:off x="7726211" y="176669"/>
          <a:ext cx="1693645" cy="432000"/>
        </a:xfrm>
        <a:prstGeom prst="rect">
          <a:avLst/>
        </a:prstGeom>
        <a:solidFill>
          <a:schemeClr val="accent2"/>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Officer</a:t>
          </a:r>
          <a:endParaRPr lang="en-US" sz="1500" kern="1200" dirty="0"/>
        </a:p>
      </dsp:txBody>
      <dsp:txXfrm>
        <a:off x="7726211" y="176669"/>
        <a:ext cx="1693645" cy="432000"/>
      </dsp:txXfrm>
    </dsp:sp>
    <dsp:sp modelId="{DD8975EF-F03E-B048-86A3-AFA05DD63CF5}">
      <dsp:nvSpPr>
        <dsp:cNvPr id="0" name=""/>
        <dsp:cNvSpPr/>
      </dsp:nvSpPr>
      <dsp:spPr>
        <a:xfrm>
          <a:off x="7726211"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no access to assessment related modules</a:t>
          </a:r>
          <a:endParaRPr lang="en-US" sz="1500" kern="1200" dirty="0"/>
        </a:p>
        <a:p>
          <a:pPr marL="114300" lvl="1" indent="-114300" algn="l" defTabSz="666750">
            <a:lnSpc>
              <a:spcPct val="90000"/>
            </a:lnSpc>
            <a:spcBef>
              <a:spcPct val="0"/>
            </a:spcBef>
            <a:spcAft>
              <a:spcPct val="15000"/>
            </a:spcAft>
            <a:buChar char="•"/>
          </a:pPr>
          <a:r>
            <a:rPr lang="en-US" sz="1500" kern="1200" dirty="0" smtClean="0"/>
            <a:t>Has access to student profile, medical information </a:t>
          </a:r>
          <a:r>
            <a:rPr lang="en-US" sz="1500" kern="1200" dirty="0" err="1" smtClean="0"/>
            <a:t>etc</a:t>
          </a:r>
          <a:endParaRPr lang="en-US" sz="1500" kern="1200" dirty="0"/>
        </a:p>
      </dsp:txBody>
      <dsp:txXfrm>
        <a:off x="7726211" y="608669"/>
        <a:ext cx="1693645" cy="3481860"/>
      </dsp:txXfrm>
    </dsp:sp>
    <dsp:sp modelId="{66FD7B1F-BE61-244A-B4AD-6487802B8C12}">
      <dsp:nvSpPr>
        <dsp:cNvPr id="0" name=""/>
        <dsp:cNvSpPr/>
      </dsp:nvSpPr>
      <dsp:spPr>
        <a:xfrm>
          <a:off x="9656966" y="176669"/>
          <a:ext cx="1693645"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US" sz="1500" kern="1200" dirty="0" smtClean="0"/>
            <a:t>Parent</a:t>
          </a:r>
          <a:endParaRPr lang="en-US" sz="1500" kern="1200" dirty="0"/>
        </a:p>
      </dsp:txBody>
      <dsp:txXfrm>
        <a:off x="9656966" y="176669"/>
        <a:ext cx="1693645" cy="432000"/>
      </dsp:txXfrm>
    </dsp:sp>
    <dsp:sp modelId="{5B60CAA9-8709-DE49-A93A-8260FBF43079}">
      <dsp:nvSpPr>
        <dsp:cNvPr id="0" name=""/>
        <dsp:cNvSpPr/>
      </dsp:nvSpPr>
      <dsp:spPr>
        <a:xfrm>
          <a:off x="9656966" y="608669"/>
          <a:ext cx="1693645" cy="348186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Has Access to a separate parent web portal</a:t>
          </a:r>
          <a:endParaRPr lang="en-US" sz="1500" kern="1200" dirty="0"/>
        </a:p>
        <a:p>
          <a:pPr marL="114300" lvl="1" indent="-114300" algn="l" defTabSz="666750">
            <a:lnSpc>
              <a:spcPct val="90000"/>
            </a:lnSpc>
            <a:spcBef>
              <a:spcPct val="0"/>
            </a:spcBef>
            <a:spcAft>
              <a:spcPct val="15000"/>
            </a:spcAft>
            <a:buChar char="•"/>
          </a:pPr>
          <a:r>
            <a:rPr lang="en-US" sz="1500" kern="1200" dirty="0" smtClean="0"/>
            <a:t>Parent portal has some default student and parent profile information &amp; specific reports released by the the school and forms to apply for TC </a:t>
          </a:r>
          <a:r>
            <a:rPr lang="en-US" sz="1500" kern="1200" dirty="0" err="1" smtClean="0"/>
            <a:t>etc</a:t>
          </a:r>
          <a:endParaRPr lang="en-US" sz="1500" kern="1200" dirty="0"/>
        </a:p>
        <a:p>
          <a:pPr marL="114300" lvl="1" indent="-114300" algn="l" defTabSz="666750">
            <a:lnSpc>
              <a:spcPct val="90000"/>
            </a:lnSpc>
            <a:spcBef>
              <a:spcPct val="0"/>
            </a:spcBef>
            <a:spcAft>
              <a:spcPct val="15000"/>
            </a:spcAft>
            <a:buChar char="•"/>
          </a:pPr>
          <a:r>
            <a:rPr lang="en-US" sz="1500" kern="1200" dirty="0" smtClean="0"/>
            <a:t>This will be further enhanced via APIs</a:t>
          </a:r>
          <a:endParaRPr lang="en-US" sz="1500" kern="1200" dirty="0"/>
        </a:p>
      </dsp:txBody>
      <dsp:txXfrm>
        <a:off x="9656966" y="608669"/>
        <a:ext cx="1693645" cy="34818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3B5404-8881-4901-B1C4-ADEDC2FECB85}" type="datetimeFigureOut">
              <a:rPr lang="en-US" smtClean="0"/>
              <a:t>12/17/16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F6AFAB-5EA9-442D-86CD-8FDFE7D2EB76}" type="slidenum">
              <a:rPr lang="en-US" smtClean="0"/>
              <a:t>‹#›</a:t>
            </a:fld>
            <a:endParaRPr lang="en-US"/>
          </a:p>
        </p:txBody>
      </p:sp>
    </p:spTree>
    <p:extLst>
      <p:ext uri="{BB962C8B-B14F-4D97-AF65-F5344CB8AC3E}">
        <p14:creationId xmlns:p14="http://schemas.microsoft.com/office/powerpoint/2010/main" val="1849642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F052B-F5D2-42DB-82D3-A07D2A4EEBD4}" type="datetimeFigureOut">
              <a:rPr lang="en-US" smtClean="0"/>
              <a:t>12/17/16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91F26-C580-4C52-AAC1-9DA79EF23AA3}" type="slidenum">
              <a:rPr lang="en-US" smtClean="0"/>
              <a:t>‹#›</a:t>
            </a:fld>
            <a:endParaRPr lang="en-US"/>
          </a:p>
        </p:txBody>
      </p:sp>
    </p:spTree>
    <p:extLst>
      <p:ext uri="{BB962C8B-B14F-4D97-AF65-F5344CB8AC3E}">
        <p14:creationId xmlns:p14="http://schemas.microsoft.com/office/powerpoint/2010/main" val="7460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291F26-C580-4C52-AAC1-9DA79EF23AA3}" type="slidenum">
              <a:rPr lang="en-US" smtClean="0"/>
              <a:t>1</a:t>
            </a:fld>
            <a:endParaRPr lang="en-US"/>
          </a:p>
        </p:txBody>
      </p:sp>
    </p:spTree>
    <p:extLst>
      <p:ext uri="{BB962C8B-B14F-4D97-AF65-F5344CB8AC3E}">
        <p14:creationId xmlns:p14="http://schemas.microsoft.com/office/powerpoint/2010/main" val="100102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flipV="1">
            <a:off x="13252" y="-18464"/>
            <a:ext cx="12192000" cy="60852"/>
          </a:xfrm>
          <a:prstGeom prst="rect">
            <a:avLst/>
          </a:prstGeom>
        </p:spPr>
      </p:pic>
      <p:sp>
        <p:nvSpPr>
          <p:cNvPr id="7" name="Title Placeholder 14"/>
          <p:cNvSpPr>
            <a:spLocks noGrp="1"/>
          </p:cNvSpPr>
          <p:nvPr>
            <p:ph type="title" hasCustomPrompt="1"/>
          </p:nvPr>
        </p:nvSpPr>
        <p:spPr>
          <a:xfrm>
            <a:off x="609600" y="1600200"/>
            <a:ext cx="10025269" cy="2743200"/>
          </a:xfrm>
          <a:prstGeom prst="rect">
            <a:avLst/>
          </a:prstGeom>
        </p:spPr>
        <p:txBody>
          <a:bodyPr vert="horz" lIns="91440" tIns="45720" rIns="91440" bIns="45720" rtlCol="0" anchor="ctr">
            <a:normAutofit/>
          </a:bodyPr>
          <a:lstStyle>
            <a:lvl1pPr>
              <a:defRPr sz="2800" baseline="0"/>
            </a:lvl1pPr>
          </a:lstStyle>
          <a:p>
            <a:r>
              <a:rPr lang="en-US" dirty="0" smtClean="0"/>
              <a:t>Presentation Title</a:t>
            </a:r>
            <a:br>
              <a:rPr lang="en-US" dirty="0" smtClean="0"/>
            </a:br>
            <a:r>
              <a:rPr lang="en-US" dirty="0" smtClean="0"/>
              <a:t>Presentation descriptor </a:t>
            </a:r>
            <a:endParaRPr lang="en-US" dirty="0"/>
          </a:p>
        </p:txBody>
      </p:sp>
      <p:sp>
        <p:nvSpPr>
          <p:cNvPr id="3" name="Slide Number Placeholder 2"/>
          <p:cNvSpPr>
            <a:spLocks noGrp="1"/>
          </p:cNvSpPr>
          <p:nvPr>
            <p:ph type="sldNum" sz="quarter" idx="10"/>
          </p:nvPr>
        </p:nvSpPr>
        <p:spPr/>
        <p:txBody>
          <a:bodyPr/>
          <a:lstStyle/>
          <a:p>
            <a:pPr marL="2454275"/>
            <a:fld id="{F0657C00-2FB9-4CF3-81C8-2BB4BC6911A4}" type="slidenum">
              <a:rPr lang="en-US" smtClean="0"/>
              <a:pPr marL="2454275"/>
              <a:t>‹#›</a:t>
            </a:fld>
            <a:endParaRPr lang="en-US" dirty="0"/>
          </a:p>
        </p:txBody>
      </p:sp>
    </p:spTree>
    <p:extLst>
      <p:ext uri="{BB962C8B-B14F-4D97-AF65-F5344CB8AC3E}">
        <p14:creationId xmlns:p14="http://schemas.microsoft.com/office/powerpoint/2010/main" val="22827041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dy tex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a:t>
            </a:fld>
            <a:endParaRPr lang="en-US" dirty="0"/>
          </a:p>
        </p:txBody>
      </p:sp>
      <p:sp>
        <p:nvSpPr>
          <p:cNvPr id="10" name="Title Placeholder 14"/>
          <p:cNvSpPr>
            <a:spLocks noGrp="1"/>
          </p:cNvSpPr>
          <p:nvPr>
            <p:ph type="title" hasCustomPrompt="1"/>
          </p:nvPr>
        </p:nvSpPr>
        <p:spPr>
          <a:xfrm>
            <a:off x="642731" y="386519"/>
            <a:ext cx="10025269" cy="1213682"/>
          </a:xfrm>
          <a:prstGeom prst="rect">
            <a:avLst/>
          </a:prstGeom>
        </p:spPr>
        <p:txBody>
          <a:bodyPr vert="horz" lIns="91440" tIns="45720" rIns="91440" bIns="45720" rtlCol="0" anchor="ctr">
            <a:normAutofit/>
          </a:bodyPr>
          <a:lstStyle>
            <a:lvl1pPr>
              <a:defRPr sz="2800"/>
            </a:lvl1pPr>
          </a:lstStyle>
          <a:p>
            <a:r>
              <a:rPr lang="en-US" dirty="0" smtClean="0"/>
              <a:t>Sub title</a:t>
            </a:r>
            <a:br>
              <a:rPr lang="en-US" dirty="0" smtClean="0"/>
            </a:br>
            <a:r>
              <a:rPr lang="en-US" dirty="0" smtClean="0"/>
              <a:t>Sub title descriptor </a:t>
            </a:r>
            <a:endParaRPr lang="en-US" dirty="0"/>
          </a:p>
        </p:txBody>
      </p:sp>
      <p:sp>
        <p:nvSpPr>
          <p:cNvPr id="12" name="Content Placeholder 11"/>
          <p:cNvSpPr>
            <a:spLocks noGrp="1"/>
          </p:cNvSpPr>
          <p:nvPr>
            <p:ph sz="quarter" idx="11" hasCustomPrompt="1"/>
          </p:nvPr>
        </p:nvSpPr>
        <p:spPr>
          <a:xfrm>
            <a:off x="649988" y="1905000"/>
            <a:ext cx="10939462" cy="3352800"/>
          </a:xfrm>
          <a:prstGeom prst="rect">
            <a:avLst/>
          </a:prstGeom>
        </p:spPr>
        <p:txBody>
          <a:bodyPr/>
          <a:lstStyle>
            <a:lvl1pPr>
              <a:defRPr sz="2800"/>
            </a:lvl1pPr>
          </a:lstStyle>
          <a:p>
            <a:pPr lvl="0"/>
            <a:r>
              <a:rPr lang="en-US" dirty="0" smtClean="0"/>
              <a:t>Body text</a:t>
            </a:r>
            <a:endParaRPr lang="en-US" dirty="0"/>
          </a:p>
        </p:txBody>
      </p:sp>
    </p:spTree>
    <p:extLst>
      <p:ext uri="{BB962C8B-B14F-4D97-AF65-F5344CB8AC3E}">
        <p14:creationId xmlns:p14="http://schemas.microsoft.com/office/powerpoint/2010/main" val="19997616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nd picture">
    <p:spTree>
      <p:nvGrpSpPr>
        <p:cNvPr id="1" name=""/>
        <p:cNvGrpSpPr/>
        <p:nvPr/>
      </p:nvGrpSpPr>
      <p:grpSpPr>
        <a:xfrm>
          <a:off x="0" y="0"/>
          <a:ext cx="0" cy="0"/>
          <a:chOff x="0" y="0"/>
          <a:chExt cx="0" cy="0"/>
        </a:xfrm>
      </p:grpSpPr>
      <p:sp>
        <p:nvSpPr>
          <p:cNvPr id="4" name="Title Placeholder 14"/>
          <p:cNvSpPr>
            <a:spLocks noGrp="1"/>
          </p:cNvSpPr>
          <p:nvPr>
            <p:ph type="title" hasCustomPrompt="1"/>
          </p:nvPr>
        </p:nvSpPr>
        <p:spPr>
          <a:xfrm>
            <a:off x="642731" y="386519"/>
            <a:ext cx="10025269" cy="1213682"/>
          </a:xfrm>
          <a:prstGeom prst="rect">
            <a:avLst/>
          </a:prstGeom>
        </p:spPr>
        <p:txBody>
          <a:bodyPr vert="horz" lIns="91440" tIns="45720" rIns="91440" bIns="45720" rtlCol="0" anchor="ctr">
            <a:normAutofit/>
          </a:bodyPr>
          <a:lstStyle>
            <a:lvl1pPr>
              <a:defRPr sz="2800"/>
            </a:lvl1pPr>
          </a:lstStyle>
          <a:p>
            <a:r>
              <a:rPr lang="en-US" dirty="0" smtClean="0"/>
              <a:t>Sub title</a:t>
            </a:r>
            <a:br>
              <a:rPr lang="en-US" dirty="0" smtClean="0"/>
            </a:br>
            <a:r>
              <a:rPr lang="en-US" dirty="0" smtClean="0"/>
              <a:t>Sub title descriptor </a:t>
            </a:r>
            <a:endParaRPr lang="en-US" dirty="0"/>
          </a:p>
        </p:txBody>
      </p:sp>
      <p:sp>
        <p:nvSpPr>
          <p:cNvPr id="8" name="Picture Placeholder 7"/>
          <p:cNvSpPr>
            <a:spLocks noGrp="1"/>
          </p:cNvSpPr>
          <p:nvPr>
            <p:ph type="pic" sz="quarter" idx="11"/>
          </p:nvPr>
        </p:nvSpPr>
        <p:spPr>
          <a:xfrm>
            <a:off x="8153400" y="2286000"/>
            <a:ext cx="3429000" cy="2971800"/>
          </a:xfrm>
          <a:prstGeom prst="rect">
            <a:avLst/>
          </a:prstGeom>
        </p:spPr>
        <p:txBody>
          <a:bodyPr/>
          <a:lstStyle>
            <a:lvl1pPr>
              <a:defRPr sz="2800"/>
            </a:lvl1pPr>
          </a:lstStyle>
          <a:p>
            <a:r>
              <a:rPr lang="en-US" smtClean="0"/>
              <a:t>Drag picture to placeholder or click icon to add</a:t>
            </a:r>
            <a:endParaRPr lang="en-US" dirty="0"/>
          </a:p>
        </p:txBody>
      </p:sp>
      <p:sp>
        <p:nvSpPr>
          <p:cNvPr id="9" name="Slide Number Placeholder 8"/>
          <p:cNvSpPr>
            <a:spLocks noGrp="1"/>
          </p:cNvSpPr>
          <p:nvPr>
            <p:ph type="sldNum" sz="quarter" idx="12"/>
          </p:nvPr>
        </p:nvSpPr>
        <p:spPr/>
        <p:txBody>
          <a:bodyPr/>
          <a:lstStyle/>
          <a:p>
            <a:pPr marL="2454275"/>
            <a:fld id="{F0657C00-2FB9-4CF3-81C8-2BB4BC6911A4}" type="slidenum">
              <a:rPr lang="en-US" smtClean="0"/>
              <a:pPr marL="2454275"/>
              <a:t>‹#›</a:t>
            </a:fld>
            <a:endParaRPr lang="en-US" dirty="0"/>
          </a:p>
        </p:txBody>
      </p:sp>
      <p:sp>
        <p:nvSpPr>
          <p:cNvPr id="12" name="Text Placeholder 10"/>
          <p:cNvSpPr>
            <a:spLocks noGrp="1"/>
          </p:cNvSpPr>
          <p:nvPr>
            <p:ph type="body" sz="quarter" idx="13" hasCustomPrompt="1"/>
          </p:nvPr>
        </p:nvSpPr>
        <p:spPr>
          <a:xfrm>
            <a:off x="639763" y="1943100"/>
            <a:ext cx="7281862" cy="3314700"/>
          </a:xfrm>
          <a:prstGeom prst="rect">
            <a:avLst/>
          </a:prstGeom>
        </p:spPr>
        <p:txBody>
          <a:bodyPr/>
          <a:lstStyle>
            <a:lvl1pPr>
              <a:defRPr sz="1800" baseline="0"/>
            </a:lvl1pPr>
            <a:lvl2pPr>
              <a:defRPr sz="1800"/>
            </a:lvl2pPr>
            <a:lvl3pPr>
              <a:defRPr sz="1800"/>
            </a:lvl3pPr>
            <a:lvl4pPr>
              <a:defRPr sz="1800"/>
            </a:lvl4pPr>
            <a:lvl5pPr>
              <a:defRPr sz="1800"/>
            </a:lvl5pPr>
          </a:lstStyle>
          <a:p>
            <a:pPr lvl="0"/>
            <a:r>
              <a:rPr lang="en-US" dirty="0" smtClean="0"/>
              <a:t>Bullet point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991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and media">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642938" y="1905000"/>
            <a:ext cx="5453062" cy="3352800"/>
          </a:xfrm>
          <a:prstGeom prst="rect">
            <a:avLst/>
          </a:prstGeom>
        </p:spPr>
        <p:txBody>
          <a:bodyPr/>
          <a:lstStyle>
            <a:lvl1pPr>
              <a:defRPr sz="2800"/>
            </a:lvl1pPr>
          </a:lstStyle>
          <a:p>
            <a:r>
              <a:rPr lang="en-US" smtClean="0"/>
              <a:t>Click icon to add chart</a:t>
            </a:r>
            <a:endParaRPr lang="en-US" dirty="0"/>
          </a:p>
        </p:txBody>
      </p:sp>
      <p:sp>
        <p:nvSpPr>
          <p:cNvPr id="7" name="Media Placeholder 6"/>
          <p:cNvSpPr>
            <a:spLocks noGrp="1"/>
          </p:cNvSpPr>
          <p:nvPr>
            <p:ph type="media" sz="quarter" idx="11"/>
          </p:nvPr>
        </p:nvSpPr>
        <p:spPr>
          <a:xfrm>
            <a:off x="6324600" y="2514600"/>
            <a:ext cx="5257800" cy="2743200"/>
          </a:xfrm>
          <a:prstGeom prst="rect">
            <a:avLst/>
          </a:prstGeom>
        </p:spPr>
        <p:txBody>
          <a:bodyPr/>
          <a:lstStyle>
            <a:lvl1pPr>
              <a:defRPr sz="2800"/>
            </a:lvl1pPr>
          </a:lstStyle>
          <a:p>
            <a:r>
              <a:rPr lang="en-US" smtClean="0"/>
              <a:t>Click icon to add media</a:t>
            </a:r>
            <a:endParaRPr lang="en-US"/>
          </a:p>
        </p:txBody>
      </p:sp>
      <p:sp>
        <p:nvSpPr>
          <p:cNvPr id="8" name="Slide Number Placeholder 7"/>
          <p:cNvSpPr>
            <a:spLocks noGrp="1"/>
          </p:cNvSpPr>
          <p:nvPr>
            <p:ph type="sldNum" sz="quarter" idx="12"/>
          </p:nvPr>
        </p:nvSpPr>
        <p:spPr/>
        <p:txBody>
          <a:bodyPr/>
          <a:lstStyle/>
          <a:p>
            <a:pPr marL="2454275"/>
            <a:fld id="{F0657C00-2FB9-4CF3-81C8-2BB4BC6911A4}" type="slidenum">
              <a:rPr lang="en-US" smtClean="0"/>
              <a:pPr marL="2454275"/>
              <a:t>‹#›</a:t>
            </a:fld>
            <a:endParaRPr lang="en-US" dirty="0"/>
          </a:p>
        </p:txBody>
      </p:sp>
      <p:sp>
        <p:nvSpPr>
          <p:cNvPr id="10" name="Title Placeholder 14"/>
          <p:cNvSpPr>
            <a:spLocks noGrp="1"/>
          </p:cNvSpPr>
          <p:nvPr>
            <p:ph type="title" hasCustomPrompt="1"/>
          </p:nvPr>
        </p:nvSpPr>
        <p:spPr>
          <a:xfrm>
            <a:off x="642731" y="386519"/>
            <a:ext cx="10025269" cy="1213682"/>
          </a:xfrm>
          <a:prstGeom prst="rect">
            <a:avLst/>
          </a:prstGeom>
        </p:spPr>
        <p:txBody>
          <a:bodyPr vert="horz" lIns="91440" tIns="45720" rIns="91440" bIns="45720" rtlCol="0" anchor="ctr">
            <a:normAutofit/>
          </a:bodyPr>
          <a:lstStyle>
            <a:lvl1pPr>
              <a:defRPr sz="2800"/>
            </a:lvl1pPr>
          </a:lstStyle>
          <a:p>
            <a:r>
              <a:rPr lang="en-US" dirty="0" smtClean="0"/>
              <a:t>Sub title</a:t>
            </a:r>
            <a:br>
              <a:rPr lang="en-US" dirty="0" smtClean="0"/>
            </a:br>
            <a:r>
              <a:rPr lang="en-US" dirty="0" smtClean="0"/>
              <a:t>Sub title descriptor </a:t>
            </a:r>
            <a:endParaRPr lang="en-US" dirty="0"/>
          </a:p>
        </p:txBody>
      </p:sp>
    </p:spTree>
    <p:extLst>
      <p:ext uri="{BB962C8B-B14F-4D97-AF65-F5344CB8AC3E}">
        <p14:creationId xmlns:p14="http://schemas.microsoft.com/office/powerpoint/2010/main" val="184049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itle Placeholder 14"/>
          <p:cNvSpPr>
            <a:spLocks noGrp="1"/>
          </p:cNvSpPr>
          <p:nvPr>
            <p:ph type="title" hasCustomPrompt="1"/>
          </p:nvPr>
        </p:nvSpPr>
        <p:spPr>
          <a:xfrm>
            <a:off x="642731" y="386519"/>
            <a:ext cx="10025269" cy="1213682"/>
          </a:xfrm>
          <a:prstGeom prst="rect">
            <a:avLst/>
          </a:prstGeom>
        </p:spPr>
        <p:txBody>
          <a:bodyPr vert="horz" lIns="91440" tIns="45720" rIns="91440" bIns="45720" rtlCol="0" anchor="ctr">
            <a:normAutofit/>
          </a:bodyPr>
          <a:lstStyle>
            <a:lvl1pPr>
              <a:defRPr sz="2800"/>
            </a:lvl1pPr>
          </a:lstStyle>
          <a:p>
            <a:r>
              <a:rPr lang="en-US" dirty="0" smtClean="0"/>
              <a:t>Sub title</a:t>
            </a:r>
            <a:br>
              <a:rPr lang="en-US" dirty="0" smtClean="0"/>
            </a:br>
            <a:r>
              <a:rPr lang="en-US" dirty="0" smtClean="0"/>
              <a:t>Sub title descriptor </a:t>
            </a:r>
            <a:endParaRPr lang="en-US" dirty="0"/>
          </a:p>
        </p:txBody>
      </p:sp>
      <p:sp>
        <p:nvSpPr>
          <p:cNvPr id="5" name="Table Placeholder 4"/>
          <p:cNvSpPr>
            <a:spLocks noGrp="1"/>
          </p:cNvSpPr>
          <p:nvPr>
            <p:ph type="tbl" sz="quarter" idx="10"/>
          </p:nvPr>
        </p:nvSpPr>
        <p:spPr>
          <a:xfrm>
            <a:off x="642938" y="1981200"/>
            <a:ext cx="10939462" cy="3276600"/>
          </a:xfrm>
          <a:prstGeom prst="rect">
            <a:avLst/>
          </a:prstGeom>
        </p:spPr>
        <p:txBody>
          <a:bodyPr/>
          <a:lstStyle>
            <a:lvl1pPr>
              <a:defRPr sz="2800"/>
            </a:lvl1pPr>
          </a:lstStyle>
          <a:p>
            <a:r>
              <a:rPr lang="en-US" smtClean="0"/>
              <a:t>Click icon to add table</a:t>
            </a:r>
            <a:endParaRPr lang="en-US"/>
          </a:p>
        </p:txBody>
      </p:sp>
      <p:sp>
        <p:nvSpPr>
          <p:cNvPr id="6" name="Slide Number Placeholder 5"/>
          <p:cNvSpPr>
            <a:spLocks noGrp="1"/>
          </p:cNvSpPr>
          <p:nvPr>
            <p:ph type="sldNum" sz="quarter" idx="11"/>
          </p:nvPr>
        </p:nvSpPr>
        <p:spPr/>
        <p:txBody>
          <a:bodyPr/>
          <a:lstStyle/>
          <a:p>
            <a:pPr marL="2454275"/>
            <a:fld id="{F0657C00-2FB9-4CF3-81C8-2BB4BC6911A4}" type="slidenum">
              <a:rPr lang="en-US" smtClean="0"/>
              <a:pPr marL="2454275"/>
              <a:t>‹#›</a:t>
            </a:fld>
            <a:endParaRPr lang="en-US" dirty="0"/>
          </a:p>
        </p:txBody>
      </p:sp>
    </p:spTree>
    <p:extLst>
      <p:ext uri="{BB962C8B-B14F-4D97-AF65-F5344CB8AC3E}">
        <p14:creationId xmlns:p14="http://schemas.microsoft.com/office/powerpoint/2010/main" val="220275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4" name="Title Placeholder 14"/>
          <p:cNvSpPr>
            <a:spLocks noGrp="1"/>
          </p:cNvSpPr>
          <p:nvPr>
            <p:ph type="title" hasCustomPrompt="1"/>
          </p:nvPr>
        </p:nvSpPr>
        <p:spPr>
          <a:xfrm>
            <a:off x="4495800" y="2514600"/>
            <a:ext cx="3200400" cy="838200"/>
          </a:xfrm>
          <a:prstGeom prst="rect">
            <a:avLst/>
          </a:prstGeom>
        </p:spPr>
        <p:txBody>
          <a:bodyPr vert="horz" lIns="91440" tIns="45720" rIns="91440" bIns="45720" rtlCol="0" anchor="ctr">
            <a:normAutofit/>
          </a:bodyPr>
          <a:lstStyle>
            <a:lvl1pPr algn="ctr">
              <a:defRPr sz="3200"/>
            </a:lvl1pPr>
          </a:lstStyle>
          <a:p>
            <a:r>
              <a:rPr lang="en-US" dirty="0" smtClean="0"/>
              <a:t>Thank You Note</a:t>
            </a:r>
            <a:endParaRPr lang="en-US" dirty="0"/>
          </a:p>
        </p:txBody>
      </p:sp>
    </p:spTree>
    <p:extLst>
      <p:ext uri="{BB962C8B-B14F-4D97-AF65-F5344CB8AC3E}">
        <p14:creationId xmlns:p14="http://schemas.microsoft.com/office/powerpoint/2010/main" val="394295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5A44F1E-776F-41D4-ADD0-A4B9B7C2CC3A}" type="datetimeFigureOut">
              <a:rPr lang="en-IN" smtClean="0"/>
              <a:t>17/12/16</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9F9C18E2-8003-48DE-A629-EE2B8AC0F82B}" type="slidenum">
              <a:rPr lang="en-IN" smtClean="0"/>
              <a:t>‹#›</a:t>
            </a:fld>
            <a:endParaRPr lang="en-IN"/>
          </a:p>
        </p:txBody>
      </p:sp>
    </p:spTree>
    <p:extLst>
      <p:ext uri="{BB962C8B-B14F-4D97-AF65-F5344CB8AC3E}">
        <p14:creationId xmlns:p14="http://schemas.microsoft.com/office/powerpoint/2010/main" val="9355245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4343400" y="6278046"/>
            <a:ext cx="2743200" cy="338554"/>
          </a:xfrm>
          <a:prstGeom prst="rect">
            <a:avLst/>
          </a:prstGeom>
          <a:noFill/>
        </p:spPr>
        <p:txBody>
          <a:bodyPr wrap="square" rtlCol="0">
            <a:spAutoFit/>
          </a:bodyPr>
          <a:lstStyle/>
          <a:p>
            <a:pPr algn="r"/>
            <a:r>
              <a:rPr lang="en-US" sz="1600" dirty="0" err="1" smtClean="0">
                <a:latin typeface="Cambria" panose="02040503050406030204" pitchFamily="18" charset="0"/>
              </a:rPr>
              <a:t>www.EducationZen.com</a:t>
            </a:r>
            <a:endParaRPr lang="en-US" sz="1600" dirty="0">
              <a:latin typeface="Cambria" panose="02040503050406030204" pitchFamily="18" charset="0"/>
            </a:endParaRPr>
          </a:p>
        </p:txBody>
      </p:sp>
      <p:pic>
        <p:nvPicPr>
          <p:cNvPr id="9" name="Picture 8"/>
          <p:cNvPicPr>
            <a:picLocks noChangeAspect="1"/>
          </p:cNvPicPr>
          <p:nvPr userDrawn="1"/>
        </p:nvPicPr>
        <p:blipFill>
          <a:blip r:embed="rId9"/>
          <a:stretch>
            <a:fillRect/>
          </a:stretch>
        </p:blipFill>
        <p:spPr>
          <a:xfrm flipV="1">
            <a:off x="13252" y="-18464"/>
            <a:ext cx="12192000" cy="60852"/>
          </a:xfrm>
          <a:prstGeom prst="rect">
            <a:avLst/>
          </a:prstGeom>
        </p:spPr>
      </p:pic>
      <p:pic>
        <p:nvPicPr>
          <p:cNvPr id="10" name="Picture 9"/>
          <p:cNvPicPr>
            <a:picLocks noChangeAspect="1"/>
          </p:cNvPicPr>
          <p:nvPr userDrawn="1"/>
        </p:nvPicPr>
        <p:blipFill>
          <a:blip r:embed="rId9"/>
          <a:stretch>
            <a:fillRect/>
          </a:stretch>
        </p:blipFill>
        <p:spPr>
          <a:xfrm flipV="1">
            <a:off x="38652" y="6000744"/>
            <a:ext cx="12192000" cy="60852"/>
          </a:xfrm>
          <a:prstGeom prst="rect">
            <a:avLst/>
          </a:prstGeom>
        </p:spPr>
      </p:pic>
      <p:sp>
        <p:nvSpPr>
          <p:cNvPr id="5" name="Slide Number Placeholder 4"/>
          <p:cNvSpPr>
            <a:spLocks noGrp="1"/>
          </p:cNvSpPr>
          <p:nvPr>
            <p:ph type="sldNum" sz="quarter" idx="4"/>
          </p:nvPr>
        </p:nvSpPr>
        <p:spPr>
          <a:xfrm>
            <a:off x="9182100" y="6434037"/>
            <a:ext cx="2971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2454275"/>
            <a:fld id="{F0657C00-2FB9-4CF3-81C8-2BB4BC6911A4}" type="slidenum">
              <a:rPr lang="en-US" smtClean="0"/>
              <a:pPr marL="2454275"/>
              <a:t>‹#›</a:t>
            </a:fld>
            <a:endParaRPr lang="en-US" dirty="0"/>
          </a:p>
        </p:txBody>
      </p:sp>
      <p:pic>
        <p:nvPicPr>
          <p:cNvPr id="2" name="Picture 1"/>
          <p:cNvPicPr>
            <a:picLocks noChangeAspect="1"/>
          </p:cNvPicPr>
          <p:nvPr userDrawn="1"/>
        </p:nvPicPr>
        <p:blipFill rotWithShape="1">
          <a:blip r:embed="rId10">
            <a:extLst>
              <a:ext uri="{28A0092B-C50C-407E-A947-70E740481C1C}">
                <a14:useLocalDpi xmlns:a14="http://schemas.microsoft.com/office/drawing/2010/main" val="0"/>
              </a:ext>
            </a:extLst>
          </a:blip>
          <a:srcRect t="8286" r="71850" b="-1"/>
          <a:stretch/>
        </p:blipFill>
        <p:spPr>
          <a:xfrm>
            <a:off x="0" y="6061596"/>
            <a:ext cx="914400" cy="796404"/>
          </a:xfrm>
          <a:prstGeom prst="rect">
            <a:avLst/>
          </a:prstGeom>
        </p:spPr>
      </p:pic>
    </p:spTree>
    <p:extLst>
      <p:ext uri="{BB962C8B-B14F-4D97-AF65-F5344CB8AC3E}">
        <p14:creationId xmlns:p14="http://schemas.microsoft.com/office/powerpoint/2010/main" val="683790923"/>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63" r:id="rId3"/>
    <p:sldLayoutId id="2147483664" r:id="rId4"/>
    <p:sldLayoutId id="2147483665" r:id="rId5"/>
    <p:sldLayoutId id="2147483666" r:id="rId6"/>
    <p:sldLayoutId id="214748366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600" kern="1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SchoolZen</a:t>
            </a:r>
            <a:r>
              <a:rPr lang="en-US" dirty="0" smtClean="0"/>
              <a:t> Software Requirement Specification</a:t>
            </a:r>
            <a:br>
              <a:rPr lang="en-US" dirty="0" smtClean="0"/>
            </a:br>
            <a:r>
              <a:rPr lang="en-US" dirty="0" smtClean="0"/>
              <a:t>SRS Version 21.0</a:t>
            </a:r>
            <a:br>
              <a:rPr lang="en-US" dirty="0" smtClean="0"/>
            </a:br>
            <a:r>
              <a:rPr lang="en-US" dirty="0" smtClean="0"/>
              <a:t>Dated 16-Dec-2016</a:t>
            </a:r>
            <a:endParaRPr lang="en-US" dirty="0"/>
          </a:p>
        </p:txBody>
      </p:sp>
      <p:sp>
        <p:nvSpPr>
          <p:cNvPr id="16" name="Slide Number Placeholder 15"/>
          <p:cNvSpPr>
            <a:spLocks noGrp="1"/>
          </p:cNvSpPr>
          <p:nvPr>
            <p:ph type="sldNum" sz="quarter" idx="10"/>
          </p:nvPr>
        </p:nvSpPr>
        <p:spPr/>
        <p:txBody>
          <a:bodyPr/>
          <a:lstStyle/>
          <a:p>
            <a:pPr marL="2454275"/>
            <a:fld id="{F0657C00-2FB9-4CF3-81C8-2BB4BC6911A4}" type="slidenum">
              <a:rPr lang="en-US" smtClean="0"/>
              <a:pPr marL="2454275"/>
              <a:t>1</a:t>
            </a:fld>
            <a:endParaRPr lang="en-US" dirty="0"/>
          </a:p>
        </p:txBody>
      </p:sp>
    </p:spTree>
    <p:extLst>
      <p:ext uri="{BB962C8B-B14F-4D97-AF65-F5344CB8AC3E}">
        <p14:creationId xmlns:p14="http://schemas.microsoft.com/office/powerpoint/2010/main" val="339987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10</a:t>
            </a:fld>
            <a:endParaRPr lang="en-US" dirty="0"/>
          </a:p>
        </p:txBody>
      </p:sp>
      <p:sp>
        <p:nvSpPr>
          <p:cNvPr id="5" name="Title 4"/>
          <p:cNvSpPr>
            <a:spLocks noGrp="1"/>
          </p:cNvSpPr>
          <p:nvPr>
            <p:ph type="title"/>
          </p:nvPr>
        </p:nvSpPr>
        <p:spPr/>
        <p:txBody>
          <a:bodyPr/>
          <a:lstStyle/>
          <a:p>
            <a:r>
              <a:rPr lang="en-US" dirty="0"/>
              <a:t>4.0 Academic &amp; School Masters</a:t>
            </a:r>
            <a:br>
              <a:rPr lang="en-US" dirty="0"/>
            </a:br>
            <a:r>
              <a:rPr lang="en-US" sz="2000" dirty="0" smtClean="0"/>
              <a:t>Define master data for the school</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403559869"/>
              </p:ext>
            </p:extLst>
          </p:nvPr>
        </p:nvGraphicFramePr>
        <p:xfrm>
          <a:off x="649288" y="1905000"/>
          <a:ext cx="11145522" cy="38510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ASM_04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Define Exams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 (Sys Admin) to Define Exam names that can be conducted throughout the school</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4.1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Define Exam Frequencies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 (Sys Admin) to Define different Frequency name, month and calendar year (</a:t>
                      </a:r>
                      <a:r>
                        <a:rPr lang="en-IN" sz="1600" kern="1200" dirty="0" err="1" smtClean="0">
                          <a:solidFill>
                            <a:schemeClr val="tx1"/>
                          </a:solidFill>
                          <a:effectLst/>
                          <a:latin typeface="+mn-lt"/>
                          <a:ea typeface="+mn-ea"/>
                          <a:cs typeface="+mn-cs"/>
                        </a:rPr>
                        <a:t>e.g</a:t>
                      </a:r>
                      <a:r>
                        <a:rPr lang="en-IN" sz="1600" kern="1200" dirty="0" smtClean="0">
                          <a:solidFill>
                            <a:schemeClr val="tx1"/>
                          </a:solidFill>
                          <a:effectLst/>
                          <a:latin typeface="+mn-lt"/>
                          <a:ea typeface="+mn-ea"/>
                          <a:cs typeface="+mn-cs"/>
                        </a:rPr>
                        <a:t> Term 1, December, 2016)</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ASM_05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Attendance Categories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 (Sys Admin) will define categories within “Present” (</a:t>
                      </a:r>
                      <a:r>
                        <a:rPr lang="en-IN" sz="1600" kern="1200" dirty="0" err="1" smtClean="0">
                          <a:solidFill>
                            <a:schemeClr val="tx1"/>
                          </a:solidFill>
                          <a:effectLst/>
                          <a:latin typeface="+mn-lt"/>
                          <a:ea typeface="+mn-ea"/>
                          <a:cs typeface="+mn-cs"/>
                        </a:rPr>
                        <a:t>e.g</a:t>
                      </a:r>
                      <a:r>
                        <a:rPr lang="en-IN" sz="1600" kern="1200" dirty="0" smtClean="0">
                          <a:solidFill>
                            <a:schemeClr val="tx1"/>
                          </a:solidFill>
                          <a:effectLst/>
                          <a:latin typeface="+mn-lt"/>
                          <a:ea typeface="+mn-ea"/>
                          <a:cs typeface="+mn-cs"/>
                        </a:rPr>
                        <a:t> On-time, Late) and ”Absent” (</a:t>
                      </a:r>
                      <a:r>
                        <a:rPr lang="en-IN" sz="1600" kern="1200" dirty="0" err="1" smtClean="0">
                          <a:solidFill>
                            <a:schemeClr val="tx1"/>
                          </a:solidFill>
                          <a:effectLst/>
                          <a:latin typeface="+mn-lt"/>
                          <a:ea typeface="+mn-ea"/>
                          <a:cs typeface="+mn-cs"/>
                        </a:rPr>
                        <a:t>e.g</a:t>
                      </a:r>
                      <a:r>
                        <a:rPr lang="en-IN" sz="1600" kern="1200" dirty="0" smtClean="0">
                          <a:solidFill>
                            <a:schemeClr val="tx1"/>
                          </a:solidFill>
                          <a:effectLst/>
                          <a:latin typeface="+mn-lt"/>
                          <a:ea typeface="+mn-ea"/>
                          <a:cs typeface="+mn-cs"/>
                        </a:rPr>
                        <a:t> Sick, Excused, No reason </a:t>
                      </a:r>
                      <a:r>
                        <a:rPr lang="en-IN" sz="1600" kern="1200" dirty="0" err="1" smtClean="0">
                          <a:solidFill>
                            <a:schemeClr val="tx1"/>
                          </a:solidFill>
                          <a:effectLst/>
                          <a:latin typeface="+mn-lt"/>
                          <a:ea typeface="+mn-ea"/>
                          <a:cs typeface="+mn-cs"/>
                        </a:rPr>
                        <a:t>etc</a:t>
                      </a:r>
                      <a:r>
                        <a:rPr lang="en-IN" sz="1600" kern="1200" dirty="0" smtClean="0">
                          <a:solidFill>
                            <a:schemeClr val="tx1"/>
                          </a:solidFill>
                          <a:effectLst/>
                          <a:latin typeface="+mn-lt"/>
                          <a:ea typeface="+mn-ea"/>
                          <a:cs typeface="+mn-cs"/>
                        </a:rPr>
                        <a:t>)</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ASM_06</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6</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Define academic year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the </a:t>
                      </a:r>
                      <a:r>
                        <a:rPr lang="en-US" sz="1600" kern="1200" dirty="0" smtClean="0">
                          <a:solidFill>
                            <a:schemeClr val="tx1"/>
                          </a:solidFill>
                          <a:effectLst/>
                          <a:latin typeface="+mn-lt"/>
                          <a:ea typeface="+mn-ea"/>
                          <a:cs typeface="+mn-cs"/>
                        </a:rPr>
                        <a:t>User (Sys Admin) </a:t>
                      </a:r>
                      <a:r>
                        <a:rPr lang="en-US" sz="1600" kern="1200" dirty="0">
                          <a:solidFill>
                            <a:schemeClr val="tx1"/>
                          </a:solidFill>
                          <a:effectLst/>
                          <a:latin typeface="+mn-lt"/>
                          <a:ea typeface="+mn-ea"/>
                          <a:cs typeface="+mn-cs"/>
                        </a:rPr>
                        <a:t>to define a new academic year with relevant </a:t>
                      </a:r>
                      <a:r>
                        <a:rPr lang="en-US" sz="1600" kern="1200" dirty="0" smtClean="0">
                          <a:solidFill>
                            <a:schemeClr val="tx1"/>
                          </a:solidFill>
                          <a:effectLst/>
                          <a:latin typeface="+mn-lt"/>
                          <a:ea typeface="+mn-ea"/>
                          <a:cs typeface="+mn-cs"/>
                        </a:rPr>
                        <a:t>sub-fields (similar to </a:t>
                      </a:r>
                      <a:r>
                        <a:rPr lang="en-US" sz="1600" kern="1200" dirty="0" err="1" smtClean="0">
                          <a:solidFill>
                            <a:schemeClr val="tx1"/>
                          </a:solidFill>
                          <a:effectLst/>
                          <a:latin typeface="+mn-lt"/>
                          <a:ea typeface="+mn-ea"/>
                          <a:cs typeface="+mn-cs"/>
                        </a:rPr>
                        <a:t>Odoo</a:t>
                      </a:r>
                      <a:r>
                        <a:rPr lang="en-US" sz="1600" kern="1200" dirty="0" smtClean="0">
                          <a:solidFill>
                            <a:schemeClr val="tx1"/>
                          </a:solidFill>
                          <a:effectLst/>
                          <a:latin typeface="+mn-lt"/>
                          <a:ea typeface="+mn-ea"/>
                          <a:cs typeface="+mn-cs"/>
                        </a:rPr>
                        <a:t> ERP)</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32354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11</a:t>
            </a:fld>
            <a:endParaRPr lang="en-US" dirty="0"/>
          </a:p>
        </p:txBody>
      </p:sp>
      <p:sp>
        <p:nvSpPr>
          <p:cNvPr id="5" name="Title 4"/>
          <p:cNvSpPr>
            <a:spLocks noGrp="1"/>
          </p:cNvSpPr>
          <p:nvPr>
            <p:ph type="title"/>
          </p:nvPr>
        </p:nvSpPr>
        <p:spPr/>
        <p:txBody>
          <a:bodyPr/>
          <a:lstStyle/>
          <a:p>
            <a:r>
              <a:rPr lang="en-US" dirty="0"/>
              <a:t>4.0 Academic &amp; School Masters</a:t>
            </a:r>
            <a:br>
              <a:rPr lang="en-US" dirty="0"/>
            </a:br>
            <a:r>
              <a:rPr lang="en-US" sz="2000" dirty="0" smtClean="0"/>
              <a:t>Define master data for the school</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670339635"/>
              </p:ext>
            </p:extLst>
          </p:nvPr>
        </p:nvGraphicFramePr>
        <p:xfrm>
          <a:off x="649288" y="1905000"/>
          <a:ext cx="11145522" cy="38668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ASM_07</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7</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Class Mapping</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to map </a:t>
                      </a:r>
                      <a:r>
                        <a:rPr lang="en-US" sz="1600" kern="1200" dirty="0">
                          <a:solidFill>
                            <a:schemeClr val="tx1"/>
                          </a:solidFill>
                          <a:effectLst/>
                          <a:latin typeface="+mn-lt"/>
                          <a:ea typeface="+mn-ea"/>
                          <a:cs typeface="+mn-cs"/>
                        </a:rPr>
                        <a:t>‘</a:t>
                      </a:r>
                      <a:r>
                        <a:rPr lang="en-US" sz="1600" kern="1200" dirty="0" smtClean="0">
                          <a:solidFill>
                            <a:schemeClr val="tx1"/>
                          </a:solidFill>
                          <a:effectLst/>
                          <a:latin typeface="+mn-lt"/>
                          <a:ea typeface="+mn-ea"/>
                          <a:cs typeface="+mn-cs"/>
                        </a:rPr>
                        <a:t>Classes’ </a:t>
                      </a:r>
                      <a:r>
                        <a:rPr lang="en-US" sz="1600" kern="1200" dirty="0">
                          <a:solidFill>
                            <a:schemeClr val="tx1"/>
                          </a:solidFill>
                          <a:effectLst/>
                          <a:latin typeface="+mn-lt"/>
                          <a:ea typeface="+mn-ea"/>
                          <a:cs typeface="+mn-cs"/>
                        </a:rPr>
                        <a:t>along </a:t>
                      </a:r>
                      <a:r>
                        <a:rPr lang="en-US" sz="1600" kern="1200" dirty="0" smtClean="0">
                          <a:solidFill>
                            <a:schemeClr val="tx1"/>
                          </a:solidFill>
                          <a:effectLst/>
                          <a:latin typeface="+mn-lt"/>
                          <a:ea typeface="+mn-ea"/>
                          <a:cs typeface="+mn-cs"/>
                        </a:rPr>
                        <a:t>with </a:t>
                      </a:r>
                      <a:r>
                        <a:rPr lang="en-US" sz="1600" kern="1200" dirty="0">
                          <a:solidFill>
                            <a:schemeClr val="tx1"/>
                          </a:solidFill>
                          <a:effectLst/>
                          <a:latin typeface="+mn-lt"/>
                          <a:ea typeface="+mn-ea"/>
                          <a:cs typeface="+mn-cs"/>
                        </a:rPr>
                        <a:t>‘</a:t>
                      </a:r>
                      <a:r>
                        <a:rPr lang="en-US" sz="1600" kern="1200" dirty="0" smtClean="0">
                          <a:solidFill>
                            <a:schemeClr val="tx1"/>
                          </a:solidFill>
                          <a:effectLst/>
                          <a:latin typeface="+mn-lt"/>
                          <a:ea typeface="+mn-ea"/>
                          <a:cs typeface="+mn-cs"/>
                        </a:rPr>
                        <a:t>Sections’ </a:t>
                      </a:r>
                      <a:r>
                        <a:rPr lang="en-US" sz="1600" kern="1200" dirty="0">
                          <a:solidFill>
                            <a:schemeClr val="tx1"/>
                          </a:solidFill>
                          <a:effectLst/>
                          <a:latin typeface="+mn-lt"/>
                          <a:ea typeface="+mn-ea"/>
                          <a:cs typeface="+mn-cs"/>
                        </a:rPr>
                        <a:t>within each academic year. Also, allow deleting/removing a class from the academic year, if no students </a:t>
                      </a:r>
                      <a:r>
                        <a:rPr lang="en-US" sz="1600" kern="1200" dirty="0" smtClean="0">
                          <a:solidFill>
                            <a:schemeClr val="tx1"/>
                          </a:solidFill>
                          <a:effectLst/>
                          <a:latin typeface="+mn-lt"/>
                          <a:ea typeface="+mn-ea"/>
                          <a:cs typeface="+mn-cs"/>
                        </a:rPr>
                        <a:t>belongs </a:t>
                      </a:r>
                      <a:r>
                        <a:rPr lang="en-US" sz="1600" kern="1200" dirty="0">
                          <a:solidFill>
                            <a:schemeClr val="tx1"/>
                          </a:solidFill>
                          <a:effectLst/>
                          <a:latin typeface="+mn-lt"/>
                          <a:ea typeface="+mn-ea"/>
                          <a:cs typeface="+mn-cs"/>
                        </a:rPr>
                        <a:t>to the class</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ASM_08</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8</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Subject </a:t>
                      </a:r>
                      <a:r>
                        <a:rPr lang="en-US" sz="1600" kern="1200" dirty="0">
                          <a:solidFill>
                            <a:schemeClr val="tx1"/>
                          </a:solidFill>
                          <a:effectLst/>
                          <a:latin typeface="+mn-lt"/>
                          <a:ea typeface="+mn-ea"/>
                          <a:cs typeface="+mn-cs"/>
                        </a:rPr>
                        <a:t>mapping</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should be able to map a list of chosen subjects to selected </a:t>
                      </a:r>
                      <a:r>
                        <a:rPr lang="en-US" sz="1600" kern="1200" dirty="0" smtClean="0">
                          <a:solidFill>
                            <a:schemeClr val="tx1"/>
                          </a:solidFill>
                          <a:effectLst/>
                          <a:latin typeface="+mn-lt"/>
                          <a:ea typeface="+mn-ea"/>
                          <a:cs typeface="+mn-cs"/>
                        </a:rPr>
                        <a:t>classes (for all or select sections)</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8.1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Mandatory/ Optional Subject categorization</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to mark subjects as mandatory or optional for each class (but not at section level), using a checkbox</a:t>
                      </a:r>
                      <a:endParaRPr lang="en-IN" sz="1600" kern="1200" dirty="0" smtClean="0">
                        <a:solidFill>
                          <a:schemeClr val="tx1"/>
                        </a:solidFill>
                        <a:effectLst/>
                        <a:latin typeface="+mn-lt"/>
                        <a:ea typeface="+mn-ea"/>
                        <a:cs typeface="+mn-cs"/>
                      </a:endParaRPr>
                    </a:p>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Note - Mandatory subjects are by default available to all students in the Class group. Optional subjects are by default not available to any student. Optional subjects for students are defined using feature ASM_9, only if is already mapped using feature 8.0</a:t>
                      </a:r>
                      <a:endParaRPr lang="en-IN" sz="1600" kern="1200" dirty="0" smtClean="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05757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12</a:t>
            </a:fld>
            <a:endParaRPr lang="en-US" dirty="0"/>
          </a:p>
        </p:txBody>
      </p:sp>
      <p:sp>
        <p:nvSpPr>
          <p:cNvPr id="5" name="Title 4"/>
          <p:cNvSpPr>
            <a:spLocks noGrp="1"/>
          </p:cNvSpPr>
          <p:nvPr>
            <p:ph type="title"/>
          </p:nvPr>
        </p:nvSpPr>
        <p:spPr/>
        <p:txBody>
          <a:bodyPr/>
          <a:lstStyle/>
          <a:p>
            <a:r>
              <a:rPr lang="en-US" dirty="0"/>
              <a:t>4.0 Academic &amp; School Masters</a:t>
            </a:r>
            <a:br>
              <a:rPr lang="en-US" dirty="0"/>
            </a:br>
            <a:r>
              <a:rPr lang="en-US" sz="2000" dirty="0" smtClean="0"/>
              <a:t>Define master data for the school</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492011861"/>
              </p:ext>
            </p:extLst>
          </p:nvPr>
        </p:nvGraphicFramePr>
        <p:xfrm>
          <a:off x="649288" y="1905000"/>
          <a:ext cx="11145522" cy="3321812"/>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ASM_09</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9.0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Student-Optional </a:t>
                      </a:r>
                      <a:r>
                        <a:rPr lang="en-US" sz="1600" kern="1200" dirty="0" smtClean="0">
                          <a:solidFill>
                            <a:schemeClr val="tx1"/>
                          </a:solidFill>
                          <a:effectLst/>
                          <a:latin typeface="+mn-lt"/>
                          <a:ea typeface="+mn-ea"/>
                          <a:cs typeface="+mn-cs"/>
                        </a:rPr>
                        <a:t>Subjects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the </a:t>
                      </a:r>
                      <a:r>
                        <a:rPr lang="en-US" sz="1600" kern="1200" dirty="0" smtClean="0">
                          <a:solidFill>
                            <a:schemeClr val="tx1"/>
                          </a:solidFill>
                          <a:effectLst/>
                          <a:latin typeface="+mn-lt"/>
                          <a:ea typeface="+mn-ea"/>
                          <a:cs typeface="+mn-cs"/>
                        </a:rPr>
                        <a:t>User (Sys Admin, Officer, Supervisor, Class Teacher) </a:t>
                      </a:r>
                      <a:r>
                        <a:rPr lang="en-US" sz="1600" kern="1200" dirty="0">
                          <a:solidFill>
                            <a:schemeClr val="tx1"/>
                          </a:solidFill>
                          <a:effectLst/>
                          <a:latin typeface="+mn-lt"/>
                          <a:ea typeface="+mn-ea"/>
                          <a:cs typeface="+mn-cs"/>
                        </a:rPr>
                        <a:t>to search </a:t>
                      </a:r>
                      <a:r>
                        <a:rPr lang="en-US" sz="1600" kern="1200" dirty="0" smtClean="0">
                          <a:solidFill>
                            <a:schemeClr val="tx1"/>
                          </a:solidFill>
                          <a:effectLst/>
                          <a:latin typeface="+mn-lt"/>
                          <a:ea typeface="+mn-ea"/>
                          <a:cs typeface="+mn-cs"/>
                        </a:rPr>
                        <a:t>students (</a:t>
                      </a:r>
                      <a:r>
                        <a:rPr lang="en-US" sz="1600" kern="1200" dirty="0" err="1" smtClean="0">
                          <a:solidFill>
                            <a:schemeClr val="tx1"/>
                          </a:solidFill>
                          <a:effectLst/>
                          <a:latin typeface="+mn-lt"/>
                          <a:ea typeface="+mn-ea"/>
                          <a:cs typeface="+mn-cs"/>
                        </a:rPr>
                        <a:t>e.g</a:t>
                      </a:r>
                      <a:r>
                        <a:rPr lang="en-US" sz="1600" kern="1200" dirty="0" smtClean="0">
                          <a:solidFill>
                            <a:schemeClr val="tx1"/>
                          </a:solidFill>
                          <a:effectLst/>
                          <a:latin typeface="+mn-lt"/>
                          <a:ea typeface="+mn-ea"/>
                          <a:cs typeface="+mn-cs"/>
                        </a:rPr>
                        <a:t> class</a:t>
                      </a:r>
                      <a:r>
                        <a:rPr lang="en-US" sz="1600" kern="1200" dirty="0">
                          <a:solidFill>
                            <a:schemeClr val="tx1"/>
                          </a:solidFill>
                          <a:effectLst/>
                          <a:latin typeface="+mn-lt"/>
                          <a:ea typeface="+mn-ea"/>
                          <a:cs typeface="+mn-cs"/>
                        </a:rPr>
                        <a:t>, section, nationality, religion, gender </a:t>
                      </a:r>
                      <a:r>
                        <a:rPr lang="en-US" sz="1600" kern="1200" dirty="0" err="1" smtClean="0">
                          <a:solidFill>
                            <a:schemeClr val="tx1"/>
                          </a:solidFill>
                          <a:effectLst/>
                          <a:latin typeface="+mn-lt"/>
                          <a:ea typeface="+mn-ea"/>
                          <a:cs typeface="+mn-cs"/>
                        </a:rPr>
                        <a:t>etc</a:t>
                      </a:r>
                      <a:r>
                        <a:rPr lang="en-US" sz="1600" kern="1200" dirty="0" smtClean="0">
                          <a:solidFill>
                            <a:schemeClr val="tx1"/>
                          </a:solidFill>
                          <a:effectLst/>
                          <a:latin typeface="+mn-lt"/>
                          <a:ea typeface="+mn-ea"/>
                          <a:cs typeface="+mn-cs"/>
                        </a:rPr>
                        <a:t>), select </a:t>
                      </a:r>
                      <a:r>
                        <a:rPr lang="en-US" sz="1600" kern="1200" dirty="0">
                          <a:solidFill>
                            <a:schemeClr val="tx1"/>
                          </a:solidFill>
                          <a:effectLst/>
                          <a:latin typeface="+mn-lt"/>
                          <a:ea typeface="+mn-ea"/>
                          <a:cs typeface="+mn-cs"/>
                        </a:rPr>
                        <a:t>a group of students and </a:t>
                      </a:r>
                      <a:r>
                        <a:rPr lang="en-US" sz="1600" kern="1200" dirty="0" smtClean="0">
                          <a:solidFill>
                            <a:schemeClr val="tx1"/>
                          </a:solidFill>
                          <a:effectLst/>
                          <a:latin typeface="+mn-lt"/>
                          <a:ea typeface="+mn-ea"/>
                          <a:cs typeface="+mn-cs"/>
                        </a:rPr>
                        <a:t>provide them with </a:t>
                      </a:r>
                      <a:r>
                        <a:rPr lang="en-US" sz="1600" kern="1200" dirty="0">
                          <a:solidFill>
                            <a:schemeClr val="tx1"/>
                          </a:solidFill>
                          <a:effectLst/>
                          <a:latin typeface="+mn-lt"/>
                          <a:ea typeface="+mn-ea"/>
                          <a:cs typeface="+mn-cs"/>
                        </a:rPr>
                        <a:t>an elective subject(s</a:t>
                      </a:r>
                      <a:r>
                        <a:rPr lang="en-US" sz="1600" kern="1200" dirty="0" smtClean="0">
                          <a:solidFill>
                            <a:schemeClr val="tx1"/>
                          </a:solidFill>
                          <a:effectLst/>
                          <a:latin typeface="+mn-lt"/>
                          <a:ea typeface="+mn-ea"/>
                          <a:cs typeface="+mn-cs"/>
                        </a:rPr>
                        <a:t>) for the current academic year. Provision can </a:t>
                      </a:r>
                      <a:r>
                        <a:rPr lang="en-US" sz="1600" kern="1200" dirty="0">
                          <a:solidFill>
                            <a:schemeClr val="tx1"/>
                          </a:solidFill>
                          <a:effectLst/>
                          <a:latin typeface="+mn-lt"/>
                          <a:ea typeface="+mn-ea"/>
                          <a:cs typeface="+mn-cs"/>
                        </a:rPr>
                        <a:t>only be done if the subject is mapped to the class the student belongs </a:t>
                      </a:r>
                      <a:r>
                        <a:rPr lang="en-US" sz="1600" kern="1200" dirty="0" smtClean="0">
                          <a:solidFill>
                            <a:schemeClr val="tx1"/>
                          </a:solidFill>
                          <a:effectLst/>
                          <a:latin typeface="+mn-lt"/>
                          <a:ea typeface="+mn-ea"/>
                          <a:cs typeface="+mn-cs"/>
                        </a:rPr>
                        <a:t>to, using feature ASM_08</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9.1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View/Download Student -Subject list</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Supervisor, Class Teacher) to see a Display </a:t>
                      </a:r>
                      <a:r>
                        <a:rPr lang="en-US" sz="1600" kern="1200" dirty="0">
                          <a:solidFill>
                            <a:schemeClr val="tx1"/>
                          </a:solidFill>
                          <a:effectLst/>
                          <a:latin typeface="+mn-lt"/>
                          <a:ea typeface="+mn-ea"/>
                          <a:cs typeface="+mn-cs"/>
                        </a:rPr>
                        <a:t>list of students and the corresponding common and elective subjects that have been mapped to them. This list should be downloadable in CSV format.</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35803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13</a:t>
            </a:fld>
            <a:endParaRPr lang="en-US" dirty="0"/>
          </a:p>
        </p:txBody>
      </p:sp>
      <p:sp>
        <p:nvSpPr>
          <p:cNvPr id="5" name="Title 4"/>
          <p:cNvSpPr>
            <a:spLocks noGrp="1"/>
          </p:cNvSpPr>
          <p:nvPr>
            <p:ph type="title"/>
          </p:nvPr>
        </p:nvSpPr>
        <p:spPr/>
        <p:txBody>
          <a:bodyPr/>
          <a:lstStyle/>
          <a:p>
            <a:r>
              <a:rPr lang="en-US" dirty="0"/>
              <a:t>4.0 Academic &amp; School </a:t>
            </a:r>
            <a:r>
              <a:rPr lang="en-US" dirty="0" smtClean="0"/>
              <a:t>Masters</a:t>
            </a:r>
            <a:r>
              <a:rPr lang="en-US" dirty="0"/>
              <a:t/>
            </a:r>
            <a:br>
              <a:rPr lang="en-US" dirty="0"/>
            </a:br>
            <a:r>
              <a:rPr lang="en-US" sz="2000" dirty="0" smtClean="0"/>
              <a:t>Define master data for the school</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76801808"/>
              </p:ext>
            </p:extLst>
          </p:nvPr>
        </p:nvGraphicFramePr>
        <p:xfrm>
          <a:off x="649288" y="1905000"/>
          <a:ext cx="11145522" cy="38510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ASM_10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Add class </a:t>
                      </a:r>
                      <a:r>
                        <a:rPr lang="en-US" sz="1600" kern="1200" dirty="0" smtClean="0">
                          <a:solidFill>
                            <a:schemeClr val="tx1"/>
                          </a:solidFill>
                          <a:effectLst/>
                          <a:latin typeface="+mn-lt"/>
                          <a:ea typeface="+mn-ea"/>
                          <a:cs typeface="+mn-cs"/>
                        </a:rPr>
                        <a:t>teachers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to add </a:t>
                      </a:r>
                      <a:r>
                        <a:rPr lang="en-US" sz="1600" kern="1200" dirty="0">
                          <a:solidFill>
                            <a:schemeClr val="tx1"/>
                          </a:solidFill>
                          <a:effectLst/>
                          <a:latin typeface="+mn-lt"/>
                          <a:ea typeface="+mn-ea"/>
                          <a:cs typeface="+mn-cs"/>
                        </a:rPr>
                        <a:t>a unique “Class Teacher” </a:t>
                      </a:r>
                      <a:r>
                        <a:rPr lang="en-US" sz="1600" kern="1200" dirty="0" smtClean="0">
                          <a:solidFill>
                            <a:schemeClr val="tx1"/>
                          </a:solidFill>
                          <a:effectLst/>
                          <a:latin typeface="+mn-lt"/>
                          <a:ea typeface="+mn-ea"/>
                          <a:cs typeface="+mn-cs"/>
                        </a:rPr>
                        <a:t>&amp; an “Assistant Class teacher” to each class</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Add Supervisor(s)</a:t>
                      </a:r>
                      <a:endParaRPr lang="en-IN" sz="1600" kern="1200" dirty="0">
                        <a:solidFill>
                          <a:schemeClr val="tx1"/>
                        </a:solidFill>
                        <a:effectLst/>
                        <a:latin typeface="+mn-lt"/>
                        <a:ea typeface="+mn-ea"/>
                        <a:cs typeface="+mn-cs"/>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User (Sys Admin, Officer) to add multiple “Supervisor(s)” to a class</a:t>
                      </a:r>
                      <a:endParaRPr lang="en-IN" sz="1600" kern="1200" dirty="0" smtClean="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Subject-teacher </a:t>
                      </a:r>
                      <a:r>
                        <a:rPr lang="en-US" sz="1600" kern="1200" dirty="0">
                          <a:solidFill>
                            <a:schemeClr val="tx1"/>
                          </a:solidFill>
                          <a:effectLst/>
                          <a:latin typeface="+mn-lt"/>
                          <a:ea typeface="+mn-ea"/>
                          <a:cs typeface="+mn-cs"/>
                        </a:rPr>
                        <a:t>Mapping</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Supervisor) to </a:t>
                      </a:r>
                      <a:r>
                        <a:rPr lang="en-US" sz="1600" kern="1200" dirty="0">
                          <a:solidFill>
                            <a:schemeClr val="tx1"/>
                          </a:solidFill>
                          <a:effectLst/>
                          <a:latin typeface="+mn-lt"/>
                          <a:ea typeface="+mn-ea"/>
                          <a:cs typeface="+mn-cs"/>
                        </a:rPr>
                        <a:t>map </a:t>
                      </a:r>
                      <a:r>
                        <a:rPr lang="en-US" sz="1600" kern="1200" dirty="0" smtClean="0">
                          <a:solidFill>
                            <a:schemeClr val="tx1"/>
                          </a:solidFill>
                          <a:effectLst/>
                          <a:latin typeface="+mn-lt"/>
                          <a:ea typeface="+mn-ea"/>
                          <a:cs typeface="+mn-cs"/>
                        </a:rPr>
                        <a:t>classes-sections-subjects </a:t>
                      </a:r>
                      <a:r>
                        <a:rPr lang="en-US" sz="1600" kern="1200" dirty="0">
                          <a:solidFill>
                            <a:schemeClr val="tx1"/>
                          </a:solidFill>
                          <a:effectLst/>
                          <a:latin typeface="+mn-lt"/>
                          <a:ea typeface="+mn-ea"/>
                          <a:cs typeface="+mn-cs"/>
                        </a:rPr>
                        <a:t>to a particular </a:t>
                      </a:r>
                      <a:r>
                        <a:rPr lang="en-US" sz="1600" kern="1200" dirty="0" smtClean="0">
                          <a:solidFill>
                            <a:schemeClr val="tx1"/>
                          </a:solidFill>
                          <a:effectLst/>
                          <a:latin typeface="+mn-lt"/>
                          <a:ea typeface="+mn-ea"/>
                          <a:cs typeface="+mn-cs"/>
                        </a:rPr>
                        <a:t>teacher</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10.3</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View/Download </a:t>
                      </a:r>
                      <a:r>
                        <a:rPr lang="en-US" sz="1600" kern="1200" dirty="0" smtClean="0">
                          <a:solidFill>
                            <a:schemeClr val="tx1"/>
                          </a:solidFill>
                          <a:effectLst/>
                          <a:latin typeface="+mn-lt"/>
                          <a:ea typeface="+mn-ea"/>
                          <a:cs typeface="+mn-cs"/>
                        </a:rPr>
                        <a:t>Mapping</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Display </a:t>
                      </a:r>
                      <a:r>
                        <a:rPr lang="en-US" sz="1600" kern="1200" dirty="0" smtClean="0">
                          <a:solidFill>
                            <a:schemeClr val="tx1"/>
                          </a:solidFill>
                          <a:effectLst/>
                          <a:latin typeface="+mn-lt"/>
                          <a:ea typeface="+mn-ea"/>
                          <a:cs typeface="+mn-cs"/>
                        </a:rPr>
                        <a:t>all the mapping done in feature ASM_10.2. Allow filtering by Teacher name, class, section, subject etc. Allow User (Sys Admin, Officer, Supervisor) </a:t>
                      </a:r>
                      <a:r>
                        <a:rPr lang="en-US" sz="1600" kern="1200" dirty="0">
                          <a:solidFill>
                            <a:schemeClr val="tx1"/>
                          </a:solidFill>
                          <a:effectLst/>
                          <a:latin typeface="+mn-lt"/>
                          <a:ea typeface="+mn-ea"/>
                          <a:cs typeface="+mn-cs"/>
                        </a:rPr>
                        <a:t>to download this list in CSV format</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62112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14</a:t>
            </a:fld>
            <a:endParaRPr lang="en-US" dirty="0"/>
          </a:p>
        </p:txBody>
      </p:sp>
      <p:sp>
        <p:nvSpPr>
          <p:cNvPr id="3" name="Title 2"/>
          <p:cNvSpPr>
            <a:spLocks noGrp="1"/>
          </p:cNvSpPr>
          <p:nvPr>
            <p:ph type="title"/>
          </p:nvPr>
        </p:nvSpPr>
        <p:spPr/>
        <p:txBody>
          <a:bodyPr>
            <a:normAutofit fontScale="90000"/>
          </a:bodyPr>
          <a:lstStyle/>
          <a:p>
            <a:r>
              <a:rPr lang="en-US" dirty="0"/>
              <a:t>ASM_F01:  New/School and/or new Academic Year Flowchart (</a:t>
            </a:r>
            <a:r>
              <a:rPr lang="en-US" b="1" dirty="0"/>
              <a:t>admin only and as per access rights if explicitly given to other users</a:t>
            </a:r>
            <a:r>
              <a:rPr lang="en-US" dirty="0" smtClean="0"/>
              <a:t>):</a:t>
            </a:r>
            <a:endParaRPr lang="en-US" dirty="0"/>
          </a:p>
        </p:txBody>
      </p:sp>
      <p:sp>
        <p:nvSpPr>
          <p:cNvPr id="5" name="Process 4"/>
          <p:cNvSpPr/>
          <p:nvPr/>
        </p:nvSpPr>
        <p:spPr>
          <a:xfrm>
            <a:off x="2514600" y="1966213"/>
            <a:ext cx="1229921" cy="6067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 Classes </a:t>
            </a:r>
            <a:r>
              <a:rPr lang="en-US" sz="1200" dirty="0"/>
              <a:t>and Sections</a:t>
            </a:r>
            <a:endParaRPr lang="en-IN" sz="1200" dirty="0"/>
          </a:p>
        </p:txBody>
      </p:sp>
      <p:sp>
        <p:nvSpPr>
          <p:cNvPr id="7" name="Process 7"/>
          <p:cNvSpPr/>
          <p:nvPr/>
        </p:nvSpPr>
        <p:spPr>
          <a:xfrm>
            <a:off x="747425" y="1981200"/>
            <a:ext cx="1229921" cy="59176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Update School data</a:t>
            </a:r>
          </a:p>
        </p:txBody>
      </p:sp>
      <p:sp>
        <p:nvSpPr>
          <p:cNvPr id="9" name="Process 1"/>
          <p:cNvSpPr/>
          <p:nvPr/>
        </p:nvSpPr>
        <p:spPr>
          <a:xfrm>
            <a:off x="4281775" y="1967344"/>
            <a:ext cx="1229921" cy="6067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 Subjects </a:t>
            </a:r>
            <a:r>
              <a:rPr lang="en-US" sz="1200" dirty="0"/>
              <a:t>along with Subject </a:t>
            </a:r>
            <a:r>
              <a:rPr lang="en-US" sz="1200" dirty="0" smtClean="0"/>
              <a:t>Codes</a:t>
            </a:r>
            <a:endParaRPr lang="en-IN" sz="1200" dirty="0"/>
          </a:p>
        </p:txBody>
      </p:sp>
      <p:sp>
        <p:nvSpPr>
          <p:cNvPr id="10" name="Process 1"/>
          <p:cNvSpPr/>
          <p:nvPr/>
        </p:nvSpPr>
        <p:spPr>
          <a:xfrm>
            <a:off x="762000" y="3425780"/>
            <a:ext cx="1229921" cy="6067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Define </a:t>
            </a:r>
            <a:r>
              <a:rPr lang="en-US" sz="1200" dirty="0" smtClean="0"/>
              <a:t>New Academic </a:t>
            </a:r>
            <a:r>
              <a:rPr lang="en-US" sz="1200" dirty="0"/>
              <a:t>year</a:t>
            </a:r>
            <a:endParaRPr lang="en-IN" sz="1200" dirty="0"/>
          </a:p>
        </p:txBody>
      </p:sp>
      <p:sp>
        <p:nvSpPr>
          <p:cNvPr id="12" name="Diamond 11"/>
          <p:cNvSpPr/>
          <p:nvPr/>
        </p:nvSpPr>
        <p:spPr>
          <a:xfrm>
            <a:off x="2841317" y="3017953"/>
            <a:ext cx="1613538" cy="14112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 </a:t>
            </a:r>
            <a:r>
              <a:rPr lang="en-US" sz="1200" dirty="0" smtClean="0"/>
              <a:t>Classes, sections &amp; Subjects taught?</a:t>
            </a:r>
            <a:endParaRPr lang="en-IN" sz="1200" dirty="0"/>
          </a:p>
          <a:p>
            <a:pPr algn="ctr"/>
            <a:r>
              <a:rPr lang="en-US" sz="1200" dirty="0"/>
              <a:t> </a:t>
            </a:r>
            <a:endParaRPr lang="en-IN" sz="1200" dirty="0"/>
          </a:p>
        </p:txBody>
      </p:sp>
      <p:cxnSp>
        <p:nvCxnSpPr>
          <p:cNvPr id="13" name="Straight Arrow Connector 12"/>
          <p:cNvCxnSpPr>
            <a:cxnSpLocks/>
            <a:stCxn id="10" idx="2"/>
            <a:endCxn id="50" idx="0"/>
          </p:cNvCxnSpPr>
          <p:nvPr/>
        </p:nvCxnSpPr>
        <p:spPr>
          <a:xfrm flipH="1">
            <a:off x="1370979" y="4032537"/>
            <a:ext cx="5982" cy="46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5161556" y="3015889"/>
            <a:ext cx="1938298" cy="143070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System will copy </a:t>
            </a:r>
            <a:r>
              <a:rPr lang="en-US" sz="1200" dirty="0" smtClean="0"/>
              <a:t>from previous academic year</a:t>
            </a:r>
            <a:endParaRPr lang="en-IN" sz="1200" dirty="0"/>
          </a:p>
          <a:p>
            <a:pPr algn="ctr"/>
            <a:r>
              <a:rPr lang="en-US" sz="1200" dirty="0"/>
              <a:t> </a:t>
            </a:r>
            <a:endParaRPr lang="en-IN" sz="1200" dirty="0"/>
          </a:p>
        </p:txBody>
      </p:sp>
      <p:cxnSp>
        <p:nvCxnSpPr>
          <p:cNvPr id="15" name="Straight Arrow Connector 14"/>
          <p:cNvCxnSpPr>
            <a:cxnSpLocks/>
          </p:cNvCxnSpPr>
          <p:nvPr/>
        </p:nvCxnSpPr>
        <p:spPr>
          <a:xfrm>
            <a:off x="4451368" y="3717343"/>
            <a:ext cx="696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Process 1"/>
          <p:cNvSpPr/>
          <p:nvPr/>
        </p:nvSpPr>
        <p:spPr>
          <a:xfrm>
            <a:off x="10428679" y="3352801"/>
            <a:ext cx="1229921" cy="76477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Exit</a:t>
            </a:r>
            <a:endParaRPr lang="en-IN" sz="1200" dirty="0"/>
          </a:p>
        </p:txBody>
      </p:sp>
      <p:sp>
        <p:nvSpPr>
          <p:cNvPr id="17" name="Process 1"/>
          <p:cNvSpPr/>
          <p:nvPr/>
        </p:nvSpPr>
        <p:spPr>
          <a:xfrm>
            <a:off x="5375786" y="5102627"/>
            <a:ext cx="1558414" cy="764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r>
              <a:rPr lang="en-US" sz="1200" dirty="0"/>
              <a:t>Edit Class Mapping and/or Class-Subject Mapping</a:t>
            </a:r>
            <a:endParaRPr lang="en-IN" sz="1200" dirty="0"/>
          </a:p>
          <a:p>
            <a:pPr algn="ctr"/>
            <a:r>
              <a:rPr lang="en-US" sz="1200" dirty="0"/>
              <a:t> </a:t>
            </a:r>
            <a:endParaRPr lang="en-IN" sz="1200" dirty="0"/>
          </a:p>
          <a:p>
            <a:pPr algn="ctr"/>
            <a:r>
              <a:rPr lang="en-US" sz="1200" dirty="0"/>
              <a:t> </a:t>
            </a:r>
            <a:endParaRPr lang="en-IN" sz="1200" dirty="0"/>
          </a:p>
        </p:txBody>
      </p:sp>
      <p:sp>
        <p:nvSpPr>
          <p:cNvPr id="18" name="Process 1"/>
          <p:cNvSpPr/>
          <p:nvPr/>
        </p:nvSpPr>
        <p:spPr>
          <a:xfrm>
            <a:off x="2980736" y="5095739"/>
            <a:ext cx="1356670" cy="764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smtClean="0"/>
              <a:t>Map </a:t>
            </a:r>
            <a:r>
              <a:rPr lang="en-US" sz="1200" dirty="0"/>
              <a:t>subjects to each class defined (all sections)</a:t>
            </a:r>
            <a:endParaRPr lang="en-IN" sz="1200" dirty="0"/>
          </a:p>
          <a:p>
            <a:pPr algn="ctr"/>
            <a:r>
              <a:rPr lang="en-US" sz="1200" dirty="0"/>
              <a:t> </a:t>
            </a:r>
            <a:endParaRPr lang="en-IN" sz="1200" dirty="0"/>
          </a:p>
        </p:txBody>
      </p:sp>
      <p:cxnSp>
        <p:nvCxnSpPr>
          <p:cNvPr id="20" name="Straight Arrow Connector 19"/>
          <p:cNvCxnSpPr>
            <a:cxnSpLocks/>
            <a:stCxn id="14" idx="3"/>
            <a:endCxn id="59" idx="1"/>
          </p:cNvCxnSpPr>
          <p:nvPr/>
        </p:nvCxnSpPr>
        <p:spPr>
          <a:xfrm>
            <a:off x="7099854" y="3731240"/>
            <a:ext cx="779207" cy="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a:off x="6130894" y="4428968"/>
            <a:ext cx="1" cy="66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15" idx="2"/>
          </p:cNvCxnSpPr>
          <p:nvPr/>
        </p:nvCxnSpPr>
        <p:spPr>
          <a:xfrm>
            <a:off x="3648086" y="4429221"/>
            <a:ext cx="10985" cy="68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05529" y="3440346"/>
            <a:ext cx="405353" cy="276999"/>
          </a:xfrm>
          <a:prstGeom prst="rect">
            <a:avLst/>
          </a:prstGeom>
          <a:noFill/>
        </p:spPr>
        <p:txBody>
          <a:bodyPr wrap="square" rtlCol="0">
            <a:spAutoFit/>
          </a:bodyPr>
          <a:lstStyle/>
          <a:p>
            <a:r>
              <a:rPr lang="en-IN" sz="1200" dirty="0"/>
              <a:t>Yes</a:t>
            </a:r>
          </a:p>
        </p:txBody>
      </p:sp>
      <p:sp>
        <p:nvSpPr>
          <p:cNvPr id="26" name="TextBox 25"/>
          <p:cNvSpPr txBox="1"/>
          <p:nvPr/>
        </p:nvSpPr>
        <p:spPr>
          <a:xfrm>
            <a:off x="3648086" y="4531520"/>
            <a:ext cx="405353" cy="276999"/>
          </a:xfrm>
          <a:prstGeom prst="rect">
            <a:avLst/>
          </a:prstGeom>
          <a:noFill/>
        </p:spPr>
        <p:txBody>
          <a:bodyPr wrap="square" rtlCol="0">
            <a:spAutoFit/>
          </a:bodyPr>
          <a:lstStyle/>
          <a:p>
            <a:r>
              <a:rPr lang="en-IN" sz="1200" dirty="0"/>
              <a:t>No</a:t>
            </a:r>
          </a:p>
        </p:txBody>
      </p:sp>
      <p:sp>
        <p:nvSpPr>
          <p:cNvPr id="27" name="TextBox 26"/>
          <p:cNvSpPr txBox="1"/>
          <p:nvPr/>
        </p:nvSpPr>
        <p:spPr>
          <a:xfrm>
            <a:off x="6196883" y="4521067"/>
            <a:ext cx="405353" cy="461665"/>
          </a:xfrm>
          <a:prstGeom prst="rect">
            <a:avLst/>
          </a:prstGeom>
          <a:noFill/>
        </p:spPr>
        <p:txBody>
          <a:bodyPr wrap="square" rtlCol="0">
            <a:spAutoFit/>
          </a:bodyPr>
          <a:lstStyle/>
          <a:p>
            <a:r>
              <a:rPr lang="en-IN" sz="1200" dirty="0"/>
              <a:t>yes</a:t>
            </a:r>
          </a:p>
        </p:txBody>
      </p:sp>
      <p:cxnSp>
        <p:nvCxnSpPr>
          <p:cNvPr id="30" name="Straight Arrow Connector 29"/>
          <p:cNvCxnSpPr>
            <a:cxnSpLocks/>
            <a:stCxn id="7" idx="3"/>
            <a:endCxn id="5" idx="1"/>
          </p:cNvCxnSpPr>
          <p:nvPr/>
        </p:nvCxnSpPr>
        <p:spPr>
          <a:xfrm flipV="1">
            <a:off x="1977346" y="2269592"/>
            <a:ext cx="537254" cy="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V="1">
            <a:off x="3744521" y="2268421"/>
            <a:ext cx="537254" cy="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Process 36"/>
          <p:cNvSpPr/>
          <p:nvPr/>
        </p:nvSpPr>
        <p:spPr>
          <a:xfrm>
            <a:off x="5971243" y="1965042"/>
            <a:ext cx="1229921" cy="6067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 Subject Strands</a:t>
            </a:r>
            <a:endParaRPr lang="en-IN" sz="1200" dirty="0"/>
          </a:p>
        </p:txBody>
      </p:sp>
      <p:cxnSp>
        <p:nvCxnSpPr>
          <p:cNvPr id="39" name="Elbow Connector 38"/>
          <p:cNvCxnSpPr>
            <a:stCxn id="42" idx="3"/>
            <a:endCxn id="16" idx="0"/>
          </p:cNvCxnSpPr>
          <p:nvPr/>
        </p:nvCxnSpPr>
        <p:spPr>
          <a:xfrm>
            <a:off x="9010896" y="2268420"/>
            <a:ext cx="2032744" cy="10843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3"/>
            <a:endCxn id="37" idx="1"/>
          </p:cNvCxnSpPr>
          <p:nvPr/>
        </p:nvCxnSpPr>
        <p:spPr>
          <a:xfrm flipV="1">
            <a:off x="5511696" y="2268421"/>
            <a:ext cx="459547" cy="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Process 41"/>
          <p:cNvSpPr/>
          <p:nvPr/>
        </p:nvSpPr>
        <p:spPr>
          <a:xfrm>
            <a:off x="7780975" y="1965041"/>
            <a:ext cx="1229921" cy="6067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Update Exam names</a:t>
            </a:r>
            <a:endParaRPr lang="en-IN" sz="1200" dirty="0"/>
          </a:p>
        </p:txBody>
      </p:sp>
      <p:cxnSp>
        <p:nvCxnSpPr>
          <p:cNvPr id="44" name="Straight Arrow Connector 43"/>
          <p:cNvCxnSpPr>
            <a:stCxn id="37" idx="3"/>
          </p:cNvCxnSpPr>
          <p:nvPr/>
        </p:nvCxnSpPr>
        <p:spPr>
          <a:xfrm flipV="1">
            <a:off x="7201164" y="2266117"/>
            <a:ext cx="580363" cy="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18" idx="3"/>
            <a:endCxn id="17" idx="1"/>
          </p:cNvCxnSpPr>
          <p:nvPr/>
        </p:nvCxnSpPr>
        <p:spPr>
          <a:xfrm>
            <a:off x="4337406" y="5478126"/>
            <a:ext cx="1038380" cy="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Process 49"/>
          <p:cNvSpPr/>
          <p:nvPr/>
        </p:nvSpPr>
        <p:spPr>
          <a:xfrm>
            <a:off x="762000" y="4493027"/>
            <a:ext cx="1217958" cy="764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r>
              <a:rPr lang="en-US" sz="1200" dirty="0" smtClean="0"/>
              <a:t>Define exam frequencies for academic current</a:t>
            </a:r>
            <a:endParaRPr lang="en-IN" sz="1200" dirty="0"/>
          </a:p>
          <a:p>
            <a:pPr algn="ctr"/>
            <a:r>
              <a:rPr lang="en-US" sz="1200" dirty="0"/>
              <a:t> </a:t>
            </a:r>
            <a:endParaRPr lang="en-IN" sz="1200" dirty="0"/>
          </a:p>
          <a:p>
            <a:pPr algn="ctr"/>
            <a:r>
              <a:rPr lang="en-US" sz="1200" dirty="0"/>
              <a:t> </a:t>
            </a:r>
            <a:endParaRPr lang="en-IN" sz="1200" dirty="0"/>
          </a:p>
        </p:txBody>
      </p:sp>
      <p:cxnSp>
        <p:nvCxnSpPr>
          <p:cNvPr id="54" name="Elbow Connector 53"/>
          <p:cNvCxnSpPr>
            <a:stCxn id="50" idx="3"/>
            <a:endCxn id="12" idx="1"/>
          </p:cNvCxnSpPr>
          <p:nvPr/>
        </p:nvCxnSpPr>
        <p:spPr>
          <a:xfrm flipV="1">
            <a:off x="1979958" y="3723587"/>
            <a:ext cx="861359" cy="11518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7" idx="3"/>
            <a:endCxn id="59" idx="2"/>
          </p:cNvCxnSpPr>
          <p:nvPr/>
        </p:nvCxnSpPr>
        <p:spPr>
          <a:xfrm flipV="1">
            <a:off x="6934200" y="4117573"/>
            <a:ext cx="1724068" cy="1367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Process 58"/>
          <p:cNvSpPr/>
          <p:nvPr/>
        </p:nvSpPr>
        <p:spPr>
          <a:xfrm>
            <a:off x="7879061" y="3352800"/>
            <a:ext cx="1558414" cy="76477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r>
              <a:rPr lang="en-US" sz="1200" dirty="0" smtClean="0"/>
              <a:t>Add Class Teacher &amp; Assistant Class teacher</a:t>
            </a:r>
            <a:endParaRPr lang="en-IN" sz="1200" dirty="0"/>
          </a:p>
          <a:p>
            <a:pPr algn="ctr"/>
            <a:r>
              <a:rPr lang="en-US" sz="1200" dirty="0"/>
              <a:t> </a:t>
            </a:r>
            <a:endParaRPr lang="en-IN" sz="1200" dirty="0"/>
          </a:p>
          <a:p>
            <a:pPr algn="ctr"/>
            <a:r>
              <a:rPr lang="en-US" sz="1200" dirty="0"/>
              <a:t> </a:t>
            </a:r>
            <a:endParaRPr lang="en-IN" sz="1200" dirty="0"/>
          </a:p>
        </p:txBody>
      </p:sp>
      <p:cxnSp>
        <p:nvCxnSpPr>
          <p:cNvPr id="62" name="Straight Arrow Connector 61"/>
          <p:cNvCxnSpPr>
            <a:cxnSpLocks/>
            <a:stCxn id="59" idx="3"/>
            <a:endCxn id="16" idx="1"/>
          </p:cNvCxnSpPr>
          <p:nvPr/>
        </p:nvCxnSpPr>
        <p:spPr>
          <a:xfrm>
            <a:off x="9437475" y="3735187"/>
            <a:ext cx="991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123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15</a:t>
            </a:fld>
            <a:endParaRPr lang="en-US" dirty="0"/>
          </a:p>
        </p:txBody>
      </p:sp>
      <p:sp>
        <p:nvSpPr>
          <p:cNvPr id="3" name="Title 2"/>
          <p:cNvSpPr>
            <a:spLocks noGrp="1"/>
          </p:cNvSpPr>
          <p:nvPr>
            <p:ph type="title"/>
          </p:nvPr>
        </p:nvSpPr>
        <p:spPr/>
        <p:txBody>
          <a:bodyPr/>
          <a:lstStyle/>
          <a:p>
            <a:r>
              <a:rPr lang="en-US" dirty="0"/>
              <a:t>ASM_F03: Supervisor – Class Mapping </a:t>
            </a:r>
            <a:r>
              <a:rPr lang="en-US" dirty="0" smtClean="0"/>
              <a:t>Flowcharts</a:t>
            </a:r>
            <a:endParaRPr lang="en-US" dirty="0"/>
          </a:p>
        </p:txBody>
      </p:sp>
      <p:sp>
        <p:nvSpPr>
          <p:cNvPr id="5" name="Process 7"/>
          <p:cNvSpPr/>
          <p:nvPr/>
        </p:nvSpPr>
        <p:spPr>
          <a:xfrm>
            <a:off x="1752600" y="1990012"/>
            <a:ext cx="1657703" cy="67415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User (Supervisor)</a:t>
            </a:r>
          </a:p>
        </p:txBody>
      </p:sp>
      <p:sp>
        <p:nvSpPr>
          <p:cNvPr id="6" name="Process 7"/>
          <p:cNvSpPr/>
          <p:nvPr/>
        </p:nvSpPr>
        <p:spPr>
          <a:xfrm>
            <a:off x="1752600" y="3201059"/>
            <a:ext cx="1657703" cy="76654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View Class Section</a:t>
            </a:r>
          </a:p>
        </p:txBody>
      </p:sp>
      <p:sp>
        <p:nvSpPr>
          <p:cNvPr id="7" name="Process 7"/>
          <p:cNvSpPr/>
          <p:nvPr/>
        </p:nvSpPr>
        <p:spPr>
          <a:xfrm>
            <a:off x="1752600" y="4527186"/>
            <a:ext cx="1657703" cy="71783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Add or delete classes and sections (no need to check for duplicates)</a:t>
            </a:r>
            <a:endParaRPr lang="en-IN" sz="1200" dirty="0"/>
          </a:p>
        </p:txBody>
      </p:sp>
      <p:cxnSp>
        <p:nvCxnSpPr>
          <p:cNvPr id="8" name="Straight Arrow Connector 7"/>
          <p:cNvCxnSpPr>
            <a:stCxn id="6" idx="2"/>
            <a:endCxn id="7" idx="0"/>
          </p:cNvCxnSpPr>
          <p:nvPr/>
        </p:nvCxnSpPr>
        <p:spPr>
          <a:xfrm>
            <a:off x="2581452" y="3967601"/>
            <a:ext cx="0" cy="55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a:endCxn id="8" idx="0"/>
          </p:cNvCxnSpPr>
          <p:nvPr/>
        </p:nvCxnSpPr>
        <p:spPr>
          <a:xfrm>
            <a:off x="2581452" y="3838176"/>
            <a:ext cx="0" cy="689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Process 7"/>
          <p:cNvSpPr/>
          <p:nvPr/>
        </p:nvSpPr>
        <p:spPr>
          <a:xfrm>
            <a:off x="4280165" y="1967314"/>
            <a:ext cx="2273034" cy="69685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Grade</a:t>
            </a:r>
          </a:p>
        </p:txBody>
      </p:sp>
      <p:sp>
        <p:nvSpPr>
          <p:cNvPr id="11" name="Process 10"/>
          <p:cNvSpPr/>
          <p:nvPr/>
        </p:nvSpPr>
        <p:spPr>
          <a:xfrm>
            <a:off x="4280165" y="3201058"/>
            <a:ext cx="2273034" cy="76654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System displays – Subjects mapped, list of sections, class teacher </a:t>
            </a:r>
            <a:r>
              <a:rPr lang="en-US" sz="1200" dirty="0" smtClean="0"/>
              <a:t>names, </a:t>
            </a:r>
            <a:r>
              <a:rPr lang="en-US" sz="1200" dirty="0"/>
              <a:t>supervisor(s)</a:t>
            </a:r>
            <a:endParaRPr lang="en-IN" sz="1200" dirty="0"/>
          </a:p>
        </p:txBody>
      </p:sp>
      <p:sp>
        <p:nvSpPr>
          <p:cNvPr id="12" name="Process 7"/>
          <p:cNvSpPr/>
          <p:nvPr/>
        </p:nvSpPr>
        <p:spPr>
          <a:xfrm>
            <a:off x="4280164" y="4469644"/>
            <a:ext cx="2273035" cy="94055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Add subjects (but cannot delete from this view), </a:t>
            </a:r>
            <a:r>
              <a:rPr lang="en-US" sz="1200" dirty="0" smtClean="0"/>
              <a:t>Add/Change </a:t>
            </a:r>
            <a:r>
              <a:rPr lang="en-US" sz="1200" dirty="0"/>
              <a:t>class teacher</a:t>
            </a:r>
            <a:r>
              <a:rPr lang="en-US" sz="1200" dirty="0" smtClean="0"/>
              <a:t>, &amp; assistant class teacher </a:t>
            </a:r>
            <a:r>
              <a:rPr lang="en-US" sz="1200" dirty="0"/>
              <a:t>add/remove supervisors</a:t>
            </a:r>
            <a:endParaRPr lang="en-IN" sz="1200" dirty="0"/>
          </a:p>
        </p:txBody>
      </p:sp>
      <p:cxnSp>
        <p:nvCxnSpPr>
          <p:cNvPr id="13" name="Straight Arrow Connector 12"/>
          <p:cNvCxnSpPr>
            <a:cxnSpLocks/>
          </p:cNvCxnSpPr>
          <p:nvPr/>
        </p:nvCxnSpPr>
        <p:spPr>
          <a:xfrm>
            <a:off x="5312401" y="2664170"/>
            <a:ext cx="0" cy="53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5312401" y="3967600"/>
            <a:ext cx="0" cy="502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endCxn id="6" idx="0"/>
          </p:cNvCxnSpPr>
          <p:nvPr/>
        </p:nvCxnSpPr>
        <p:spPr>
          <a:xfrm>
            <a:off x="2581452" y="2664170"/>
            <a:ext cx="0" cy="53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03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16</a:t>
            </a:fld>
            <a:endParaRPr lang="en-US" dirty="0"/>
          </a:p>
        </p:txBody>
      </p:sp>
      <p:sp>
        <p:nvSpPr>
          <p:cNvPr id="3" name="Title 2"/>
          <p:cNvSpPr>
            <a:spLocks noGrp="1"/>
          </p:cNvSpPr>
          <p:nvPr>
            <p:ph type="title"/>
          </p:nvPr>
        </p:nvSpPr>
        <p:spPr/>
        <p:txBody>
          <a:bodyPr/>
          <a:lstStyle/>
          <a:p>
            <a:r>
              <a:rPr lang="en-US" dirty="0"/>
              <a:t> ASM_F02: Teacher – Subject Mapping Flowchart</a:t>
            </a:r>
            <a:r>
              <a:rPr lang="en-IN" dirty="0"/>
              <a:t/>
            </a:r>
            <a:br>
              <a:rPr lang="en-IN" dirty="0"/>
            </a:br>
            <a:endParaRPr lang="en-US" dirty="0"/>
          </a:p>
        </p:txBody>
      </p:sp>
      <p:sp>
        <p:nvSpPr>
          <p:cNvPr id="5" name="Process 7"/>
          <p:cNvSpPr/>
          <p:nvPr/>
        </p:nvSpPr>
        <p:spPr>
          <a:xfrm>
            <a:off x="808258" y="1534282"/>
            <a:ext cx="1445626" cy="62671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a:t>
            </a:r>
            <a:r>
              <a:rPr lang="en-US" sz="1200" dirty="0" smtClean="0"/>
              <a:t>Academic Year (Default is current)</a:t>
            </a:r>
            <a:endParaRPr lang="en-US" sz="1200" dirty="0"/>
          </a:p>
        </p:txBody>
      </p:sp>
      <p:sp>
        <p:nvSpPr>
          <p:cNvPr id="7" name="Diamond 6"/>
          <p:cNvSpPr/>
          <p:nvPr/>
        </p:nvSpPr>
        <p:spPr>
          <a:xfrm>
            <a:off x="3449998" y="2693166"/>
            <a:ext cx="2157981" cy="19108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System to </a:t>
            </a:r>
            <a:r>
              <a:rPr lang="en-US" sz="1200" dirty="0" smtClean="0"/>
              <a:t>Check </a:t>
            </a:r>
            <a:r>
              <a:rPr lang="en-US" sz="1200" dirty="0"/>
              <a:t>for duplicates or </a:t>
            </a:r>
            <a:r>
              <a:rPr lang="en-US" sz="1200" dirty="0" smtClean="0"/>
              <a:t>previous </a:t>
            </a:r>
            <a:r>
              <a:rPr lang="en-US" sz="1200" dirty="0"/>
              <a:t>mapping</a:t>
            </a:r>
            <a:endParaRPr lang="en-IN" sz="1200" dirty="0"/>
          </a:p>
          <a:p>
            <a:pPr algn="ctr"/>
            <a:endParaRPr lang="en-IN" sz="1200" dirty="0"/>
          </a:p>
        </p:txBody>
      </p:sp>
      <p:sp>
        <p:nvSpPr>
          <p:cNvPr id="8" name="Process 7"/>
          <p:cNvSpPr/>
          <p:nvPr/>
        </p:nvSpPr>
        <p:spPr>
          <a:xfrm>
            <a:off x="7391400" y="3335256"/>
            <a:ext cx="1445626" cy="62671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System to Display  </a:t>
            </a:r>
            <a:r>
              <a:rPr lang="en-US" sz="1200" dirty="0" smtClean="0"/>
              <a:t>details of previous teacher mapped</a:t>
            </a:r>
            <a:endParaRPr lang="en-IN" sz="1200" dirty="0"/>
          </a:p>
        </p:txBody>
      </p:sp>
      <p:sp>
        <p:nvSpPr>
          <p:cNvPr id="10" name="Process 9"/>
          <p:cNvSpPr/>
          <p:nvPr/>
        </p:nvSpPr>
        <p:spPr>
          <a:xfrm>
            <a:off x="3807848" y="5164490"/>
            <a:ext cx="1445626" cy="62671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Save &amp; Exit</a:t>
            </a:r>
            <a:endParaRPr lang="en-IN" sz="1200" dirty="0"/>
          </a:p>
        </p:txBody>
      </p:sp>
      <p:cxnSp>
        <p:nvCxnSpPr>
          <p:cNvPr id="14" name="Straight Arrow Connector 13"/>
          <p:cNvCxnSpPr>
            <a:stCxn id="10" idx="2"/>
          </p:cNvCxnSpPr>
          <p:nvPr/>
        </p:nvCxnSpPr>
        <p:spPr>
          <a:xfrm flipH="1">
            <a:off x="4530661" y="4622276"/>
            <a:ext cx="1" cy="542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2534598" y="2046246"/>
            <a:ext cx="0" cy="1275061"/>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3330567"/>
            <a:ext cx="1426994" cy="276999"/>
          </a:xfrm>
          <a:prstGeom prst="rect">
            <a:avLst/>
          </a:prstGeom>
          <a:noFill/>
        </p:spPr>
        <p:txBody>
          <a:bodyPr wrap="none" rtlCol="0">
            <a:spAutoFit/>
          </a:bodyPr>
          <a:lstStyle/>
          <a:p>
            <a:r>
              <a:rPr lang="en-IN" sz="1200" dirty="0" smtClean="0"/>
              <a:t>Some conflicts exist</a:t>
            </a:r>
            <a:endParaRPr lang="en-IN" sz="1200" dirty="0"/>
          </a:p>
        </p:txBody>
      </p:sp>
      <p:sp>
        <p:nvSpPr>
          <p:cNvPr id="20" name="TextBox 19"/>
          <p:cNvSpPr txBox="1"/>
          <p:nvPr/>
        </p:nvSpPr>
        <p:spPr>
          <a:xfrm>
            <a:off x="4522080" y="4716067"/>
            <a:ext cx="1497719" cy="276999"/>
          </a:xfrm>
          <a:prstGeom prst="rect">
            <a:avLst/>
          </a:prstGeom>
          <a:noFill/>
        </p:spPr>
        <p:txBody>
          <a:bodyPr wrap="square" rtlCol="0">
            <a:spAutoFit/>
          </a:bodyPr>
          <a:lstStyle/>
          <a:p>
            <a:r>
              <a:rPr lang="en-IN" sz="1200" dirty="0" smtClean="0"/>
              <a:t>No Conflicts</a:t>
            </a:r>
            <a:endParaRPr lang="en-IN" sz="1200" dirty="0"/>
          </a:p>
        </p:txBody>
      </p:sp>
      <p:cxnSp>
        <p:nvCxnSpPr>
          <p:cNvPr id="25" name="Straight Arrow Connector 24"/>
          <p:cNvCxnSpPr>
            <a:stCxn id="5" idx="2"/>
            <a:endCxn id="28" idx="0"/>
          </p:cNvCxnSpPr>
          <p:nvPr/>
        </p:nvCxnSpPr>
        <p:spPr>
          <a:xfrm>
            <a:off x="1531071" y="2160992"/>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Process 7"/>
          <p:cNvSpPr/>
          <p:nvPr/>
        </p:nvSpPr>
        <p:spPr>
          <a:xfrm>
            <a:off x="808258" y="2539757"/>
            <a:ext cx="1445626" cy="62671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a Teacher</a:t>
            </a:r>
          </a:p>
        </p:txBody>
      </p:sp>
      <p:sp>
        <p:nvSpPr>
          <p:cNvPr id="29" name="Process 7"/>
          <p:cNvSpPr/>
          <p:nvPr/>
        </p:nvSpPr>
        <p:spPr>
          <a:xfrm>
            <a:off x="831062" y="3549604"/>
            <a:ext cx="1445626" cy="62671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Search, Select and add class section and subject</a:t>
            </a:r>
            <a:endParaRPr lang="en-IN" sz="1200" dirty="0"/>
          </a:p>
        </p:txBody>
      </p:sp>
      <p:cxnSp>
        <p:nvCxnSpPr>
          <p:cNvPr id="32" name="Straight Arrow Connector 31"/>
          <p:cNvCxnSpPr/>
          <p:nvPr/>
        </p:nvCxnSpPr>
        <p:spPr>
          <a:xfrm>
            <a:off x="1527410" y="3166467"/>
            <a:ext cx="0" cy="37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8" idx="3"/>
            <a:endCxn id="7" idx="1"/>
          </p:cNvCxnSpPr>
          <p:nvPr/>
        </p:nvCxnSpPr>
        <p:spPr>
          <a:xfrm flipV="1">
            <a:off x="2162302" y="3648612"/>
            <a:ext cx="1287696" cy="1476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907315" y="4584339"/>
            <a:ext cx="1254987" cy="108062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Repeat N times</a:t>
            </a:r>
            <a:endParaRPr lang="en-IN" sz="1200" dirty="0"/>
          </a:p>
        </p:txBody>
      </p:sp>
      <p:cxnSp>
        <p:nvCxnSpPr>
          <p:cNvPr id="39" name="Straight Arrow Connector 38"/>
          <p:cNvCxnSpPr>
            <a:endCxn id="38" idx="0"/>
          </p:cNvCxnSpPr>
          <p:nvPr/>
        </p:nvCxnSpPr>
        <p:spPr>
          <a:xfrm>
            <a:off x="1534808" y="4176314"/>
            <a:ext cx="1" cy="408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33600" y="4854567"/>
            <a:ext cx="612668" cy="276999"/>
          </a:xfrm>
          <a:prstGeom prst="rect">
            <a:avLst/>
          </a:prstGeom>
          <a:noFill/>
        </p:spPr>
        <p:txBody>
          <a:bodyPr wrap="none" rtlCol="0">
            <a:spAutoFit/>
          </a:bodyPr>
          <a:lstStyle/>
          <a:p>
            <a:r>
              <a:rPr lang="en-IN" sz="1200" smtClean="0"/>
              <a:t>Submit</a:t>
            </a:r>
            <a:endParaRPr lang="en-IN" sz="1200" dirty="0"/>
          </a:p>
        </p:txBody>
      </p:sp>
      <p:cxnSp>
        <p:nvCxnSpPr>
          <p:cNvPr id="45" name="Elbow Connector 44"/>
          <p:cNvCxnSpPr>
            <a:stCxn id="38" idx="1"/>
            <a:endCxn id="29" idx="1"/>
          </p:cNvCxnSpPr>
          <p:nvPr/>
        </p:nvCxnSpPr>
        <p:spPr>
          <a:xfrm rot="10800000">
            <a:off x="831063" y="3862959"/>
            <a:ext cx="76253" cy="1261694"/>
          </a:xfrm>
          <a:prstGeom prst="bentConnector3">
            <a:avLst>
              <a:gd name="adj1" fmla="val 39979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Diamond 48"/>
          <p:cNvSpPr/>
          <p:nvPr/>
        </p:nvSpPr>
        <p:spPr>
          <a:xfrm>
            <a:off x="9527103" y="2687275"/>
            <a:ext cx="2157981" cy="19108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Over-write all or Skip Conflicts?</a:t>
            </a:r>
            <a:endParaRPr lang="en-IN" sz="1200" dirty="0"/>
          </a:p>
          <a:p>
            <a:pPr algn="ctr"/>
            <a:endParaRPr lang="en-IN" sz="1200" dirty="0"/>
          </a:p>
        </p:txBody>
      </p:sp>
      <p:cxnSp>
        <p:nvCxnSpPr>
          <p:cNvPr id="50" name="Straight Arrow Connector 49"/>
          <p:cNvCxnSpPr>
            <a:stCxn id="7" idx="3"/>
            <a:endCxn id="8" idx="1"/>
          </p:cNvCxnSpPr>
          <p:nvPr/>
        </p:nvCxnSpPr>
        <p:spPr>
          <a:xfrm flipV="1">
            <a:off x="5607979" y="3648611"/>
            <a:ext cx="17834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 idx="3"/>
            <a:endCxn id="49" idx="1"/>
          </p:cNvCxnSpPr>
          <p:nvPr/>
        </p:nvCxnSpPr>
        <p:spPr>
          <a:xfrm flipV="1">
            <a:off x="8837026" y="3642721"/>
            <a:ext cx="690077" cy="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9" idx="2"/>
            <a:endCxn id="10" idx="3"/>
          </p:cNvCxnSpPr>
          <p:nvPr/>
        </p:nvCxnSpPr>
        <p:spPr>
          <a:xfrm rot="5400000">
            <a:off x="7489945" y="2361695"/>
            <a:ext cx="879679" cy="53526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462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17</a:t>
            </a:fld>
            <a:endParaRPr lang="en-US" dirty="0"/>
          </a:p>
        </p:txBody>
      </p:sp>
      <p:sp>
        <p:nvSpPr>
          <p:cNvPr id="5" name="Title 4"/>
          <p:cNvSpPr>
            <a:spLocks noGrp="1"/>
          </p:cNvSpPr>
          <p:nvPr>
            <p:ph type="title"/>
          </p:nvPr>
        </p:nvSpPr>
        <p:spPr/>
        <p:txBody>
          <a:bodyPr/>
          <a:lstStyle/>
          <a:p>
            <a:r>
              <a:rPr lang="en-US" dirty="0" smtClean="0"/>
              <a:t>Student &amp; Parent Profile Data</a:t>
            </a:r>
            <a:r>
              <a:rPr lang="en-US" dirty="0"/>
              <a:t/>
            </a:r>
            <a:br>
              <a:rPr lang="en-US" dirty="0"/>
            </a:br>
            <a:r>
              <a:rPr lang="en-US" sz="2000" dirty="0" smtClean="0"/>
              <a:t>Define &amp; Maintain student profile information</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70315209"/>
              </p:ext>
            </p:extLst>
          </p:nvPr>
        </p:nvGraphicFramePr>
        <p:xfrm>
          <a:off x="649288" y="1905000"/>
          <a:ext cx="11145522" cy="4128565"/>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STM_01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Add Parents </a:t>
                      </a:r>
                      <a:r>
                        <a:rPr lang="en-US" sz="1600" kern="1200" dirty="0">
                          <a:solidFill>
                            <a:schemeClr val="tx1"/>
                          </a:solidFill>
                          <a:effectLst/>
                          <a:latin typeface="+mn-lt"/>
                          <a:ea typeface="+mn-ea"/>
                          <a:cs typeface="+mn-cs"/>
                        </a:rPr>
                        <a:t>profile data</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to manually add Parents/Guardian </a:t>
                      </a:r>
                      <a:r>
                        <a:rPr lang="en-US" sz="1600" kern="1200" dirty="0">
                          <a:solidFill>
                            <a:schemeClr val="tx1"/>
                          </a:solidFill>
                          <a:effectLst/>
                          <a:latin typeface="+mn-lt"/>
                          <a:ea typeface="+mn-ea"/>
                          <a:cs typeface="+mn-cs"/>
                        </a:rPr>
                        <a:t>profile </a:t>
                      </a:r>
                      <a:r>
                        <a:rPr lang="en-US" sz="1600" kern="1200" dirty="0" smtClean="0">
                          <a:solidFill>
                            <a:schemeClr val="tx1"/>
                          </a:solidFill>
                          <a:effectLst/>
                          <a:latin typeface="+mn-lt"/>
                          <a:ea typeface="+mn-ea"/>
                          <a:cs typeface="+mn-cs"/>
                        </a:rPr>
                        <a:t>by </a:t>
                      </a:r>
                      <a:r>
                        <a:rPr lang="en-US" sz="1600" kern="1200" dirty="0">
                          <a:solidFill>
                            <a:schemeClr val="tx1"/>
                          </a:solidFill>
                          <a:effectLst/>
                          <a:latin typeface="+mn-lt"/>
                          <a:ea typeface="+mn-ea"/>
                          <a:cs typeface="+mn-cs"/>
                        </a:rPr>
                        <a:t>filling </a:t>
                      </a:r>
                      <a:r>
                        <a:rPr lang="en-US" sz="1600" kern="1200" dirty="0" smtClean="0">
                          <a:solidFill>
                            <a:schemeClr val="tx1"/>
                          </a:solidFill>
                          <a:effectLst/>
                          <a:latin typeface="+mn-lt"/>
                          <a:ea typeface="+mn-ea"/>
                          <a:cs typeface="+mn-cs"/>
                        </a:rPr>
                        <a:t>info &amp; upload documents</a:t>
                      </a:r>
                      <a:r>
                        <a:rPr lang="en-US" sz="1600" kern="1200" dirty="0">
                          <a:solidFill>
                            <a:schemeClr val="tx1"/>
                          </a:solidFill>
                          <a:effectLst/>
                          <a:latin typeface="+mn-lt"/>
                          <a:ea typeface="+mn-ea"/>
                          <a:cs typeface="+mn-cs"/>
                        </a:rPr>
                        <a:t>. Auto-generate </a:t>
                      </a:r>
                      <a:r>
                        <a:rPr lang="en-US" sz="1600" kern="1200" dirty="0" smtClean="0">
                          <a:solidFill>
                            <a:schemeClr val="tx1"/>
                          </a:solidFill>
                          <a:effectLst/>
                          <a:latin typeface="+mn-lt"/>
                          <a:ea typeface="+mn-ea"/>
                          <a:cs typeface="+mn-cs"/>
                        </a:rPr>
                        <a:t>Parent IDs and define one of them as Primary Parent ID for linking. Secondary IDs will have different suffix of the primary ID (</a:t>
                      </a:r>
                      <a:r>
                        <a:rPr lang="en-US" sz="1600" kern="1200" dirty="0" err="1" smtClean="0">
                          <a:solidFill>
                            <a:schemeClr val="tx1"/>
                          </a:solidFill>
                          <a:effectLst/>
                          <a:latin typeface="+mn-lt"/>
                          <a:ea typeface="+mn-ea"/>
                          <a:cs typeface="+mn-cs"/>
                        </a:rPr>
                        <a:t>e.g</a:t>
                      </a:r>
                      <a:r>
                        <a:rPr lang="en-US" sz="1600" kern="1200" dirty="0" smtClean="0">
                          <a:solidFill>
                            <a:schemeClr val="tx1"/>
                          </a:solidFill>
                          <a:effectLst/>
                          <a:latin typeface="+mn-lt"/>
                          <a:ea typeface="+mn-ea"/>
                          <a:cs typeface="+mn-cs"/>
                        </a:rPr>
                        <a:t> P001-1, P001-2 </a:t>
                      </a:r>
                      <a:r>
                        <a:rPr lang="en-US" sz="1600" kern="1200" dirty="0" err="1" smtClean="0">
                          <a:solidFill>
                            <a:schemeClr val="tx1"/>
                          </a:solidFill>
                          <a:effectLst/>
                          <a:latin typeface="+mn-lt"/>
                          <a:ea typeface="+mn-ea"/>
                          <a:cs typeface="+mn-cs"/>
                        </a:rPr>
                        <a:t>etc</a:t>
                      </a:r>
                      <a:r>
                        <a:rPr lang="en-US" sz="1600" kern="1200" dirty="0" smtClean="0">
                          <a:solidFill>
                            <a:schemeClr val="tx1"/>
                          </a:solidFill>
                          <a:effectLst/>
                          <a:latin typeface="+mn-lt"/>
                          <a:ea typeface="+mn-ea"/>
                          <a:cs typeface="+mn-cs"/>
                        </a:rPr>
                        <a:t>)</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Add Student profile </a:t>
                      </a:r>
                      <a:r>
                        <a:rPr lang="en-US" sz="1600" kern="1200" dirty="0">
                          <a:solidFill>
                            <a:schemeClr val="tx1"/>
                          </a:solidFill>
                          <a:effectLst/>
                          <a:latin typeface="+mn-lt"/>
                          <a:ea typeface="+mn-ea"/>
                          <a:cs typeface="+mn-cs"/>
                        </a:rPr>
                        <a:t>data</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to manually create </a:t>
                      </a:r>
                      <a:r>
                        <a:rPr lang="en-US" sz="1600" kern="1200" dirty="0">
                          <a:solidFill>
                            <a:schemeClr val="tx1"/>
                          </a:solidFill>
                          <a:effectLst/>
                          <a:latin typeface="+mn-lt"/>
                          <a:ea typeface="+mn-ea"/>
                          <a:cs typeface="+mn-cs"/>
                        </a:rPr>
                        <a:t>student </a:t>
                      </a:r>
                      <a:r>
                        <a:rPr lang="en-US" sz="1600" kern="1200" dirty="0" smtClean="0">
                          <a:solidFill>
                            <a:schemeClr val="tx1"/>
                          </a:solidFill>
                          <a:effectLst/>
                          <a:latin typeface="+mn-lt"/>
                          <a:ea typeface="+mn-ea"/>
                          <a:cs typeface="+mn-cs"/>
                        </a:rPr>
                        <a:t>profile by </a:t>
                      </a:r>
                      <a:r>
                        <a:rPr lang="en-US" sz="1600" kern="1200" dirty="0">
                          <a:solidFill>
                            <a:schemeClr val="tx1"/>
                          </a:solidFill>
                          <a:effectLst/>
                          <a:latin typeface="+mn-lt"/>
                          <a:ea typeface="+mn-ea"/>
                          <a:cs typeface="+mn-cs"/>
                        </a:rPr>
                        <a:t>filling in the list of fields and uploading specific </a:t>
                      </a:r>
                      <a:r>
                        <a:rPr lang="en-US" sz="1600" kern="1200" dirty="0" smtClean="0">
                          <a:solidFill>
                            <a:schemeClr val="tx1"/>
                          </a:solidFill>
                          <a:effectLst/>
                          <a:latin typeface="+mn-lt"/>
                          <a:ea typeface="+mn-ea"/>
                          <a:cs typeface="+mn-cs"/>
                        </a:rPr>
                        <a:t>documents and mapping to a Primary Parent Id. </a:t>
                      </a:r>
                      <a:r>
                        <a:rPr lang="en-US" sz="1600" kern="1200" dirty="0">
                          <a:solidFill>
                            <a:schemeClr val="tx1"/>
                          </a:solidFill>
                          <a:effectLst/>
                          <a:latin typeface="+mn-lt"/>
                          <a:ea typeface="+mn-ea"/>
                          <a:cs typeface="+mn-cs"/>
                        </a:rPr>
                        <a:t>Auto-generate unique </a:t>
                      </a:r>
                      <a:r>
                        <a:rPr lang="en-US" sz="1600" kern="1200" dirty="0" smtClean="0">
                          <a:solidFill>
                            <a:schemeClr val="tx1"/>
                          </a:solidFill>
                          <a:effectLst/>
                          <a:latin typeface="+mn-lt"/>
                          <a:ea typeface="+mn-ea"/>
                          <a:cs typeface="+mn-cs"/>
                        </a:rPr>
                        <a:t>Student ID</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Search Unique </a:t>
                      </a:r>
                      <a:r>
                        <a:rPr lang="en-US" sz="1600" kern="1200" dirty="0" smtClean="0">
                          <a:solidFill>
                            <a:schemeClr val="tx1"/>
                          </a:solidFill>
                          <a:effectLst/>
                          <a:latin typeface="+mn-lt"/>
                          <a:ea typeface="+mn-ea"/>
                          <a:cs typeface="+mn-cs"/>
                        </a:rPr>
                        <a:t>Parents </a:t>
                      </a:r>
                      <a:r>
                        <a:rPr lang="en-US" sz="1600" kern="1200" dirty="0">
                          <a:solidFill>
                            <a:schemeClr val="tx1"/>
                          </a:solidFill>
                          <a:effectLst/>
                          <a:latin typeface="+mn-lt"/>
                          <a:ea typeface="+mn-ea"/>
                          <a:cs typeface="+mn-cs"/>
                        </a:rPr>
                        <a:t>Id</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Class Teacher, Supervisors) </a:t>
                      </a:r>
                      <a:r>
                        <a:rPr lang="en-US" sz="1600" kern="1200" dirty="0">
                          <a:solidFill>
                            <a:schemeClr val="tx1"/>
                          </a:solidFill>
                          <a:effectLst/>
                          <a:latin typeface="+mn-lt"/>
                          <a:ea typeface="+mn-ea"/>
                          <a:cs typeface="+mn-cs"/>
                        </a:rPr>
                        <a:t>to search </a:t>
                      </a:r>
                      <a:r>
                        <a:rPr lang="en-US" sz="1600" kern="1200" dirty="0" smtClean="0">
                          <a:solidFill>
                            <a:schemeClr val="tx1"/>
                          </a:solidFill>
                          <a:effectLst/>
                          <a:latin typeface="+mn-lt"/>
                          <a:ea typeface="+mn-ea"/>
                          <a:cs typeface="+mn-cs"/>
                        </a:rPr>
                        <a:t>for parents to view/ display profile information, including all students and other parent/guardian linked (search results page + view page)</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1.3</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Search by Student ID</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(Admin, Officer, Class Teacher, Supervisors) to search for Students to view/ display full student profile information, including parents &amp; siblings (search results page + view page)</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1111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18</a:t>
            </a:fld>
            <a:endParaRPr lang="en-US" dirty="0"/>
          </a:p>
        </p:txBody>
      </p:sp>
      <p:sp>
        <p:nvSpPr>
          <p:cNvPr id="5" name="Title 4"/>
          <p:cNvSpPr>
            <a:spLocks noGrp="1"/>
          </p:cNvSpPr>
          <p:nvPr>
            <p:ph type="title"/>
          </p:nvPr>
        </p:nvSpPr>
        <p:spPr/>
        <p:txBody>
          <a:bodyPr/>
          <a:lstStyle/>
          <a:p>
            <a:r>
              <a:rPr lang="en-US" dirty="0" smtClean="0"/>
              <a:t>Student &amp; Parent Profile Data</a:t>
            </a:r>
            <a:r>
              <a:rPr lang="en-US" dirty="0"/>
              <a:t/>
            </a:r>
            <a:br>
              <a:rPr lang="en-US" dirty="0"/>
            </a:br>
            <a:r>
              <a:rPr lang="en-US" sz="2000" dirty="0" smtClean="0"/>
              <a:t>Define &amp; Maintain student profile information</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2039499859"/>
              </p:ext>
            </p:extLst>
          </p:nvPr>
        </p:nvGraphicFramePr>
        <p:xfrm>
          <a:off x="649288" y="1905000"/>
          <a:ext cx="11145522" cy="3586428"/>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STM_02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2.0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View/Edit or </a:t>
                      </a:r>
                      <a:r>
                        <a:rPr lang="en-US" sz="1600" kern="1200" dirty="0" smtClean="0">
                          <a:solidFill>
                            <a:schemeClr val="tx1"/>
                          </a:solidFill>
                          <a:effectLst/>
                          <a:latin typeface="+mn-lt"/>
                          <a:ea typeface="+mn-ea"/>
                          <a:cs typeface="+mn-cs"/>
                        </a:rPr>
                        <a:t>Student / Parent profile information</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The </a:t>
                      </a:r>
                      <a:r>
                        <a:rPr lang="en-US" sz="1600" kern="1200" dirty="0">
                          <a:solidFill>
                            <a:schemeClr val="tx1"/>
                          </a:solidFill>
                          <a:effectLst/>
                          <a:latin typeface="+mn-lt"/>
                          <a:ea typeface="+mn-ea"/>
                          <a:cs typeface="+mn-cs"/>
                        </a:rPr>
                        <a:t>user </a:t>
                      </a:r>
                      <a:r>
                        <a:rPr lang="en-US" sz="1600" kern="1200" dirty="0" smtClean="0">
                          <a:solidFill>
                            <a:schemeClr val="tx1"/>
                          </a:solidFill>
                          <a:effectLst/>
                          <a:latin typeface="+mn-lt"/>
                          <a:ea typeface="+mn-ea"/>
                          <a:cs typeface="+mn-cs"/>
                        </a:rPr>
                        <a:t>(Admin, Class Teacher, Supervisors) should </a:t>
                      </a:r>
                      <a:r>
                        <a:rPr lang="en-US" sz="1600" kern="1200" dirty="0">
                          <a:solidFill>
                            <a:schemeClr val="tx1"/>
                          </a:solidFill>
                          <a:effectLst/>
                          <a:latin typeface="+mn-lt"/>
                          <a:ea typeface="+mn-ea"/>
                          <a:cs typeface="+mn-cs"/>
                        </a:rPr>
                        <a:t>be able to edit the </a:t>
                      </a:r>
                      <a:r>
                        <a:rPr lang="en-US" sz="1600" kern="1200" dirty="0" smtClean="0">
                          <a:solidFill>
                            <a:schemeClr val="tx1"/>
                          </a:solidFill>
                          <a:effectLst/>
                          <a:latin typeface="+mn-lt"/>
                          <a:ea typeface="+mn-ea"/>
                          <a:cs typeface="+mn-cs"/>
                        </a:rPr>
                        <a:t>profile details </a:t>
                      </a:r>
                      <a:r>
                        <a:rPr lang="en-US" sz="1600" kern="1200" dirty="0">
                          <a:solidFill>
                            <a:schemeClr val="tx1"/>
                          </a:solidFill>
                          <a:effectLst/>
                          <a:latin typeface="+mn-lt"/>
                          <a:ea typeface="+mn-ea"/>
                          <a:cs typeface="+mn-cs"/>
                        </a:rPr>
                        <a:t>of a particular student and/or move the student(s) from the current class section to another section of the same class. Allow downloading student details in CSV format</a:t>
                      </a:r>
                      <a:r>
                        <a:rPr lang="en-US" sz="1600" kern="1200" dirty="0" smtClean="0">
                          <a:solidFill>
                            <a:schemeClr val="tx1"/>
                          </a:solidFill>
                          <a:effectLst/>
                          <a:latin typeface="+mn-lt"/>
                          <a:ea typeface="+mn-ea"/>
                          <a:cs typeface="+mn-cs"/>
                        </a:rPr>
                        <a:t>. This will then need admin approval before it is finalized</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2.1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Download </a:t>
                      </a:r>
                      <a:r>
                        <a:rPr lang="en-US" sz="1600" kern="1200" dirty="0">
                          <a:solidFill>
                            <a:schemeClr val="tx1"/>
                          </a:solidFill>
                          <a:effectLst/>
                          <a:latin typeface="+mn-lt"/>
                          <a:ea typeface="+mn-ea"/>
                          <a:cs typeface="+mn-cs"/>
                        </a:rPr>
                        <a:t>Student </a:t>
                      </a:r>
                      <a:r>
                        <a:rPr lang="en-US" sz="1600" kern="1200" dirty="0" smtClean="0">
                          <a:solidFill>
                            <a:schemeClr val="tx1"/>
                          </a:solidFill>
                          <a:effectLst/>
                          <a:latin typeface="+mn-lt"/>
                          <a:ea typeface="+mn-ea"/>
                          <a:cs typeface="+mn-cs"/>
                        </a:rPr>
                        <a:t>details in bulk</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(Admin, Class Teacher, Supervisors)  should be able to see the profile details </a:t>
                      </a:r>
                      <a:r>
                        <a:rPr lang="en-US" sz="1600" kern="1200" dirty="0">
                          <a:solidFill>
                            <a:schemeClr val="tx1"/>
                          </a:solidFill>
                          <a:effectLst/>
                          <a:latin typeface="+mn-lt"/>
                          <a:ea typeface="+mn-ea"/>
                          <a:cs typeface="+mn-cs"/>
                        </a:rPr>
                        <a:t>of student(s</a:t>
                      </a:r>
                      <a:r>
                        <a:rPr lang="en-US" sz="1600" kern="1200" dirty="0" smtClean="0">
                          <a:solidFill>
                            <a:schemeClr val="tx1"/>
                          </a:solidFill>
                          <a:effectLst/>
                          <a:latin typeface="+mn-lt"/>
                          <a:ea typeface="+mn-ea"/>
                          <a:cs typeface="+mn-cs"/>
                        </a:rPr>
                        <a:t>) for chosen class(</a:t>
                      </a:r>
                      <a:r>
                        <a:rPr lang="en-US" sz="1600" kern="1200" dirty="0" err="1" smtClean="0">
                          <a:solidFill>
                            <a:schemeClr val="tx1"/>
                          </a:solidFill>
                          <a:effectLst/>
                          <a:latin typeface="+mn-lt"/>
                          <a:ea typeface="+mn-ea"/>
                          <a:cs typeface="+mn-cs"/>
                        </a:rPr>
                        <a:t>es</a:t>
                      </a:r>
                      <a:r>
                        <a:rPr lang="en-US" sz="1600" kern="1200" dirty="0" smtClean="0">
                          <a:solidFill>
                            <a:schemeClr val="tx1"/>
                          </a:solidFill>
                          <a:effectLst/>
                          <a:latin typeface="+mn-lt"/>
                          <a:ea typeface="+mn-ea"/>
                          <a:cs typeface="+mn-cs"/>
                        </a:rPr>
                        <a:t>) section(s) for chosen fields. Allow </a:t>
                      </a:r>
                      <a:r>
                        <a:rPr lang="en-US" sz="1600" kern="1200" dirty="0">
                          <a:solidFill>
                            <a:schemeClr val="tx1"/>
                          </a:solidFill>
                          <a:effectLst/>
                          <a:latin typeface="+mn-lt"/>
                          <a:ea typeface="+mn-ea"/>
                          <a:cs typeface="+mn-cs"/>
                        </a:rPr>
                        <a:t>downloading student details in CSV format.</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STM_03</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3</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Promote Student</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The </a:t>
                      </a: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should be able to </a:t>
                      </a:r>
                      <a:r>
                        <a:rPr lang="en-US" sz="1600" kern="1200" dirty="0" smtClean="0">
                          <a:solidFill>
                            <a:schemeClr val="tx1"/>
                          </a:solidFill>
                          <a:effectLst/>
                          <a:latin typeface="+mn-lt"/>
                          <a:ea typeface="+mn-ea"/>
                          <a:cs typeface="+mn-cs"/>
                        </a:rPr>
                        <a:t>search and select and then promote </a:t>
                      </a:r>
                      <a:r>
                        <a:rPr lang="en-US" sz="1600" kern="1200" dirty="0">
                          <a:solidFill>
                            <a:schemeClr val="tx1"/>
                          </a:solidFill>
                          <a:effectLst/>
                          <a:latin typeface="+mn-lt"/>
                          <a:ea typeface="+mn-ea"/>
                          <a:cs typeface="+mn-cs"/>
                        </a:rPr>
                        <a:t>selected student(s) from a particular </a:t>
                      </a:r>
                      <a:r>
                        <a:rPr lang="en-US" sz="1600" kern="1200" dirty="0" smtClean="0">
                          <a:solidFill>
                            <a:schemeClr val="tx1"/>
                          </a:solidFill>
                          <a:effectLst/>
                          <a:latin typeface="+mn-lt"/>
                          <a:ea typeface="+mn-ea"/>
                          <a:cs typeface="+mn-cs"/>
                        </a:rPr>
                        <a:t>class </a:t>
                      </a:r>
                      <a:r>
                        <a:rPr lang="en-US" sz="1600" kern="1200" dirty="0">
                          <a:solidFill>
                            <a:schemeClr val="tx1"/>
                          </a:solidFill>
                          <a:effectLst/>
                          <a:latin typeface="+mn-lt"/>
                          <a:ea typeface="+mn-ea"/>
                          <a:cs typeface="+mn-cs"/>
                        </a:rPr>
                        <a:t>to the next </a:t>
                      </a:r>
                      <a:r>
                        <a:rPr lang="en-US" sz="1600" kern="1200" dirty="0" smtClean="0">
                          <a:solidFill>
                            <a:schemeClr val="tx1"/>
                          </a:solidFill>
                          <a:effectLst/>
                          <a:latin typeface="+mn-lt"/>
                          <a:ea typeface="+mn-ea"/>
                          <a:cs typeface="+mn-cs"/>
                        </a:rPr>
                        <a:t>class</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56234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19</a:t>
            </a:fld>
            <a:endParaRPr lang="en-US" dirty="0"/>
          </a:p>
        </p:txBody>
      </p:sp>
      <p:sp>
        <p:nvSpPr>
          <p:cNvPr id="5" name="Title 4"/>
          <p:cNvSpPr>
            <a:spLocks noGrp="1"/>
          </p:cNvSpPr>
          <p:nvPr>
            <p:ph type="title"/>
          </p:nvPr>
        </p:nvSpPr>
        <p:spPr/>
        <p:txBody>
          <a:bodyPr/>
          <a:lstStyle/>
          <a:p>
            <a:r>
              <a:rPr lang="en-US" dirty="0" smtClean="0"/>
              <a:t>Student &amp; Parent Profiles</a:t>
            </a:r>
            <a:r>
              <a:rPr lang="en-US" dirty="0"/>
              <a:t/>
            </a:r>
            <a:br>
              <a:rPr lang="en-US" dirty="0"/>
            </a:br>
            <a:r>
              <a:rPr lang="en-US" sz="2000" dirty="0" smtClean="0"/>
              <a:t>Define &amp; Maintain student profile information</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887640446"/>
              </p:ext>
            </p:extLst>
          </p:nvPr>
        </p:nvGraphicFramePr>
        <p:xfrm>
          <a:off x="649288" y="1905000"/>
          <a:ext cx="11145522" cy="38510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STM_04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Student Medical </a:t>
                      </a:r>
                      <a:r>
                        <a:rPr lang="en-US" sz="1600" kern="1200" dirty="0">
                          <a:solidFill>
                            <a:schemeClr val="tx1"/>
                          </a:solidFill>
                          <a:effectLst/>
                          <a:latin typeface="+mn-lt"/>
                          <a:ea typeface="+mn-ea"/>
                          <a:cs typeface="+mn-cs"/>
                        </a:rPr>
                        <a:t>Info – Separate </a:t>
                      </a:r>
                      <a:r>
                        <a:rPr lang="en-US" sz="1600" kern="1200" dirty="0" smtClean="0">
                          <a:solidFill>
                            <a:schemeClr val="tx1"/>
                          </a:solidFill>
                          <a:effectLst/>
                          <a:latin typeface="+mn-lt"/>
                          <a:ea typeface="+mn-ea"/>
                          <a:cs typeface="+mn-cs"/>
                        </a:rPr>
                        <a:t>View</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to </a:t>
                      </a:r>
                      <a:r>
                        <a:rPr lang="en-US" sz="1600" kern="1200" dirty="0" smtClean="0">
                          <a:solidFill>
                            <a:schemeClr val="tx1"/>
                          </a:solidFill>
                          <a:effectLst/>
                          <a:latin typeface="+mn-lt"/>
                          <a:ea typeface="+mn-ea"/>
                          <a:cs typeface="+mn-cs"/>
                        </a:rPr>
                        <a:t>view/ </a:t>
                      </a:r>
                      <a:r>
                        <a:rPr lang="en-US" sz="1600" kern="1200" dirty="0">
                          <a:solidFill>
                            <a:schemeClr val="tx1"/>
                          </a:solidFill>
                          <a:effectLst/>
                          <a:latin typeface="+mn-lt"/>
                          <a:ea typeface="+mn-ea"/>
                          <a:cs typeface="+mn-cs"/>
                        </a:rPr>
                        <a:t>edit student medical </a:t>
                      </a:r>
                      <a:r>
                        <a:rPr lang="en-US" sz="1600" kern="1200" dirty="0" smtClean="0">
                          <a:solidFill>
                            <a:schemeClr val="tx1"/>
                          </a:solidFill>
                          <a:effectLst/>
                          <a:latin typeface="+mn-lt"/>
                          <a:ea typeface="+mn-ea"/>
                          <a:cs typeface="+mn-cs"/>
                        </a:rPr>
                        <a:t>info (subset of student profile) through </a:t>
                      </a:r>
                      <a:r>
                        <a:rPr lang="en-US" sz="1600" kern="1200" dirty="0">
                          <a:solidFill>
                            <a:schemeClr val="tx1"/>
                          </a:solidFill>
                          <a:effectLst/>
                          <a:latin typeface="+mn-lt"/>
                          <a:ea typeface="+mn-ea"/>
                          <a:cs typeface="+mn-cs"/>
                        </a:rPr>
                        <a:t>a separate window (for a selected group of students). </a:t>
                      </a:r>
                      <a:r>
                        <a:rPr lang="en-US" sz="1600" kern="1200" dirty="0" smtClean="0">
                          <a:solidFill>
                            <a:schemeClr val="tx1"/>
                          </a:solidFill>
                          <a:effectLst/>
                          <a:latin typeface="+mn-lt"/>
                          <a:ea typeface="+mn-ea"/>
                          <a:cs typeface="+mn-cs"/>
                        </a:rPr>
                        <a:t>Allow download </a:t>
                      </a:r>
                      <a:r>
                        <a:rPr lang="en-US" sz="1600" kern="1200" dirty="0">
                          <a:solidFill>
                            <a:schemeClr val="tx1"/>
                          </a:solidFill>
                          <a:effectLst/>
                          <a:latin typeface="+mn-lt"/>
                          <a:ea typeface="+mn-ea"/>
                          <a:cs typeface="+mn-cs"/>
                        </a:rPr>
                        <a:t>the </a:t>
                      </a:r>
                      <a:r>
                        <a:rPr lang="en-US" sz="1600" kern="1200" dirty="0" smtClean="0">
                          <a:solidFill>
                            <a:schemeClr val="tx1"/>
                          </a:solidFill>
                          <a:effectLst/>
                          <a:latin typeface="+mn-lt"/>
                          <a:ea typeface="+mn-ea"/>
                          <a:cs typeface="+mn-cs"/>
                        </a:rPr>
                        <a:t>info in </a:t>
                      </a:r>
                      <a:r>
                        <a:rPr lang="en-US" sz="1600" kern="1200" dirty="0">
                          <a:solidFill>
                            <a:schemeClr val="tx1"/>
                          </a:solidFill>
                          <a:effectLst/>
                          <a:latin typeface="+mn-lt"/>
                          <a:ea typeface="+mn-ea"/>
                          <a:cs typeface="+mn-cs"/>
                        </a:rPr>
                        <a:t>CSV </a:t>
                      </a:r>
                      <a:r>
                        <a:rPr lang="en-US" sz="1600" kern="1200" dirty="0" smtClean="0">
                          <a:solidFill>
                            <a:schemeClr val="tx1"/>
                          </a:solidFill>
                          <a:effectLst/>
                          <a:latin typeface="+mn-lt"/>
                          <a:ea typeface="+mn-ea"/>
                          <a:cs typeface="+mn-cs"/>
                        </a:rPr>
                        <a:t>format</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STM_05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5.0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Strike </a:t>
                      </a:r>
                      <a:r>
                        <a:rPr lang="en-US" sz="1600" kern="1200" dirty="0" smtClean="0">
                          <a:solidFill>
                            <a:schemeClr val="tx1"/>
                          </a:solidFill>
                          <a:effectLst/>
                          <a:latin typeface="+mn-lt"/>
                          <a:ea typeface="+mn-ea"/>
                          <a:cs typeface="+mn-cs"/>
                        </a:rPr>
                        <a:t>Off/ Re-activate Students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to </a:t>
                      </a:r>
                      <a:r>
                        <a:rPr lang="en-US" sz="1600" kern="1200" dirty="0" smtClean="0">
                          <a:solidFill>
                            <a:schemeClr val="tx1"/>
                          </a:solidFill>
                          <a:effectLst/>
                          <a:latin typeface="+mn-lt"/>
                          <a:ea typeface="+mn-ea"/>
                          <a:cs typeface="+mn-cs"/>
                        </a:rPr>
                        <a:t>search and deactivate (strike-off) or re-activate a student. </a:t>
                      </a:r>
                      <a:r>
                        <a:rPr lang="en-US" sz="1600" kern="1200" dirty="0">
                          <a:solidFill>
                            <a:schemeClr val="tx1"/>
                          </a:solidFill>
                          <a:effectLst/>
                          <a:latin typeface="+mn-lt"/>
                          <a:ea typeface="+mn-ea"/>
                          <a:cs typeface="+mn-cs"/>
                        </a:rPr>
                        <a:t>Inactive (or </a:t>
                      </a:r>
                      <a:r>
                        <a:rPr lang="en-US" sz="1600" kern="1200" dirty="0" err="1">
                          <a:solidFill>
                            <a:schemeClr val="tx1"/>
                          </a:solidFill>
                          <a:effectLst/>
                          <a:latin typeface="+mn-lt"/>
                          <a:ea typeface="+mn-ea"/>
                          <a:cs typeface="+mn-cs"/>
                        </a:rPr>
                        <a:t>striked</a:t>
                      </a:r>
                      <a:r>
                        <a:rPr lang="en-US" sz="1600" kern="1200" dirty="0">
                          <a:solidFill>
                            <a:schemeClr val="tx1"/>
                          </a:solidFill>
                          <a:effectLst/>
                          <a:latin typeface="+mn-lt"/>
                          <a:ea typeface="+mn-ea"/>
                          <a:cs typeface="+mn-cs"/>
                        </a:rPr>
                        <a:t>-off) students will not be visible in attendance, mark lists, student list downloads </a:t>
                      </a:r>
                      <a:r>
                        <a:rPr lang="en-US" sz="1600" kern="1200" dirty="0" err="1">
                          <a:solidFill>
                            <a:schemeClr val="tx1"/>
                          </a:solidFill>
                          <a:effectLst/>
                          <a:latin typeface="+mn-lt"/>
                          <a:ea typeface="+mn-ea"/>
                          <a:cs typeface="+mn-cs"/>
                        </a:rPr>
                        <a:t>etc</a:t>
                      </a:r>
                      <a:r>
                        <a:rPr lang="en-US" sz="1600" kern="1200" dirty="0">
                          <a:solidFill>
                            <a:schemeClr val="tx1"/>
                          </a:solidFill>
                          <a:effectLst/>
                          <a:latin typeface="+mn-lt"/>
                          <a:ea typeface="+mn-ea"/>
                          <a:cs typeface="+mn-cs"/>
                        </a:rPr>
                        <a:t>)</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5</a:t>
                      </a:r>
                      <a:r>
                        <a:rPr lang="en-US" sz="1600" kern="1200" dirty="0" smtClean="0">
                          <a:solidFill>
                            <a:schemeClr val="tx1"/>
                          </a:solidFill>
                          <a:effectLst/>
                          <a:latin typeface="+mn-lt"/>
                          <a:ea typeface="+mn-ea"/>
                          <a:cs typeface="+mn-cs"/>
                        </a:rPr>
                        <a:t>.1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Views/ Download Strike Off List</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(Admin, Class Teacher, Supervisors)  </a:t>
                      </a:r>
                      <a:r>
                        <a:rPr lang="en-US" sz="1600" kern="1200" dirty="0">
                          <a:solidFill>
                            <a:schemeClr val="tx1"/>
                          </a:solidFill>
                          <a:effectLst/>
                          <a:latin typeface="+mn-lt"/>
                          <a:ea typeface="+mn-ea"/>
                          <a:cs typeface="+mn-cs"/>
                        </a:rPr>
                        <a:t>should be able to </a:t>
                      </a:r>
                      <a:r>
                        <a:rPr lang="en-US" sz="1600" kern="1200" dirty="0" smtClean="0">
                          <a:solidFill>
                            <a:schemeClr val="tx1"/>
                          </a:solidFill>
                          <a:effectLst/>
                          <a:latin typeface="+mn-lt"/>
                          <a:ea typeface="+mn-ea"/>
                          <a:cs typeface="+mn-cs"/>
                        </a:rPr>
                        <a:t>view &amp; filter a list </a:t>
                      </a:r>
                      <a:r>
                        <a:rPr lang="en-US" sz="1600" kern="1200" dirty="0">
                          <a:solidFill>
                            <a:schemeClr val="tx1"/>
                          </a:solidFill>
                          <a:effectLst/>
                          <a:latin typeface="+mn-lt"/>
                          <a:ea typeface="+mn-ea"/>
                          <a:cs typeface="+mn-cs"/>
                        </a:rPr>
                        <a:t>of all the students </a:t>
                      </a:r>
                      <a:r>
                        <a:rPr lang="en-US" sz="1600" kern="1200" dirty="0" smtClean="0">
                          <a:solidFill>
                            <a:schemeClr val="tx1"/>
                          </a:solidFill>
                          <a:effectLst/>
                          <a:latin typeface="+mn-lt"/>
                          <a:ea typeface="+mn-ea"/>
                          <a:cs typeface="+mn-cs"/>
                        </a:rPr>
                        <a:t>that </a:t>
                      </a:r>
                      <a:r>
                        <a:rPr lang="en-US" sz="1600" kern="1200" dirty="0">
                          <a:solidFill>
                            <a:schemeClr val="tx1"/>
                          </a:solidFill>
                          <a:effectLst/>
                          <a:latin typeface="+mn-lt"/>
                          <a:ea typeface="+mn-ea"/>
                          <a:cs typeface="+mn-cs"/>
                        </a:rPr>
                        <a:t>are deactivated. Should also be able to print or download the </a:t>
                      </a:r>
                      <a:r>
                        <a:rPr lang="en-US" sz="1600" kern="1200" dirty="0" smtClean="0">
                          <a:solidFill>
                            <a:schemeClr val="tx1"/>
                          </a:solidFill>
                          <a:effectLst/>
                          <a:latin typeface="+mn-lt"/>
                          <a:ea typeface="+mn-ea"/>
                          <a:cs typeface="+mn-cs"/>
                        </a:rPr>
                        <a:t>filtered list </a:t>
                      </a:r>
                      <a:r>
                        <a:rPr lang="en-US" sz="1600" kern="1200" dirty="0">
                          <a:solidFill>
                            <a:schemeClr val="tx1"/>
                          </a:solidFill>
                          <a:effectLst/>
                          <a:latin typeface="+mn-lt"/>
                          <a:ea typeface="+mn-ea"/>
                          <a:cs typeface="+mn-cs"/>
                        </a:rPr>
                        <a:t>in PDF, CSV formats </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STM_06</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6.0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Take Photo</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 (Admin, Class Teacher, Supervisor) should be able to use a web-cam to take and crop students photograph and add it to the student profile. Old photos to be archived</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9548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 y="345440"/>
            <a:ext cx="11297920" cy="3065455"/>
          </a:xfrm>
          <a:prstGeom prst="rect">
            <a:avLst/>
          </a:prstGeom>
        </p:spPr>
        <p:txBody>
          <a:bodyPr wrap="square">
            <a:spAutoFit/>
          </a:bodyPr>
          <a:lstStyle/>
          <a:p>
            <a:pPr marL="342900" lvl="0" indent="-342900">
              <a:lnSpc>
                <a:spcPct val="115000"/>
              </a:lnSpc>
              <a:spcAft>
                <a:spcPts val="0"/>
              </a:spcAft>
              <a:buClr>
                <a:srgbClr val="000000"/>
              </a:buClr>
              <a:buSzPts val="1100"/>
              <a:buAutoNum type="arabicPeriod"/>
            </a:pPr>
            <a:r>
              <a:rPr lang="en-US" sz="1400" b="1" dirty="0" smtClean="0">
                <a:solidFill>
                  <a:srgbClr val="000000"/>
                </a:solidFill>
                <a:effectLst/>
                <a:latin typeface="Times New Roman" panose="02020603050405020304" pitchFamily="18" charset="0"/>
                <a:ea typeface="Arial" panose="020B0604020202020204" pitchFamily="34" charset="0"/>
                <a:cs typeface="Arial" panose="020B0604020202020204" pitchFamily="34" charset="0"/>
              </a:rPr>
              <a:t>Introduction</a:t>
            </a:r>
            <a:endParaRPr lang="en-IN" sz="1400" dirty="0">
              <a:effectLst/>
              <a:latin typeface="Times New Roman" panose="02020603050405020304" pitchFamily="18" charset="0"/>
              <a:ea typeface="Arial" panose="020B0604020202020204" pitchFamily="34" charset="0"/>
              <a:cs typeface="Arial" panose="020B0604020202020204" pitchFamily="34" charset="0"/>
            </a:endParaRPr>
          </a:p>
          <a:p>
            <a:pPr marL="742950" lvl="1" indent="-285750">
              <a:lnSpc>
                <a:spcPct val="115000"/>
              </a:lnSpc>
              <a:spcAft>
                <a:spcPts val="0"/>
              </a:spcAft>
              <a:buClr>
                <a:srgbClr val="000000"/>
              </a:buClr>
              <a:buSzPts val="1100"/>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Purpose</a:t>
            </a:r>
            <a:endParaRPr lang="en-IN" sz="1400" dirty="0">
              <a:effectLst/>
              <a:latin typeface="Times New Roman" panose="02020603050405020304" pitchFamily="18" charset="0"/>
              <a:ea typeface="Arial" panose="020B0604020202020204" pitchFamily="34" charset="0"/>
              <a:cs typeface="Arial" panose="020B0604020202020204" pitchFamily="34" charset="0"/>
            </a:endParaRPr>
          </a:p>
          <a:p>
            <a:pPr marL="914400">
              <a:lnSpc>
                <a:spcPct val="115000"/>
              </a:lnSpc>
              <a:spcAft>
                <a:spcPts val="0"/>
              </a:spcAft>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 Student Information System for teachers, school principals and administrators to create and manage student data.</a:t>
            </a:r>
            <a:endParaRPr lang="en-IN" sz="1400" dirty="0">
              <a:effectLst/>
              <a:latin typeface="Times New Roman" panose="02020603050405020304" pitchFamily="18" charset="0"/>
              <a:ea typeface="Times New Roman" panose="02020603050405020304" pitchFamily="18" charset="0"/>
            </a:endParaRPr>
          </a:p>
          <a:p>
            <a:pPr marL="457200">
              <a:lnSpc>
                <a:spcPct val="115000"/>
              </a:lnSpc>
              <a:spcAft>
                <a:spcPts val="0"/>
              </a:spcAft>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lvl="1" indent="-285750">
              <a:lnSpc>
                <a:spcPct val="115000"/>
              </a:lnSpc>
              <a:spcAft>
                <a:spcPts val="0"/>
              </a:spcAft>
              <a:buClr>
                <a:srgbClr val="000000"/>
              </a:buClr>
              <a:buSzPts val="1100"/>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Scope</a:t>
            </a:r>
            <a:endParaRPr lang="en-IN" sz="1400" dirty="0">
              <a:effectLst/>
              <a:latin typeface="Times New Roman" panose="02020603050405020304" pitchFamily="18" charset="0"/>
              <a:ea typeface="Arial" panose="020B0604020202020204" pitchFamily="34" charset="0"/>
              <a:cs typeface="Arial" panose="020B0604020202020204" pitchFamily="34" charset="0"/>
            </a:endParaRPr>
          </a:p>
          <a:p>
            <a:pPr marL="457200">
              <a:lnSpc>
                <a:spcPct val="115000"/>
              </a:lnSpc>
              <a:spcAft>
                <a:spcPts val="0"/>
              </a:spcAft>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This product is limited to a web platform that will be accessible via mobile devices </a:t>
            </a:r>
            <a:r>
              <a:rPr lang="en-US" sz="1400" dirty="0" smtClean="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also, using ‘responsive website’ over a mobile browser.</a:t>
            </a:r>
            <a:endParaRPr lang="en-IN" sz="1400" dirty="0">
              <a:effectLst/>
              <a:latin typeface="Times New Roman" panose="02020603050405020304" pitchFamily="18" charset="0"/>
              <a:ea typeface="Times New Roman" panose="02020603050405020304" pitchFamily="18" charset="0"/>
            </a:endParaRPr>
          </a:p>
          <a:p>
            <a:pPr marL="457200">
              <a:lnSpc>
                <a:spcPct val="115000"/>
              </a:lnSpc>
              <a:spcAft>
                <a:spcPts val="0"/>
              </a:spcAft>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742950" lvl="1" indent="-285750">
              <a:lnSpc>
                <a:spcPct val="115000"/>
              </a:lnSpc>
              <a:spcAft>
                <a:spcPts val="0"/>
              </a:spcAft>
              <a:buClr>
                <a:srgbClr val="000000"/>
              </a:buClr>
              <a:buSzPts val="1100"/>
              <a:buFont typeface="+mj-lt"/>
              <a:buAutoNum type="alphaLcPeriod"/>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Definitions, Acronyms and Abbreviations</a:t>
            </a:r>
            <a:endParaRPr lang="en-IN" sz="1400" dirty="0">
              <a:effectLst/>
              <a:latin typeface="Times New Roman" panose="02020603050405020304" pitchFamily="18" charset="0"/>
              <a:ea typeface="Arial" panose="020B0604020202020204" pitchFamily="34" charset="0"/>
              <a:cs typeface="Arial" panose="020B0604020202020204" pitchFamily="34" charset="0"/>
            </a:endParaRPr>
          </a:p>
          <a:p>
            <a:pPr marL="457200">
              <a:lnSpc>
                <a:spcPct val="115000"/>
              </a:lnSpc>
              <a:spcAft>
                <a:spcPts val="0"/>
              </a:spcAft>
            </a:pPr>
            <a:r>
              <a:rPr lang="en-US" sz="14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400" dirty="0">
              <a:effectLst/>
              <a:latin typeface="Times New Roman" panose="02020603050405020304" pitchFamily="18" charset="0"/>
              <a:ea typeface="Times New Roman" panose="02020603050405020304" pitchFamily="18" charset="0"/>
            </a:endParaRPr>
          </a:p>
          <a:p>
            <a:pPr lvl="0">
              <a:lnSpc>
                <a:spcPct val="115000"/>
              </a:lnSpc>
              <a:spcAft>
                <a:spcPts val="0"/>
              </a:spcAft>
              <a:buClr>
                <a:srgbClr val="000000"/>
              </a:buClr>
              <a:buSzPts val="1100"/>
            </a:pPr>
            <a:r>
              <a:rPr lang="en-US" sz="1400" b="1" dirty="0" smtClean="0">
                <a:solidFill>
                  <a:srgbClr val="000000"/>
                </a:solidFill>
                <a:effectLst/>
                <a:latin typeface="Times New Roman" panose="02020603050405020304" pitchFamily="18" charset="0"/>
                <a:ea typeface="Arial" panose="020B0604020202020204" pitchFamily="34" charset="0"/>
                <a:cs typeface="Arial" panose="020B0604020202020204" pitchFamily="34" charset="0"/>
              </a:rPr>
              <a:t>2.Overall Description</a:t>
            </a:r>
          </a:p>
          <a:p>
            <a:pPr lvl="0">
              <a:lnSpc>
                <a:spcPct val="115000"/>
              </a:lnSpc>
              <a:spcAft>
                <a:spcPts val="0"/>
              </a:spcAft>
              <a:buClr>
                <a:srgbClr val="000000"/>
              </a:buClr>
              <a:buSzPts val="1100"/>
            </a:pPr>
            <a:endParaRPr lang="en-US" sz="1400" b="1" dirty="0" smtClean="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lvl="0">
              <a:lnSpc>
                <a:spcPct val="115000"/>
              </a:lnSpc>
              <a:spcAft>
                <a:spcPts val="0"/>
              </a:spcAft>
              <a:buClr>
                <a:srgbClr val="000000"/>
              </a:buClr>
              <a:buSzPts val="1100"/>
            </a:pPr>
            <a:endParaRPr lang="en-IN" sz="1400" dirty="0">
              <a:effectLst/>
              <a:latin typeface="Times New Roman" panose="02020603050405020304"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231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20</a:t>
            </a:fld>
            <a:endParaRPr lang="en-US" dirty="0"/>
          </a:p>
        </p:txBody>
      </p:sp>
      <p:sp>
        <p:nvSpPr>
          <p:cNvPr id="3" name="Title 2"/>
          <p:cNvSpPr>
            <a:spLocks noGrp="1"/>
          </p:cNvSpPr>
          <p:nvPr>
            <p:ph type="title"/>
          </p:nvPr>
        </p:nvSpPr>
        <p:spPr/>
        <p:txBody>
          <a:bodyPr>
            <a:normAutofit/>
          </a:bodyPr>
          <a:lstStyle/>
          <a:p>
            <a:r>
              <a:rPr lang="en-US" dirty="0"/>
              <a:t>STM_F01: New Student-Parent Profile Creation </a:t>
            </a:r>
            <a:r>
              <a:rPr lang="en-US" dirty="0" smtClean="0"/>
              <a:t>Flowchart</a:t>
            </a:r>
            <a:endParaRPr lang="en-US" dirty="0"/>
          </a:p>
        </p:txBody>
      </p:sp>
      <p:sp>
        <p:nvSpPr>
          <p:cNvPr id="5" name="Process 7"/>
          <p:cNvSpPr/>
          <p:nvPr/>
        </p:nvSpPr>
        <p:spPr>
          <a:xfrm>
            <a:off x="3200400" y="1823009"/>
            <a:ext cx="1657703" cy="92019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Enter </a:t>
            </a:r>
            <a:r>
              <a:rPr lang="en-US" sz="1200" dirty="0" smtClean="0"/>
              <a:t>Parents </a:t>
            </a:r>
            <a:r>
              <a:rPr lang="en-US" sz="1200" dirty="0"/>
              <a:t>Details </a:t>
            </a:r>
            <a:endParaRPr lang="en-IN" sz="1200" dirty="0"/>
          </a:p>
          <a:p>
            <a:pPr algn="ctr"/>
            <a:r>
              <a:rPr lang="en-US" sz="1200" dirty="0"/>
              <a:t> </a:t>
            </a:r>
            <a:endParaRPr lang="en-IN" sz="1200" dirty="0"/>
          </a:p>
        </p:txBody>
      </p:sp>
      <p:sp>
        <p:nvSpPr>
          <p:cNvPr id="7" name="Process 7"/>
          <p:cNvSpPr/>
          <p:nvPr/>
        </p:nvSpPr>
        <p:spPr>
          <a:xfrm>
            <a:off x="5867400" y="1828800"/>
            <a:ext cx="1657703" cy="9144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Generate Parent Primary Code and Suffix codes for each Parent/ Guardian</a:t>
            </a:r>
            <a:endParaRPr lang="en-US" sz="1200" dirty="0"/>
          </a:p>
        </p:txBody>
      </p:sp>
      <p:sp>
        <p:nvSpPr>
          <p:cNvPr id="9" name="TextBox 8"/>
          <p:cNvSpPr txBox="1"/>
          <p:nvPr/>
        </p:nvSpPr>
        <p:spPr>
          <a:xfrm>
            <a:off x="2146370" y="2057400"/>
            <a:ext cx="717471" cy="276999"/>
          </a:xfrm>
          <a:prstGeom prst="rect">
            <a:avLst/>
          </a:prstGeom>
          <a:noFill/>
        </p:spPr>
        <p:txBody>
          <a:bodyPr wrap="square" rtlCol="0">
            <a:spAutoFit/>
          </a:bodyPr>
          <a:lstStyle/>
          <a:p>
            <a:r>
              <a:rPr lang="en-IN" sz="1200" dirty="0"/>
              <a:t>No</a:t>
            </a:r>
          </a:p>
        </p:txBody>
      </p:sp>
      <p:sp>
        <p:nvSpPr>
          <p:cNvPr id="12" name="Diamond 11"/>
          <p:cNvSpPr/>
          <p:nvPr/>
        </p:nvSpPr>
        <p:spPr>
          <a:xfrm>
            <a:off x="483497" y="2457232"/>
            <a:ext cx="2037605" cy="14822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endParaRPr lang="en-US" sz="1200" dirty="0"/>
          </a:p>
          <a:p>
            <a:pPr algn="ctr"/>
            <a:r>
              <a:rPr lang="en-US" sz="1200" dirty="0" smtClean="0"/>
              <a:t>Parent </a:t>
            </a:r>
            <a:r>
              <a:rPr lang="en-US" sz="1200" dirty="0"/>
              <a:t>has </a:t>
            </a:r>
            <a:r>
              <a:rPr lang="en-US" sz="1200" dirty="0" smtClean="0"/>
              <a:t>another child/ sibling(s</a:t>
            </a:r>
            <a:r>
              <a:rPr lang="en-US" sz="1200" dirty="0"/>
              <a:t>) studying in </a:t>
            </a:r>
            <a:r>
              <a:rPr lang="en-US" sz="1200" dirty="0" smtClean="0"/>
              <a:t>the </a:t>
            </a:r>
            <a:r>
              <a:rPr lang="en-US" sz="1200" dirty="0"/>
              <a:t>school?</a:t>
            </a:r>
            <a:endParaRPr lang="en-IN" sz="1200" dirty="0"/>
          </a:p>
          <a:p>
            <a:pPr algn="ctr"/>
            <a:r>
              <a:rPr lang="en-US" sz="1200" dirty="0"/>
              <a:t> </a:t>
            </a:r>
            <a:endParaRPr lang="en-IN" sz="1200" dirty="0"/>
          </a:p>
          <a:p>
            <a:pPr algn="ctr"/>
            <a:r>
              <a:rPr lang="en-US" sz="1200" dirty="0"/>
              <a:t> </a:t>
            </a:r>
            <a:endParaRPr lang="en-IN" sz="1200" dirty="0"/>
          </a:p>
        </p:txBody>
      </p:sp>
      <p:sp>
        <p:nvSpPr>
          <p:cNvPr id="14" name="Process 7"/>
          <p:cNvSpPr/>
          <p:nvPr/>
        </p:nvSpPr>
        <p:spPr>
          <a:xfrm>
            <a:off x="10176464" y="4421011"/>
            <a:ext cx="1558336" cy="83213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smtClean="0"/>
          </a:p>
          <a:p>
            <a:pPr algn="ctr"/>
            <a:r>
              <a:rPr lang="en-US" sz="1200" dirty="0" smtClean="0"/>
              <a:t>Assign Student to </a:t>
            </a:r>
            <a:r>
              <a:rPr lang="en-US" sz="1200" dirty="0" smtClean="0"/>
              <a:t>a</a:t>
            </a:r>
            <a:r>
              <a:rPr lang="en-US" sz="1200" dirty="0" smtClean="0"/>
              <a:t> class and section &amp; EXIT</a:t>
            </a:r>
            <a:endParaRPr lang="en-IN" sz="1200" dirty="0" smtClean="0"/>
          </a:p>
          <a:p>
            <a:pPr algn="ctr"/>
            <a:r>
              <a:rPr lang="en-US" sz="1200" dirty="0"/>
              <a:t> </a:t>
            </a:r>
            <a:endParaRPr lang="en-IN" sz="1200" dirty="0"/>
          </a:p>
        </p:txBody>
      </p:sp>
      <p:sp>
        <p:nvSpPr>
          <p:cNvPr id="15" name="Process 7"/>
          <p:cNvSpPr/>
          <p:nvPr/>
        </p:nvSpPr>
        <p:spPr>
          <a:xfrm>
            <a:off x="7623519" y="4421011"/>
            <a:ext cx="1962196" cy="83295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Generate unique Student Id and create profile. Link siblings by mapping with Parent Id</a:t>
            </a:r>
            <a:endParaRPr lang="en-IN" sz="1200" dirty="0"/>
          </a:p>
          <a:p>
            <a:pPr algn="ctr"/>
            <a:r>
              <a:rPr lang="en-US" sz="1200" dirty="0"/>
              <a:t> </a:t>
            </a:r>
            <a:endParaRPr lang="en-IN" sz="1200" dirty="0"/>
          </a:p>
        </p:txBody>
      </p:sp>
      <p:sp>
        <p:nvSpPr>
          <p:cNvPr id="24" name="TextBox 23"/>
          <p:cNvSpPr txBox="1"/>
          <p:nvPr/>
        </p:nvSpPr>
        <p:spPr>
          <a:xfrm>
            <a:off x="2146370" y="3908137"/>
            <a:ext cx="416028" cy="276999"/>
          </a:xfrm>
          <a:prstGeom prst="rect">
            <a:avLst/>
          </a:prstGeom>
          <a:noFill/>
        </p:spPr>
        <p:txBody>
          <a:bodyPr wrap="square" rtlCol="0">
            <a:spAutoFit/>
          </a:bodyPr>
          <a:lstStyle/>
          <a:p>
            <a:r>
              <a:rPr lang="en-IN" sz="1200" dirty="0"/>
              <a:t>Yes</a:t>
            </a:r>
          </a:p>
        </p:txBody>
      </p:sp>
      <p:sp>
        <p:nvSpPr>
          <p:cNvPr id="33" name="Process 7"/>
          <p:cNvSpPr/>
          <p:nvPr/>
        </p:nvSpPr>
        <p:spPr>
          <a:xfrm>
            <a:off x="8077200" y="1823009"/>
            <a:ext cx="1508515" cy="92363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smtClean="0"/>
              <a:t>Auto create </a:t>
            </a:r>
            <a:r>
              <a:rPr lang="en-US" sz="1200" dirty="0"/>
              <a:t>a Parent User with Login </a:t>
            </a:r>
            <a:r>
              <a:rPr lang="en-US" sz="1200" dirty="0" smtClean="0"/>
              <a:t>Credentials</a:t>
            </a:r>
            <a:endParaRPr lang="en-IN" sz="1200" dirty="0"/>
          </a:p>
        </p:txBody>
      </p:sp>
      <p:sp>
        <p:nvSpPr>
          <p:cNvPr id="35" name="Process 7"/>
          <p:cNvSpPr/>
          <p:nvPr/>
        </p:nvSpPr>
        <p:spPr>
          <a:xfrm>
            <a:off x="3200400" y="4421834"/>
            <a:ext cx="1657703" cy="83130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smtClean="0"/>
              <a:t>Search &amp; Find Parent Primary Code</a:t>
            </a:r>
            <a:endParaRPr lang="en-IN" sz="1200" dirty="0"/>
          </a:p>
        </p:txBody>
      </p:sp>
      <p:sp>
        <p:nvSpPr>
          <p:cNvPr id="37" name="Process 7"/>
          <p:cNvSpPr/>
          <p:nvPr/>
        </p:nvSpPr>
        <p:spPr>
          <a:xfrm>
            <a:off x="5334000" y="4423453"/>
            <a:ext cx="1657703" cy="829689"/>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Enter Student profile details</a:t>
            </a:r>
            <a:endParaRPr lang="en-IN" sz="1200" dirty="0"/>
          </a:p>
        </p:txBody>
      </p:sp>
      <p:cxnSp>
        <p:nvCxnSpPr>
          <p:cNvPr id="40" name="Elbow Connector 39"/>
          <p:cNvCxnSpPr>
            <a:stCxn id="12" idx="0"/>
            <a:endCxn id="5" idx="1"/>
          </p:cNvCxnSpPr>
          <p:nvPr/>
        </p:nvCxnSpPr>
        <p:spPr>
          <a:xfrm rot="5400000" flipH="1" flipV="1">
            <a:off x="2264287" y="1521119"/>
            <a:ext cx="174127" cy="1698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2" idx="2"/>
            <a:endCxn id="35" idx="1"/>
          </p:cNvCxnSpPr>
          <p:nvPr/>
        </p:nvCxnSpPr>
        <p:spPr>
          <a:xfrm rot="16200000" flipH="1">
            <a:off x="1902352" y="3539440"/>
            <a:ext cx="897996" cy="1698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 idx="3"/>
            <a:endCxn id="33" idx="1"/>
          </p:cNvCxnSpPr>
          <p:nvPr/>
        </p:nvCxnSpPr>
        <p:spPr>
          <a:xfrm flipV="1">
            <a:off x="7525103" y="2284828"/>
            <a:ext cx="552097" cy="1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3" idx="2"/>
            <a:endCxn id="35" idx="0"/>
          </p:cNvCxnSpPr>
          <p:nvPr/>
        </p:nvCxnSpPr>
        <p:spPr>
          <a:xfrm rot="5400000">
            <a:off x="5592761" y="1183137"/>
            <a:ext cx="1675188" cy="48022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5" idx="3"/>
            <a:endCxn id="37" idx="1"/>
          </p:cNvCxnSpPr>
          <p:nvPr/>
        </p:nvCxnSpPr>
        <p:spPr>
          <a:xfrm>
            <a:off x="4858103" y="4837488"/>
            <a:ext cx="475897" cy="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37" idx="3"/>
            <a:endCxn id="15" idx="1"/>
          </p:cNvCxnSpPr>
          <p:nvPr/>
        </p:nvCxnSpPr>
        <p:spPr>
          <a:xfrm flipV="1">
            <a:off x="6991703" y="4837489"/>
            <a:ext cx="631816" cy="8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3"/>
            <a:endCxn id="14" idx="1"/>
          </p:cNvCxnSpPr>
          <p:nvPr/>
        </p:nvCxnSpPr>
        <p:spPr>
          <a:xfrm flipV="1">
            <a:off x="9585715" y="4837077"/>
            <a:ext cx="590749" cy="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 idx="3"/>
            <a:endCxn id="7" idx="1"/>
          </p:cNvCxnSpPr>
          <p:nvPr/>
        </p:nvCxnSpPr>
        <p:spPr>
          <a:xfrm>
            <a:off x="4858103" y="2283105"/>
            <a:ext cx="1009297" cy="2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771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21</a:t>
            </a:fld>
            <a:endParaRPr lang="en-US" dirty="0"/>
          </a:p>
        </p:txBody>
      </p:sp>
      <p:sp>
        <p:nvSpPr>
          <p:cNvPr id="3" name="Title 2"/>
          <p:cNvSpPr>
            <a:spLocks noGrp="1"/>
          </p:cNvSpPr>
          <p:nvPr>
            <p:ph type="title"/>
          </p:nvPr>
        </p:nvSpPr>
        <p:spPr/>
        <p:txBody>
          <a:bodyPr>
            <a:normAutofit/>
          </a:bodyPr>
          <a:lstStyle/>
          <a:p>
            <a:r>
              <a:rPr lang="en-US" dirty="0"/>
              <a:t>STM_F02: Student Promotion </a:t>
            </a:r>
            <a:r>
              <a:rPr lang="en-US" dirty="0" smtClean="0"/>
              <a:t>Flowchart</a:t>
            </a:r>
            <a:endParaRPr lang="en-US" dirty="0"/>
          </a:p>
        </p:txBody>
      </p:sp>
      <p:sp>
        <p:nvSpPr>
          <p:cNvPr id="26" name="Diamond 25"/>
          <p:cNvSpPr/>
          <p:nvPr/>
        </p:nvSpPr>
        <p:spPr>
          <a:xfrm>
            <a:off x="1989055" y="1648382"/>
            <a:ext cx="1838227" cy="11972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if academic year is defined</a:t>
            </a:r>
            <a:endParaRPr lang="en-IN" sz="1200" dirty="0"/>
          </a:p>
          <a:p>
            <a:pPr algn="ctr"/>
            <a:endParaRPr lang="en-IN" sz="1200" dirty="0"/>
          </a:p>
        </p:txBody>
      </p:sp>
      <p:sp>
        <p:nvSpPr>
          <p:cNvPr id="28" name="Diamond 27"/>
          <p:cNvSpPr/>
          <p:nvPr/>
        </p:nvSpPr>
        <p:spPr>
          <a:xfrm>
            <a:off x="5326849" y="3167668"/>
            <a:ext cx="1838227" cy="11972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Want to promote the student(s)?</a:t>
            </a:r>
          </a:p>
        </p:txBody>
      </p:sp>
      <p:sp>
        <p:nvSpPr>
          <p:cNvPr id="29" name="Process 7"/>
          <p:cNvSpPr/>
          <p:nvPr/>
        </p:nvSpPr>
        <p:spPr>
          <a:xfrm>
            <a:off x="2768328" y="3455366"/>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Display warning message for detention</a:t>
            </a:r>
          </a:p>
        </p:txBody>
      </p:sp>
      <p:sp>
        <p:nvSpPr>
          <p:cNvPr id="33" name="Process 7"/>
          <p:cNvSpPr/>
          <p:nvPr/>
        </p:nvSpPr>
        <p:spPr>
          <a:xfrm>
            <a:off x="5417110" y="1943257"/>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Search and select student(s)</a:t>
            </a:r>
          </a:p>
        </p:txBody>
      </p:sp>
      <p:sp>
        <p:nvSpPr>
          <p:cNvPr id="34" name="Process 7"/>
          <p:cNvSpPr/>
          <p:nvPr/>
        </p:nvSpPr>
        <p:spPr>
          <a:xfrm>
            <a:off x="331352" y="3476482"/>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Follow ASM_F01 flowchart to define academic year</a:t>
            </a:r>
            <a:endParaRPr lang="en-IN" sz="1200" dirty="0"/>
          </a:p>
          <a:p>
            <a:pPr algn="ctr"/>
            <a:r>
              <a:rPr lang="en-US" sz="1200" dirty="0"/>
              <a:t> </a:t>
            </a:r>
            <a:endParaRPr lang="en-IN" sz="1200" dirty="0"/>
          </a:p>
        </p:txBody>
      </p:sp>
      <p:cxnSp>
        <p:nvCxnSpPr>
          <p:cNvPr id="35" name="Straight Arrow Connector 34"/>
          <p:cNvCxnSpPr>
            <a:cxnSpLocks/>
            <a:endCxn id="35" idx="1"/>
          </p:cNvCxnSpPr>
          <p:nvPr/>
        </p:nvCxnSpPr>
        <p:spPr>
          <a:xfrm flipV="1">
            <a:off x="3827282" y="2233045"/>
            <a:ext cx="1589828" cy="1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5" idx="2"/>
          </p:cNvCxnSpPr>
          <p:nvPr/>
        </p:nvCxnSpPr>
        <p:spPr>
          <a:xfrm>
            <a:off x="6245962" y="2522833"/>
            <a:ext cx="1" cy="64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29" idx="2"/>
          </p:cNvCxnSpPr>
          <p:nvPr/>
        </p:nvCxnSpPr>
        <p:spPr>
          <a:xfrm flipH="1">
            <a:off x="3589033" y="4034942"/>
            <a:ext cx="8147" cy="688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04391" y="1969986"/>
            <a:ext cx="499621" cy="276999"/>
          </a:xfrm>
          <a:prstGeom prst="rect">
            <a:avLst/>
          </a:prstGeom>
          <a:noFill/>
        </p:spPr>
        <p:txBody>
          <a:bodyPr wrap="square" rtlCol="0">
            <a:spAutoFit/>
          </a:bodyPr>
          <a:lstStyle/>
          <a:p>
            <a:r>
              <a:rPr lang="en-IN" sz="1200" dirty="0"/>
              <a:t>Yes</a:t>
            </a:r>
          </a:p>
        </p:txBody>
      </p:sp>
      <p:sp>
        <p:nvSpPr>
          <p:cNvPr id="40" name="TextBox 39"/>
          <p:cNvSpPr txBox="1"/>
          <p:nvPr/>
        </p:nvSpPr>
        <p:spPr>
          <a:xfrm>
            <a:off x="7165076" y="3476482"/>
            <a:ext cx="987380" cy="276999"/>
          </a:xfrm>
          <a:prstGeom prst="rect">
            <a:avLst/>
          </a:prstGeom>
          <a:noFill/>
        </p:spPr>
        <p:txBody>
          <a:bodyPr wrap="square" rtlCol="0">
            <a:spAutoFit/>
          </a:bodyPr>
          <a:lstStyle/>
          <a:p>
            <a:r>
              <a:rPr lang="en-IN" sz="1200" dirty="0" smtClean="0"/>
              <a:t>Promote</a:t>
            </a:r>
            <a:endParaRPr lang="en-IN" sz="1200" dirty="0"/>
          </a:p>
        </p:txBody>
      </p:sp>
      <p:cxnSp>
        <p:nvCxnSpPr>
          <p:cNvPr id="41" name="Straight Arrow Connector 40"/>
          <p:cNvCxnSpPr>
            <a:endCxn id="33" idx="3"/>
          </p:cNvCxnSpPr>
          <p:nvPr/>
        </p:nvCxnSpPr>
        <p:spPr>
          <a:xfrm flipH="1" flipV="1">
            <a:off x="4424466" y="3766270"/>
            <a:ext cx="9023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718114" y="3489271"/>
            <a:ext cx="608735" cy="276999"/>
          </a:xfrm>
          <a:prstGeom prst="rect">
            <a:avLst/>
          </a:prstGeom>
          <a:noFill/>
        </p:spPr>
        <p:txBody>
          <a:bodyPr wrap="square" rtlCol="0">
            <a:spAutoFit/>
          </a:bodyPr>
          <a:lstStyle/>
          <a:p>
            <a:r>
              <a:rPr lang="en-IN" sz="1200" dirty="0" smtClean="0"/>
              <a:t>Detain</a:t>
            </a:r>
            <a:endParaRPr lang="en-IN" sz="1200" dirty="0"/>
          </a:p>
        </p:txBody>
      </p:sp>
      <p:sp>
        <p:nvSpPr>
          <p:cNvPr id="47" name="TextBox 46"/>
          <p:cNvSpPr txBox="1"/>
          <p:nvPr/>
        </p:nvSpPr>
        <p:spPr>
          <a:xfrm>
            <a:off x="2408547" y="2864042"/>
            <a:ext cx="499621" cy="276999"/>
          </a:xfrm>
          <a:prstGeom prst="rect">
            <a:avLst/>
          </a:prstGeom>
          <a:noFill/>
        </p:spPr>
        <p:txBody>
          <a:bodyPr wrap="square" rtlCol="0">
            <a:spAutoFit/>
          </a:bodyPr>
          <a:lstStyle/>
          <a:p>
            <a:r>
              <a:rPr lang="en-IN" sz="1200" dirty="0"/>
              <a:t>No</a:t>
            </a:r>
          </a:p>
        </p:txBody>
      </p:sp>
      <p:cxnSp>
        <p:nvCxnSpPr>
          <p:cNvPr id="51" name="Elbow Connector 50"/>
          <p:cNvCxnSpPr>
            <a:stCxn id="26" idx="2"/>
            <a:endCxn id="34" idx="0"/>
          </p:cNvCxnSpPr>
          <p:nvPr/>
        </p:nvCxnSpPr>
        <p:spPr>
          <a:xfrm rot="5400000">
            <a:off x="1718740" y="2287052"/>
            <a:ext cx="630895" cy="1747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Process 7"/>
          <p:cNvSpPr/>
          <p:nvPr/>
        </p:nvSpPr>
        <p:spPr>
          <a:xfrm>
            <a:off x="8305800" y="4937802"/>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Update new class and </a:t>
            </a:r>
            <a:r>
              <a:rPr lang="en-IN" sz="1200" dirty="0" smtClean="0"/>
              <a:t>section for all selected students</a:t>
            </a:r>
            <a:endParaRPr lang="en-IN" sz="1200" dirty="0"/>
          </a:p>
        </p:txBody>
      </p:sp>
      <p:sp>
        <p:nvSpPr>
          <p:cNvPr id="46" name="Process 7"/>
          <p:cNvSpPr/>
          <p:nvPr/>
        </p:nvSpPr>
        <p:spPr>
          <a:xfrm>
            <a:off x="8305802" y="2516860"/>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Assign new class and </a:t>
            </a:r>
            <a:r>
              <a:rPr lang="en-IN" sz="1200" dirty="0" smtClean="0"/>
              <a:t>section</a:t>
            </a:r>
            <a:endParaRPr lang="en-IN" sz="1200" dirty="0"/>
          </a:p>
        </p:txBody>
      </p:sp>
      <p:sp>
        <p:nvSpPr>
          <p:cNvPr id="48" name="Process 47"/>
          <p:cNvSpPr/>
          <p:nvPr/>
        </p:nvSpPr>
        <p:spPr>
          <a:xfrm>
            <a:off x="8305801" y="3727331"/>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Display confirmation request</a:t>
            </a:r>
          </a:p>
        </p:txBody>
      </p:sp>
      <p:cxnSp>
        <p:nvCxnSpPr>
          <p:cNvPr id="49" name="Straight Arrow Connector 48"/>
          <p:cNvCxnSpPr/>
          <p:nvPr/>
        </p:nvCxnSpPr>
        <p:spPr>
          <a:xfrm flipH="1">
            <a:off x="9134653" y="3096436"/>
            <a:ext cx="1" cy="63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9134652" y="4306907"/>
            <a:ext cx="1" cy="630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Process 7"/>
          <p:cNvSpPr/>
          <p:nvPr/>
        </p:nvSpPr>
        <p:spPr>
          <a:xfrm>
            <a:off x="2757507" y="472347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smtClean="0"/>
              <a:t>Assign same class and new section</a:t>
            </a:r>
            <a:endParaRPr lang="en-IN" sz="1200" dirty="0"/>
          </a:p>
        </p:txBody>
      </p:sp>
      <p:cxnSp>
        <p:nvCxnSpPr>
          <p:cNvPr id="22" name="Elbow Connector 21"/>
          <p:cNvCxnSpPr>
            <a:stCxn id="28" idx="3"/>
            <a:endCxn id="46" idx="0"/>
          </p:cNvCxnSpPr>
          <p:nvPr/>
        </p:nvCxnSpPr>
        <p:spPr>
          <a:xfrm flipV="1">
            <a:off x="7165076" y="2516860"/>
            <a:ext cx="1969578" cy="1249411"/>
          </a:xfrm>
          <a:prstGeom prst="bentConnector4">
            <a:avLst>
              <a:gd name="adj1" fmla="val 28959"/>
              <a:gd name="adj2" fmla="val 11829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078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9F9C18E2-8003-48DE-A629-EE2B8AC0F82B}" type="slidenum">
              <a:rPr lang="en-IN" smtClean="0"/>
              <a:pPr algn="r"/>
              <a:t>22</a:t>
            </a:fld>
            <a:endParaRPr lang="en-IN" dirty="0"/>
          </a:p>
        </p:txBody>
      </p:sp>
      <p:sp>
        <p:nvSpPr>
          <p:cNvPr id="3" name="Title 2"/>
          <p:cNvSpPr>
            <a:spLocks noGrp="1"/>
          </p:cNvSpPr>
          <p:nvPr>
            <p:ph type="title"/>
          </p:nvPr>
        </p:nvSpPr>
        <p:spPr/>
        <p:txBody>
          <a:bodyPr>
            <a:normAutofit/>
          </a:bodyPr>
          <a:lstStyle/>
          <a:p>
            <a:r>
              <a:rPr lang="en-US" dirty="0"/>
              <a:t>STM_F03: Strike </a:t>
            </a:r>
            <a:r>
              <a:rPr lang="en-US" dirty="0" smtClean="0"/>
              <a:t>Off/Activate </a:t>
            </a:r>
            <a:r>
              <a:rPr lang="en-US" dirty="0" smtClean="0"/>
              <a:t>Students</a:t>
            </a:r>
            <a:endParaRPr lang="en-US" dirty="0"/>
          </a:p>
        </p:txBody>
      </p:sp>
      <p:sp>
        <p:nvSpPr>
          <p:cNvPr id="5" name="Process 7"/>
          <p:cNvSpPr/>
          <p:nvPr/>
        </p:nvSpPr>
        <p:spPr>
          <a:xfrm>
            <a:off x="906387" y="2087424"/>
            <a:ext cx="1657703" cy="5795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User </a:t>
            </a:r>
            <a:r>
              <a:rPr lang="en-IN" sz="1200" dirty="0"/>
              <a:t>Searches for </a:t>
            </a:r>
            <a:r>
              <a:rPr lang="en-IN" sz="1200" dirty="0" smtClean="0"/>
              <a:t> active Student(s</a:t>
            </a:r>
            <a:r>
              <a:rPr lang="en-IN" sz="1200" dirty="0"/>
              <a:t>)</a:t>
            </a:r>
          </a:p>
        </p:txBody>
      </p:sp>
      <p:sp>
        <p:nvSpPr>
          <p:cNvPr id="9" name="Process 7"/>
          <p:cNvSpPr/>
          <p:nvPr/>
        </p:nvSpPr>
        <p:spPr>
          <a:xfrm>
            <a:off x="6400800" y="3601868"/>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Enter effective </a:t>
            </a:r>
            <a:r>
              <a:rPr lang="en-IN" sz="1200" dirty="0" smtClean="0"/>
              <a:t>re-activation date</a:t>
            </a:r>
            <a:endParaRPr lang="en-IN" sz="1200" dirty="0"/>
          </a:p>
        </p:txBody>
      </p:sp>
      <p:sp>
        <p:nvSpPr>
          <p:cNvPr id="10" name="Process 9"/>
          <p:cNvSpPr/>
          <p:nvPr/>
        </p:nvSpPr>
        <p:spPr>
          <a:xfrm>
            <a:off x="9067800" y="3454183"/>
            <a:ext cx="2005820" cy="87494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Click on the </a:t>
            </a:r>
            <a:r>
              <a:rPr lang="en-US" sz="1200" dirty="0" err="1" smtClean="0"/>
              <a:t>‘Re</a:t>
            </a:r>
            <a:r>
              <a:rPr lang="en-US" sz="1200" dirty="0" smtClean="0"/>
              <a:t>-activate’ </a:t>
            </a:r>
            <a:r>
              <a:rPr lang="en-US" sz="1200" dirty="0"/>
              <a:t>button. This will move the student to Active state</a:t>
            </a:r>
            <a:endParaRPr lang="en-IN" sz="1200" dirty="0"/>
          </a:p>
        </p:txBody>
      </p:sp>
      <p:sp>
        <p:nvSpPr>
          <p:cNvPr id="11" name="Process 10"/>
          <p:cNvSpPr/>
          <p:nvPr/>
        </p:nvSpPr>
        <p:spPr>
          <a:xfrm>
            <a:off x="6380744" y="1885087"/>
            <a:ext cx="1671689" cy="91130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Click on the ‘Strike Off’ button. This will move the student to Inactive state</a:t>
            </a:r>
            <a:endParaRPr lang="en-IN" sz="1200" dirty="0"/>
          </a:p>
          <a:p>
            <a:pPr algn="ctr"/>
            <a:r>
              <a:rPr lang="en-US" sz="1200" dirty="0"/>
              <a:t> </a:t>
            </a:r>
            <a:endParaRPr lang="en-IN" sz="1200" dirty="0"/>
          </a:p>
        </p:txBody>
      </p:sp>
      <p:sp>
        <p:nvSpPr>
          <p:cNvPr id="25" name="TextBox 24"/>
          <p:cNvSpPr txBox="1"/>
          <p:nvPr/>
        </p:nvSpPr>
        <p:spPr>
          <a:xfrm>
            <a:off x="2971800" y="2999601"/>
            <a:ext cx="365806" cy="276999"/>
          </a:xfrm>
          <a:prstGeom prst="rect">
            <a:avLst/>
          </a:prstGeom>
          <a:noFill/>
        </p:spPr>
        <p:txBody>
          <a:bodyPr wrap="none" rtlCol="0">
            <a:spAutoFit/>
          </a:bodyPr>
          <a:lstStyle/>
          <a:p>
            <a:r>
              <a:rPr lang="en-IN" sz="1200" dirty="0"/>
              <a:t>No</a:t>
            </a:r>
          </a:p>
        </p:txBody>
      </p:sp>
      <p:sp>
        <p:nvSpPr>
          <p:cNvPr id="27" name="TextBox 26"/>
          <p:cNvSpPr txBox="1"/>
          <p:nvPr/>
        </p:nvSpPr>
        <p:spPr>
          <a:xfrm>
            <a:off x="5555978" y="2038218"/>
            <a:ext cx="386837" cy="276999"/>
          </a:xfrm>
          <a:prstGeom prst="rect">
            <a:avLst/>
          </a:prstGeom>
          <a:noFill/>
        </p:spPr>
        <p:txBody>
          <a:bodyPr wrap="none" rtlCol="0">
            <a:spAutoFit/>
          </a:bodyPr>
          <a:lstStyle/>
          <a:p>
            <a:r>
              <a:rPr lang="en-IN" sz="1200" dirty="0"/>
              <a:t>Yes</a:t>
            </a:r>
          </a:p>
        </p:txBody>
      </p:sp>
      <p:sp>
        <p:nvSpPr>
          <p:cNvPr id="29" name="Diamond 28"/>
          <p:cNvSpPr/>
          <p:nvPr/>
        </p:nvSpPr>
        <p:spPr>
          <a:xfrm>
            <a:off x="3722334" y="1701907"/>
            <a:ext cx="1587680" cy="13001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Student is </a:t>
            </a:r>
            <a:r>
              <a:rPr lang="en-IN" sz="1200" dirty="0" smtClean="0"/>
              <a:t>active</a:t>
            </a:r>
            <a:r>
              <a:rPr lang="en-IN" sz="1200" dirty="0"/>
              <a:t>?</a:t>
            </a:r>
          </a:p>
        </p:txBody>
      </p:sp>
      <p:cxnSp>
        <p:nvCxnSpPr>
          <p:cNvPr id="30" name="Straight Arrow Connector 29"/>
          <p:cNvCxnSpPr>
            <a:stCxn id="5" idx="3"/>
            <a:endCxn id="29" idx="1"/>
          </p:cNvCxnSpPr>
          <p:nvPr/>
        </p:nvCxnSpPr>
        <p:spPr>
          <a:xfrm flipV="1">
            <a:off x="2564090" y="2352005"/>
            <a:ext cx="1158244" cy="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a:endCxn id="11" idx="1"/>
          </p:cNvCxnSpPr>
          <p:nvPr/>
        </p:nvCxnSpPr>
        <p:spPr>
          <a:xfrm flipV="1">
            <a:off x="5310014" y="2340739"/>
            <a:ext cx="1070730" cy="1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Process 7"/>
          <p:cNvSpPr/>
          <p:nvPr/>
        </p:nvSpPr>
        <p:spPr>
          <a:xfrm>
            <a:off x="907668" y="3601868"/>
            <a:ext cx="1657703" cy="5795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User </a:t>
            </a:r>
            <a:r>
              <a:rPr lang="en-IN" sz="1200" dirty="0"/>
              <a:t>Searches for </a:t>
            </a:r>
            <a:r>
              <a:rPr lang="en-IN" sz="1200" dirty="0" smtClean="0"/>
              <a:t> in-active Student(s</a:t>
            </a:r>
            <a:r>
              <a:rPr lang="en-IN" sz="1200" dirty="0"/>
              <a:t>)</a:t>
            </a:r>
          </a:p>
        </p:txBody>
      </p:sp>
      <p:cxnSp>
        <p:nvCxnSpPr>
          <p:cNvPr id="44" name="Elbow Connector 43"/>
          <p:cNvCxnSpPr>
            <a:stCxn id="29" idx="2"/>
            <a:endCxn id="40" idx="0"/>
          </p:cNvCxnSpPr>
          <p:nvPr/>
        </p:nvCxnSpPr>
        <p:spPr>
          <a:xfrm rot="5400000">
            <a:off x="2826465" y="1912158"/>
            <a:ext cx="599765" cy="27796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3733800" y="4262404"/>
            <a:ext cx="1587680" cy="13001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Re-activate?</a:t>
            </a:r>
            <a:endParaRPr lang="en-IN" sz="1200" dirty="0"/>
          </a:p>
        </p:txBody>
      </p:sp>
      <p:cxnSp>
        <p:nvCxnSpPr>
          <p:cNvPr id="47" name="Elbow Connector 46"/>
          <p:cNvCxnSpPr>
            <a:stCxn id="40" idx="3"/>
            <a:endCxn id="46" idx="0"/>
          </p:cNvCxnSpPr>
          <p:nvPr/>
        </p:nvCxnSpPr>
        <p:spPr>
          <a:xfrm>
            <a:off x="2565371" y="3891656"/>
            <a:ext cx="1962269" cy="3707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endCxn id="9" idx="1"/>
          </p:cNvCxnSpPr>
          <p:nvPr/>
        </p:nvCxnSpPr>
        <p:spPr>
          <a:xfrm flipV="1">
            <a:off x="5321480" y="3891656"/>
            <a:ext cx="1079320" cy="10208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21480" y="4635503"/>
            <a:ext cx="759880" cy="276999"/>
          </a:xfrm>
          <a:prstGeom prst="rect">
            <a:avLst/>
          </a:prstGeom>
          <a:noFill/>
        </p:spPr>
        <p:txBody>
          <a:bodyPr wrap="square" rtlCol="0">
            <a:spAutoFit/>
          </a:bodyPr>
          <a:lstStyle/>
          <a:p>
            <a:r>
              <a:rPr lang="en-IN" sz="1200" dirty="0"/>
              <a:t>Yes</a:t>
            </a:r>
          </a:p>
        </p:txBody>
      </p:sp>
      <p:cxnSp>
        <p:nvCxnSpPr>
          <p:cNvPr id="53" name="Straight Arrow Connector 52"/>
          <p:cNvCxnSpPr>
            <a:stCxn id="9" idx="3"/>
            <a:endCxn id="10" idx="1"/>
          </p:cNvCxnSpPr>
          <p:nvPr/>
        </p:nvCxnSpPr>
        <p:spPr>
          <a:xfrm>
            <a:off x="8058503" y="3891656"/>
            <a:ext cx="1009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Process 7"/>
          <p:cNvSpPr/>
          <p:nvPr/>
        </p:nvSpPr>
        <p:spPr>
          <a:xfrm>
            <a:off x="926242" y="4622714"/>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smtClean="0"/>
              <a:t>Exit</a:t>
            </a:r>
            <a:endParaRPr lang="en-IN" sz="1200" dirty="0"/>
          </a:p>
        </p:txBody>
      </p:sp>
      <p:cxnSp>
        <p:nvCxnSpPr>
          <p:cNvPr id="57" name="Straight Arrow Connector 56"/>
          <p:cNvCxnSpPr>
            <a:stCxn id="46" idx="1"/>
            <a:endCxn id="56" idx="3"/>
          </p:cNvCxnSpPr>
          <p:nvPr/>
        </p:nvCxnSpPr>
        <p:spPr>
          <a:xfrm flipH="1">
            <a:off x="2583945" y="4912502"/>
            <a:ext cx="1149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92005" y="4635503"/>
            <a:ext cx="365806" cy="276999"/>
          </a:xfrm>
          <a:prstGeom prst="rect">
            <a:avLst/>
          </a:prstGeom>
          <a:noFill/>
        </p:spPr>
        <p:txBody>
          <a:bodyPr wrap="none" rtlCol="0">
            <a:spAutoFit/>
          </a:bodyPr>
          <a:lstStyle/>
          <a:p>
            <a:r>
              <a:rPr lang="en-IN" sz="1200" dirty="0"/>
              <a:t>No</a:t>
            </a:r>
          </a:p>
        </p:txBody>
      </p:sp>
    </p:spTree>
    <p:extLst>
      <p:ext uri="{BB962C8B-B14F-4D97-AF65-F5344CB8AC3E}">
        <p14:creationId xmlns:p14="http://schemas.microsoft.com/office/powerpoint/2010/main" val="92327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23</a:t>
            </a:fld>
            <a:endParaRPr lang="en-US" dirty="0"/>
          </a:p>
        </p:txBody>
      </p:sp>
      <p:sp>
        <p:nvSpPr>
          <p:cNvPr id="5" name="Title 4"/>
          <p:cNvSpPr>
            <a:spLocks noGrp="1"/>
          </p:cNvSpPr>
          <p:nvPr>
            <p:ph type="title"/>
          </p:nvPr>
        </p:nvSpPr>
        <p:spPr/>
        <p:txBody>
          <a:bodyPr/>
          <a:lstStyle/>
          <a:p>
            <a:r>
              <a:rPr lang="en-US" dirty="0">
                <a:latin typeface="Times New Roman" panose="02020603050405020304" pitchFamily="18" charset="0"/>
                <a:ea typeface="Times New Roman" panose="02020603050405020304" pitchFamily="18" charset="0"/>
              </a:rPr>
              <a:t>STM_F04: </a:t>
            </a:r>
            <a:r>
              <a:rPr lang="en-US" dirty="0" smtClean="0">
                <a:latin typeface="Times New Roman" panose="02020603050405020304" pitchFamily="18" charset="0"/>
                <a:ea typeface="Times New Roman" panose="02020603050405020304" pitchFamily="18" charset="0"/>
              </a:rPr>
              <a:t>Student/Parent Profile </a:t>
            </a:r>
            <a:r>
              <a:rPr lang="en-US" dirty="0">
                <a:latin typeface="Times New Roman" panose="02020603050405020304" pitchFamily="18" charset="0"/>
                <a:ea typeface="Times New Roman" panose="02020603050405020304" pitchFamily="18" charset="0"/>
              </a:rPr>
              <a:t>Data Edit Workflow: (Multiple user workflow</a:t>
            </a:r>
            <a:r>
              <a:rPr lang="en-US" dirty="0" smtClean="0">
                <a:latin typeface="Times New Roman" panose="02020603050405020304" pitchFamily="18" charset="0"/>
                <a:ea typeface="Times New Roman" panose="02020603050405020304" pitchFamily="18" charset="0"/>
              </a:rPr>
              <a:t>)</a:t>
            </a:r>
            <a:endParaRPr lang="en-US" dirty="0"/>
          </a:p>
        </p:txBody>
      </p:sp>
      <p:sp>
        <p:nvSpPr>
          <p:cNvPr id="7" name="Process 7"/>
          <p:cNvSpPr/>
          <p:nvPr/>
        </p:nvSpPr>
        <p:spPr>
          <a:xfrm>
            <a:off x="6077147" y="2002411"/>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Parent edits student/parent data</a:t>
            </a:r>
            <a:endParaRPr lang="en-IN" sz="1200" dirty="0"/>
          </a:p>
          <a:p>
            <a:pPr algn="ctr"/>
            <a:r>
              <a:rPr lang="en-US" sz="1200" dirty="0"/>
              <a:t> </a:t>
            </a:r>
            <a:endParaRPr lang="en-IN" sz="1200" dirty="0"/>
          </a:p>
        </p:txBody>
      </p:sp>
      <p:sp>
        <p:nvSpPr>
          <p:cNvPr id="8" name="Process 7"/>
          <p:cNvSpPr/>
          <p:nvPr/>
        </p:nvSpPr>
        <p:spPr>
          <a:xfrm>
            <a:off x="3495774" y="2002411"/>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Clicks on Student view in parent portal</a:t>
            </a:r>
            <a:endParaRPr lang="en-IN" sz="1200" dirty="0"/>
          </a:p>
        </p:txBody>
      </p:sp>
      <p:sp>
        <p:nvSpPr>
          <p:cNvPr id="9" name="Process 7"/>
          <p:cNvSpPr/>
          <p:nvPr/>
        </p:nvSpPr>
        <p:spPr>
          <a:xfrm>
            <a:off x="914401" y="2002411"/>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Parent logs in</a:t>
            </a:r>
          </a:p>
        </p:txBody>
      </p:sp>
      <p:sp>
        <p:nvSpPr>
          <p:cNvPr id="10" name="Diamond 9"/>
          <p:cNvSpPr/>
          <p:nvPr/>
        </p:nvSpPr>
        <p:spPr>
          <a:xfrm>
            <a:off x="8394520" y="3226018"/>
            <a:ext cx="1587680" cy="130019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Admin approved request?</a:t>
            </a:r>
            <a:endParaRPr lang="en-IN" sz="1200" dirty="0"/>
          </a:p>
          <a:p>
            <a:pPr algn="ctr"/>
            <a:r>
              <a:rPr lang="en-US" sz="1200" dirty="0"/>
              <a:t> </a:t>
            </a:r>
            <a:endParaRPr lang="en-IN" sz="1200" dirty="0"/>
          </a:p>
        </p:txBody>
      </p:sp>
      <p:sp>
        <p:nvSpPr>
          <p:cNvPr id="11" name="Process 7"/>
          <p:cNvSpPr/>
          <p:nvPr/>
        </p:nvSpPr>
        <p:spPr>
          <a:xfrm>
            <a:off x="6077147" y="3277459"/>
            <a:ext cx="1657703" cy="116750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a:p>
            <a:pPr algn="ctr"/>
            <a:r>
              <a:rPr lang="en-US" sz="1200" dirty="0"/>
              <a:t>Goes to Admin for approval. Admin can further edit/ approve multiple requests in one view</a:t>
            </a:r>
            <a:endParaRPr lang="en-IN" sz="1200" dirty="0"/>
          </a:p>
          <a:p>
            <a:pPr algn="ctr"/>
            <a:r>
              <a:rPr lang="en-US" sz="1200" dirty="0"/>
              <a:t> </a:t>
            </a:r>
            <a:endParaRPr lang="en-IN" sz="1200" dirty="0"/>
          </a:p>
        </p:txBody>
      </p:sp>
      <p:sp>
        <p:nvSpPr>
          <p:cNvPr id="12" name="Process 11"/>
          <p:cNvSpPr/>
          <p:nvPr/>
        </p:nvSpPr>
        <p:spPr>
          <a:xfrm>
            <a:off x="3420360" y="3465995"/>
            <a:ext cx="1733117" cy="79043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Edits the student/parent data  </a:t>
            </a:r>
            <a:endParaRPr lang="en-IN" sz="1200" dirty="0"/>
          </a:p>
        </p:txBody>
      </p:sp>
      <p:sp>
        <p:nvSpPr>
          <p:cNvPr id="13" name="Process 12"/>
          <p:cNvSpPr/>
          <p:nvPr/>
        </p:nvSpPr>
        <p:spPr>
          <a:xfrm>
            <a:off x="914400" y="357142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Class Teacher /Supervisor Logs in </a:t>
            </a:r>
            <a:endParaRPr lang="en-IN" sz="1200" dirty="0"/>
          </a:p>
          <a:p>
            <a:pPr algn="ctr"/>
            <a:r>
              <a:rPr lang="en-US" sz="1200" dirty="0"/>
              <a:t> </a:t>
            </a:r>
            <a:endParaRPr lang="en-IN" sz="1200" dirty="0"/>
          </a:p>
        </p:txBody>
      </p:sp>
      <p:sp>
        <p:nvSpPr>
          <p:cNvPr id="14" name="Process 7"/>
          <p:cNvSpPr/>
          <p:nvPr/>
        </p:nvSpPr>
        <p:spPr>
          <a:xfrm>
            <a:off x="10285980" y="3586328"/>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A notification is sent to the parent/teacher </a:t>
            </a:r>
            <a:endParaRPr lang="en-IN" sz="1200" dirty="0"/>
          </a:p>
          <a:p>
            <a:pPr algn="ctr"/>
            <a:r>
              <a:rPr lang="en-US" sz="1200" dirty="0"/>
              <a:t> </a:t>
            </a:r>
            <a:endParaRPr lang="en-IN" sz="1200" dirty="0"/>
          </a:p>
        </p:txBody>
      </p:sp>
      <p:sp>
        <p:nvSpPr>
          <p:cNvPr id="16" name="Flowchart: Magnetic Disk 11"/>
          <p:cNvSpPr/>
          <p:nvPr/>
        </p:nvSpPr>
        <p:spPr>
          <a:xfrm>
            <a:off x="9541494" y="4686141"/>
            <a:ext cx="1508289" cy="11812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gets updated in the student profile</a:t>
            </a:r>
            <a:endParaRPr lang="en-IN" sz="1200" dirty="0"/>
          </a:p>
          <a:p>
            <a:pPr algn="ctr"/>
            <a:r>
              <a:rPr lang="en-US" sz="1200" dirty="0"/>
              <a:t> </a:t>
            </a:r>
            <a:endParaRPr lang="en-IN" sz="1200" dirty="0"/>
          </a:p>
        </p:txBody>
      </p:sp>
      <p:cxnSp>
        <p:nvCxnSpPr>
          <p:cNvPr id="18" name="Straight Arrow Connector 17"/>
          <p:cNvCxnSpPr>
            <a:stCxn id="9" idx="3"/>
            <a:endCxn id="8" idx="1"/>
          </p:cNvCxnSpPr>
          <p:nvPr/>
        </p:nvCxnSpPr>
        <p:spPr>
          <a:xfrm>
            <a:off x="5153477" y="2292199"/>
            <a:ext cx="923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2"/>
            <a:endCxn id="12" idx="0"/>
          </p:cNvCxnSpPr>
          <p:nvPr/>
        </p:nvCxnSpPr>
        <p:spPr>
          <a:xfrm>
            <a:off x="6905999" y="2581987"/>
            <a:ext cx="0" cy="695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2" idx="1"/>
          </p:cNvCxnSpPr>
          <p:nvPr/>
        </p:nvCxnSpPr>
        <p:spPr>
          <a:xfrm>
            <a:off x="5153477" y="3861211"/>
            <a:ext cx="923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8763000" y="4828401"/>
            <a:ext cx="404565" cy="276999"/>
          </a:xfrm>
          <a:prstGeom prst="rect">
            <a:avLst/>
          </a:prstGeom>
          <a:noFill/>
        </p:spPr>
        <p:txBody>
          <a:bodyPr wrap="square" rtlCol="0">
            <a:spAutoFit/>
          </a:bodyPr>
          <a:lstStyle/>
          <a:p>
            <a:r>
              <a:rPr lang="en-IN" sz="1200" dirty="0"/>
              <a:t>Yes</a:t>
            </a:r>
          </a:p>
        </p:txBody>
      </p:sp>
      <p:sp>
        <p:nvSpPr>
          <p:cNvPr id="29" name="TextBox 28"/>
          <p:cNvSpPr txBox="1"/>
          <p:nvPr/>
        </p:nvSpPr>
        <p:spPr>
          <a:xfrm flipH="1">
            <a:off x="9886395" y="3609201"/>
            <a:ext cx="1619805" cy="276999"/>
          </a:xfrm>
          <a:prstGeom prst="rect">
            <a:avLst/>
          </a:prstGeom>
          <a:noFill/>
        </p:spPr>
        <p:txBody>
          <a:bodyPr wrap="square" rtlCol="0">
            <a:spAutoFit/>
          </a:bodyPr>
          <a:lstStyle/>
          <a:p>
            <a:r>
              <a:rPr lang="en-IN" sz="1200" dirty="0" smtClean="0"/>
              <a:t>No</a:t>
            </a:r>
            <a:endParaRPr lang="en-IN" sz="1200" dirty="0"/>
          </a:p>
        </p:txBody>
      </p:sp>
      <p:cxnSp>
        <p:nvCxnSpPr>
          <p:cNvPr id="31" name="Straight Arrow Connector 30"/>
          <p:cNvCxnSpPr>
            <a:stCxn id="9" idx="3"/>
            <a:endCxn id="8" idx="1"/>
          </p:cNvCxnSpPr>
          <p:nvPr/>
        </p:nvCxnSpPr>
        <p:spPr>
          <a:xfrm>
            <a:off x="2572104" y="2292199"/>
            <a:ext cx="9236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2" idx="1"/>
          </p:cNvCxnSpPr>
          <p:nvPr/>
        </p:nvCxnSpPr>
        <p:spPr>
          <a:xfrm>
            <a:off x="2572103" y="3861211"/>
            <a:ext cx="848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3"/>
            <a:endCxn id="10" idx="1"/>
          </p:cNvCxnSpPr>
          <p:nvPr/>
        </p:nvCxnSpPr>
        <p:spPr>
          <a:xfrm>
            <a:off x="7734850" y="3861211"/>
            <a:ext cx="659670" cy="14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3"/>
            <a:endCxn id="14" idx="1"/>
          </p:cNvCxnSpPr>
          <p:nvPr/>
        </p:nvCxnSpPr>
        <p:spPr>
          <a:xfrm>
            <a:off x="9982200" y="3876116"/>
            <a:ext cx="303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0" idx="2"/>
            <a:endCxn id="16" idx="2"/>
          </p:cNvCxnSpPr>
          <p:nvPr/>
        </p:nvCxnSpPr>
        <p:spPr>
          <a:xfrm rot="16200000" flipH="1">
            <a:off x="8989649" y="4724925"/>
            <a:ext cx="750557" cy="353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6" idx="4"/>
            <a:endCxn id="14" idx="2"/>
          </p:cNvCxnSpPr>
          <p:nvPr/>
        </p:nvCxnSpPr>
        <p:spPr>
          <a:xfrm flipV="1">
            <a:off x="11049783" y="4165904"/>
            <a:ext cx="65049" cy="11108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00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24</a:t>
            </a:fld>
            <a:endParaRPr lang="en-US" dirty="0"/>
          </a:p>
        </p:txBody>
      </p:sp>
      <p:sp>
        <p:nvSpPr>
          <p:cNvPr id="3" name="Title 2"/>
          <p:cNvSpPr>
            <a:spLocks noGrp="1"/>
          </p:cNvSpPr>
          <p:nvPr>
            <p:ph type="title"/>
          </p:nvPr>
        </p:nvSpPr>
        <p:spPr/>
        <p:txBody>
          <a:bodyPr>
            <a:normAutofit/>
          </a:bodyPr>
          <a:lstStyle/>
          <a:p>
            <a:r>
              <a:rPr lang="en-US" dirty="0">
                <a:latin typeface="Times New Roman" panose="02020603050405020304" pitchFamily="18" charset="0"/>
                <a:ea typeface="Times New Roman" panose="02020603050405020304" pitchFamily="18" charset="0"/>
              </a:rPr>
              <a:t>STM_F05: View/Edit or Download Medical Information (Nurse/Doctor feature</a:t>
            </a:r>
            <a:r>
              <a:rPr lang="en-US" dirty="0" smtClean="0">
                <a:latin typeface="Times New Roman" panose="02020603050405020304" pitchFamily="18" charset="0"/>
                <a:ea typeface="Times New Roman" panose="02020603050405020304" pitchFamily="18" charset="0"/>
              </a:rPr>
              <a:t>)</a:t>
            </a:r>
            <a:endParaRPr lang="en-US" dirty="0"/>
          </a:p>
        </p:txBody>
      </p:sp>
      <p:sp>
        <p:nvSpPr>
          <p:cNvPr id="5" name="Process 7"/>
          <p:cNvSpPr/>
          <p:nvPr/>
        </p:nvSpPr>
        <p:spPr>
          <a:xfrm>
            <a:off x="1362016" y="315265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in</a:t>
            </a:r>
          </a:p>
        </p:txBody>
      </p:sp>
      <p:sp>
        <p:nvSpPr>
          <p:cNvPr id="6" name="Process 7"/>
          <p:cNvSpPr/>
          <p:nvPr/>
        </p:nvSpPr>
        <p:spPr>
          <a:xfrm>
            <a:off x="4180631" y="315265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Search for student(s)</a:t>
            </a:r>
          </a:p>
        </p:txBody>
      </p:sp>
      <p:sp>
        <p:nvSpPr>
          <p:cNvPr id="7" name="Process 7"/>
          <p:cNvSpPr/>
          <p:nvPr/>
        </p:nvSpPr>
        <p:spPr>
          <a:xfrm>
            <a:off x="7029097" y="2028389"/>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View/Edit Medical Information</a:t>
            </a:r>
          </a:p>
        </p:txBody>
      </p:sp>
      <p:sp>
        <p:nvSpPr>
          <p:cNvPr id="8" name="Process 7"/>
          <p:cNvSpPr/>
          <p:nvPr/>
        </p:nvSpPr>
        <p:spPr>
          <a:xfrm>
            <a:off x="7029097" y="4068624"/>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Download Medical Information</a:t>
            </a:r>
          </a:p>
        </p:txBody>
      </p:sp>
      <p:cxnSp>
        <p:nvCxnSpPr>
          <p:cNvPr id="9" name="Straight Arrow Connector 8"/>
          <p:cNvCxnSpPr>
            <a:stCxn id="6" idx="3"/>
            <a:endCxn id="7" idx="1"/>
          </p:cNvCxnSpPr>
          <p:nvPr/>
        </p:nvCxnSpPr>
        <p:spPr>
          <a:xfrm>
            <a:off x="3019719" y="3442441"/>
            <a:ext cx="1160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flipV="1">
            <a:off x="5838334" y="2318177"/>
            <a:ext cx="1190763" cy="1124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9" idx="1"/>
          </p:cNvCxnSpPr>
          <p:nvPr/>
        </p:nvCxnSpPr>
        <p:spPr>
          <a:xfrm>
            <a:off x="5838334" y="3442441"/>
            <a:ext cx="1190763" cy="915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85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25</a:t>
            </a:fld>
            <a:endParaRPr lang="en-US" dirty="0"/>
          </a:p>
        </p:txBody>
      </p:sp>
      <p:sp>
        <p:nvSpPr>
          <p:cNvPr id="5" name="Title 4"/>
          <p:cNvSpPr>
            <a:spLocks noGrp="1"/>
          </p:cNvSpPr>
          <p:nvPr>
            <p:ph type="title"/>
          </p:nvPr>
        </p:nvSpPr>
        <p:spPr/>
        <p:txBody>
          <a:bodyPr/>
          <a:lstStyle/>
          <a:p>
            <a:r>
              <a:rPr lang="en-US" dirty="0" smtClean="0"/>
              <a:t>TC </a:t>
            </a:r>
            <a:br>
              <a:rPr lang="en-US" dirty="0" smtClean="0"/>
            </a:br>
            <a:r>
              <a:rPr lang="en-US" sz="2000" dirty="0" smtClean="0"/>
              <a:t>Manage student exit process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797058791"/>
              </p:ext>
            </p:extLst>
          </p:nvPr>
        </p:nvGraphicFramePr>
        <p:xfrm>
          <a:off x="649288" y="1905000"/>
          <a:ext cx="11145522" cy="38510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STC_01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Apply for TC</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user </a:t>
                      </a:r>
                      <a:r>
                        <a:rPr lang="en-US" sz="1600" kern="1200" dirty="0" smtClean="0">
                          <a:solidFill>
                            <a:schemeClr val="tx1"/>
                          </a:solidFill>
                          <a:effectLst/>
                          <a:latin typeface="+mn-lt"/>
                          <a:ea typeface="+mn-ea"/>
                          <a:cs typeface="+mn-cs"/>
                        </a:rPr>
                        <a:t>(Sys Admin, Officer) to </a:t>
                      </a:r>
                      <a:r>
                        <a:rPr lang="en-US" sz="1600" kern="1200" dirty="0">
                          <a:solidFill>
                            <a:schemeClr val="tx1"/>
                          </a:solidFill>
                          <a:effectLst/>
                          <a:latin typeface="+mn-lt"/>
                          <a:ea typeface="+mn-ea"/>
                          <a:cs typeface="+mn-cs"/>
                        </a:rPr>
                        <a:t>apply for transfer certificate (TC) by filling in the details in the TC form</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STC_02</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Grant TC</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to capture </a:t>
                      </a:r>
                      <a:r>
                        <a:rPr lang="en-US" sz="1600" kern="1200" dirty="0">
                          <a:solidFill>
                            <a:schemeClr val="tx1"/>
                          </a:solidFill>
                          <a:effectLst/>
                          <a:latin typeface="+mn-lt"/>
                          <a:ea typeface="+mn-ea"/>
                          <a:cs typeface="+mn-cs"/>
                        </a:rPr>
                        <a:t>the final date, check for final settlement and move the student to Alumni </a:t>
                      </a:r>
                      <a:r>
                        <a:rPr lang="en-US" sz="1600" kern="1200" dirty="0" smtClean="0">
                          <a:solidFill>
                            <a:schemeClr val="tx1"/>
                          </a:solidFill>
                          <a:effectLst/>
                          <a:latin typeface="+mn-lt"/>
                          <a:ea typeface="+mn-ea"/>
                          <a:cs typeface="+mn-cs"/>
                        </a:rPr>
                        <a:t>list (will be synced to </a:t>
                      </a:r>
                      <a:r>
                        <a:rPr lang="en-US" sz="1600" kern="1200" dirty="0" err="1" smtClean="0">
                          <a:solidFill>
                            <a:schemeClr val="tx1"/>
                          </a:solidFill>
                          <a:effectLst/>
                          <a:latin typeface="+mn-lt"/>
                          <a:ea typeface="+mn-ea"/>
                          <a:cs typeface="+mn-cs"/>
                        </a:rPr>
                        <a:t>Odoo</a:t>
                      </a:r>
                      <a:r>
                        <a:rPr lang="en-US" sz="1600" kern="1200" dirty="0" smtClean="0">
                          <a:solidFill>
                            <a:schemeClr val="tx1"/>
                          </a:solidFill>
                          <a:effectLst/>
                          <a:latin typeface="+mn-lt"/>
                          <a:ea typeface="+mn-ea"/>
                          <a:cs typeface="+mn-cs"/>
                        </a:rPr>
                        <a:t> using APIs)</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STC_03</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3</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Search </a:t>
                      </a:r>
                      <a:r>
                        <a:rPr lang="en-US" sz="1600" kern="1200" dirty="0" smtClean="0">
                          <a:solidFill>
                            <a:schemeClr val="tx1"/>
                          </a:solidFill>
                          <a:effectLst/>
                          <a:latin typeface="+mn-lt"/>
                          <a:ea typeface="+mn-ea"/>
                          <a:cs typeface="+mn-cs"/>
                        </a:rPr>
                        <a:t>alumni </a:t>
                      </a:r>
                      <a:r>
                        <a:rPr lang="en-US" sz="1600" kern="1200" dirty="0">
                          <a:solidFill>
                            <a:schemeClr val="tx1"/>
                          </a:solidFill>
                          <a:effectLst/>
                          <a:latin typeface="+mn-lt"/>
                          <a:ea typeface="+mn-ea"/>
                          <a:cs typeface="+mn-cs"/>
                        </a:rPr>
                        <a:t>student </a:t>
                      </a:r>
                      <a:r>
                        <a:rPr lang="en-US" sz="1600" kern="1200" dirty="0" smtClean="0">
                          <a:solidFill>
                            <a:schemeClr val="tx1"/>
                          </a:solidFill>
                          <a:effectLst/>
                          <a:latin typeface="+mn-lt"/>
                          <a:ea typeface="+mn-ea"/>
                          <a:cs typeface="+mn-cs"/>
                        </a:rPr>
                        <a:t>details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to search student history based on Student Id/Student </a:t>
                      </a:r>
                      <a:r>
                        <a:rPr lang="en-US" sz="1600" kern="1200" dirty="0" smtClean="0">
                          <a:solidFill>
                            <a:schemeClr val="tx1"/>
                          </a:solidFill>
                          <a:effectLst/>
                          <a:latin typeface="+mn-lt"/>
                          <a:ea typeface="+mn-ea"/>
                          <a:cs typeface="+mn-cs"/>
                        </a:rPr>
                        <a:t>Name and access all old data &amp; records</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STC_04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4</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View/Download Student TC</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to view and download a list of students that have taken TC within a selected date </a:t>
                      </a:r>
                      <a:r>
                        <a:rPr lang="en-US" sz="1600" kern="1200" dirty="0" smtClean="0">
                          <a:solidFill>
                            <a:schemeClr val="tx1"/>
                          </a:solidFill>
                          <a:effectLst/>
                          <a:latin typeface="+mn-lt"/>
                          <a:ea typeface="+mn-ea"/>
                          <a:cs typeface="+mn-cs"/>
                        </a:rPr>
                        <a:t>range, as per prescribed format</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008363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26</a:t>
            </a:fld>
            <a:endParaRPr lang="en-US" dirty="0"/>
          </a:p>
        </p:txBody>
      </p:sp>
      <p:sp>
        <p:nvSpPr>
          <p:cNvPr id="5" name="Title 4"/>
          <p:cNvSpPr>
            <a:spLocks noGrp="1"/>
          </p:cNvSpPr>
          <p:nvPr>
            <p:ph type="title"/>
          </p:nvPr>
        </p:nvSpPr>
        <p:spPr/>
        <p:txBody>
          <a:bodyPr/>
          <a:lstStyle/>
          <a:p>
            <a:r>
              <a:rPr lang="en-US" dirty="0" smtClean="0"/>
              <a:t>TC </a:t>
            </a:r>
            <a:br>
              <a:rPr lang="en-US" dirty="0" smtClean="0"/>
            </a:br>
            <a:r>
              <a:rPr lang="en-US" sz="2000" dirty="0" smtClean="0"/>
              <a:t>Manage student exit process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64110351"/>
              </p:ext>
            </p:extLst>
          </p:nvPr>
        </p:nvGraphicFramePr>
        <p:xfrm>
          <a:off x="649288" y="1905000"/>
          <a:ext cx="11145522" cy="1383385"/>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STC_05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Reverse TC</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Even after TC is complete user </a:t>
                      </a:r>
                      <a:r>
                        <a:rPr lang="en-US" sz="1600" kern="1200" dirty="0" smtClean="0">
                          <a:solidFill>
                            <a:schemeClr val="tx1"/>
                          </a:solidFill>
                          <a:effectLst/>
                          <a:latin typeface="+mn-lt"/>
                          <a:ea typeface="+mn-ea"/>
                          <a:cs typeface="+mn-cs"/>
                        </a:rPr>
                        <a:t>(Sys Admin) should </a:t>
                      </a:r>
                      <a:r>
                        <a:rPr lang="en-US" sz="1600" kern="1200" dirty="0">
                          <a:solidFill>
                            <a:schemeClr val="tx1"/>
                          </a:solidFill>
                          <a:effectLst/>
                          <a:latin typeface="+mn-lt"/>
                          <a:ea typeface="+mn-ea"/>
                          <a:cs typeface="+mn-cs"/>
                        </a:rPr>
                        <a:t>be able to move the student back to regular student as long as academic year is same.</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bl>
          </a:graphicData>
        </a:graphic>
      </p:graphicFrame>
    </p:spTree>
    <p:extLst>
      <p:ext uri="{BB962C8B-B14F-4D97-AF65-F5344CB8AC3E}">
        <p14:creationId xmlns:p14="http://schemas.microsoft.com/office/powerpoint/2010/main" val="18381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27</a:t>
            </a:fld>
            <a:endParaRPr lang="en-US" dirty="0"/>
          </a:p>
        </p:txBody>
      </p:sp>
      <p:sp>
        <p:nvSpPr>
          <p:cNvPr id="3" name="Title 2"/>
          <p:cNvSpPr>
            <a:spLocks noGrp="1"/>
          </p:cNvSpPr>
          <p:nvPr>
            <p:ph type="title"/>
          </p:nvPr>
        </p:nvSpPr>
        <p:spPr/>
        <p:txBody>
          <a:bodyPr>
            <a:normAutofit/>
          </a:bodyPr>
          <a:lstStyle/>
          <a:p>
            <a:r>
              <a:rPr lang="en-US" dirty="0">
                <a:latin typeface="Times New Roman" panose="02020603050405020304" pitchFamily="18" charset="0"/>
                <a:ea typeface="Times New Roman" panose="02020603050405020304" pitchFamily="18" charset="0"/>
              </a:rPr>
              <a:t>STC_F01: Student TC </a:t>
            </a:r>
            <a:r>
              <a:rPr lang="en-US" dirty="0" smtClean="0">
                <a:latin typeface="Times New Roman" panose="02020603050405020304" pitchFamily="18" charset="0"/>
                <a:ea typeface="Times New Roman" panose="02020603050405020304" pitchFamily="18" charset="0"/>
              </a:rPr>
              <a:t>Flowchart</a:t>
            </a:r>
            <a:endParaRPr lang="en-US" dirty="0"/>
          </a:p>
        </p:txBody>
      </p:sp>
      <p:sp>
        <p:nvSpPr>
          <p:cNvPr id="5" name="Process 7"/>
          <p:cNvSpPr/>
          <p:nvPr/>
        </p:nvSpPr>
        <p:spPr>
          <a:xfrm>
            <a:off x="1377652" y="3013607"/>
            <a:ext cx="1657703" cy="5795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smtClean="0"/>
              <a:t>User</a:t>
            </a:r>
            <a:r>
              <a:rPr lang="en-IN" sz="1200" dirty="0" smtClean="0"/>
              <a:t> </a:t>
            </a:r>
            <a:r>
              <a:rPr lang="en-IN" sz="1200" dirty="0"/>
              <a:t>logs in</a:t>
            </a:r>
          </a:p>
        </p:txBody>
      </p:sp>
      <p:sp>
        <p:nvSpPr>
          <p:cNvPr id="6" name="Process 7"/>
          <p:cNvSpPr/>
          <p:nvPr/>
        </p:nvSpPr>
        <p:spPr>
          <a:xfrm>
            <a:off x="4091001" y="2188611"/>
            <a:ext cx="1786926" cy="87912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for student(s) and applies for TC</a:t>
            </a:r>
            <a:endParaRPr lang="en-IN" sz="1200" dirty="0"/>
          </a:p>
          <a:p>
            <a:r>
              <a:rPr lang="en-US" sz="1200" dirty="0"/>
              <a:t> </a:t>
            </a:r>
            <a:endParaRPr lang="en-IN" sz="1200" dirty="0"/>
          </a:p>
        </p:txBody>
      </p:sp>
      <p:sp>
        <p:nvSpPr>
          <p:cNvPr id="7" name="Process 7"/>
          <p:cNvSpPr/>
          <p:nvPr/>
        </p:nvSpPr>
        <p:spPr>
          <a:xfrm>
            <a:off x="1377652" y="168994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Parent logs in</a:t>
            </a:r>
          </a:p>
        </p:txBody>
      </p:sp>
      <p:sp>
        <p:nvSpPr>
          <p:cNvPr id="8" name="Diamond 7"/>
          <p:cNvSpPr/>
          <p:nvPr/>
        </p:nvSpPr>
        <p:spPr>
          <a:xfrm>
            <a:off x="7127427" y="3013607"/>
            <a:ext cx="1622692" cy="1266253"/>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200" dirty="0"/>
          </a:p>
          <a:p>
            <a:pPr algn="ctr"/>
            <a:r>
              <a:rPr lang="en-US" sz="1200" dirty="0" smtClean="0"/>
              <a:t>Admin/ User </a:t>
            </a:r>
            <a:r>
              <a:rPr lang="en-US" sz="1200" dirty="0"/>
              <a:t>grants TC to the student(s)?</a:t>
            </a:r>
            <a:endParaRPr lang="en-IN" sz="1200" dirty="0"/>
          </a:p>
          <a:p>
            <a:pPr algn="ctr"/>
            <a:r>
              <a:rPr lang="en-US" sz="1200" dirty="0"/>
              <a:t> </a:t>
            </a:r>
            <a:endParaRPr lang="en-IN" sz="1200" dirty="0"/>
          </a:p>
        </p:txBody>
      </p:sp>
      <p:sp>
        <p:nvSpPr>
          <p:cNvPr id="9" name="Process 7"/>
          <p:cNvSpPr/>
          <p:nvPr/>
        </p:nvSpPr>
        <p:spPr>
          <a:xfrm>
            <a:off x="7109921" y="5211624"/>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Capture final date</a:t>
            </a:r>
          </a:p>
        </p:txBody>
      </p:sp>
      <p:sp>
        <p:nvSpPr>
          <p:cNvPr id="10" name="Process 9"/>
          <p:cNvSpPr/>
          <p:nvPr/>
        </p:nvSpPr>
        <p:spPr>
          <a:xfrm>
            <a:off x="4220224" y="5211624"/>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smtClean="0"/>
              <a:t>Move/ Schedule </a:t>
            </a:r>
            <a:r>
              <a:rPr lang="en-IN" sz="1200" dirty="0"/>
              <a:t>student to Alumni list</a:t>
            </a:r>
          </a:p>
        </p:txBody>
      </p:sp>
      <p:cxnSp>
        <p:nvCxnSpPr>
          <p:cNvPr id="11" name="Straight Arrow Connector 10"/>
          <p:cNvCxnSpPr>
            <a:stCxn id="8" idx="3"/>
            <a:endCxn id="7" idx="1"/>
          </p:cNvCxnSpPr>
          <p:nvPr/>
        </p:nvCxnSpPr>
        <p:spPr>
          <a:xfrm>
            <a:off x="3035355" y="1979731"/>
            <a:ext cx="1055646" cy="648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3035355" y="2715011"/>
            <a:ext cx="1055646" cy="58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3"/>
          </p:cNvCxnSpPr>
          <p:nvPr/>
        </p:nvCxnSpPr>
        <p:spPr>
          <a:xfrm flipV="1">
            <a:off x="5877927" y="2628173"/>
            <a:ext cx="20783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endCxn id="9" idx="0"/>
          </p:cNvCxnSpPr>
          <p:nvPr/>
        </p:nvCxnSpPr>
        <p:spPr>
          <a:xfrm>
            <a:off x="7938773" y="2628173"/>
            <a:ext cx="0" cy="38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0" idx="0"/>
          </p:cNvCxnSpPr>
          <p:nvPr/>
        </p:nvCxnSpPr>
        <p:spPr>
          <a:xfrm>
            <a:off x="7938773" y="4279860"/>
            <a:ext cx="0" cy="93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a:endCxn id="11" idx="3"/>
          </p:cNvCxnSpPr>
          <p:nvPr/>
        </p:nvCxnSpPr>
        <p:spPr>
          <a:xfrm flipH="1">
            <a:off x="5877927" y="5501412"/>
            <a:ext cx="1231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a:stCxn id="9" idx="1"/>
          </p:cNvCxnSpPr>
          <p:nvPr/>
        </p:nvCxnSpPr>
        <p:spPr>
          <a:xfrm flipH="1" flipV="1">
            <a:off x="4984464" y="3646733"/>
            <a:ext cx="21429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7" idx="2"/>
          </p:cNvCxnSpPr>
          <p:nvPr/>
        </p:nvCxnSpPr>
        <p:spPr>
          <a:xfrm flipV="1">
            <a:off x="4984464" y="3067736"/>
            <a:ext cx="0" cy="57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7938772" y="4468742"/>
            <a:ext cx="592322" cy="276999"/>
          </a:xfrm>
          <a:prstGeom prst="rect">
            <a:avLst/>
          </a:prstGeom>
          <a:noFill/>
        </p:spPr>
        <p:txBody>
          <a:bodyPr wrap="square" rtlCol="0">
            <a:spAutoFit/>
          </a:bodyPr>
          <a:lstStyle/>
          <a:p>
            <a:r>
              <a:rPr lang="en-IN" sz="1200" dirty="0"/>
              <a:t>Yes</a:t>
            </a:r>
          </a:p>
        </p:txBody>
      </p:sp>
      <p:sp>
        <p:nvSpPr>
          <p:cNvPr id="20" name="TextBox 19"/>
          <p:cNvSpPr txBox="1"/>
          <p:nvPr/>
        </p:nvSpPr>
        <p:spPr>
          <a:xfrm flipH="1">
            <a:off x="6055945" y="3369734"/>
            <a:ext cx="592322"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11145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28</a:t>
            </a:fld>
            <a:endParaRPr lang="en-US" dirty="0"/>
          </a:p>
        </p:txBody>
      </p:sp>
      <p:sp>
        <p:nvSpPr>
          <p:cNvPr id="3" name="Title 2"/>
          <p:cNvSpPr>
            <a:spLocks noGrp="1"/>
          </p:cNvSpPr>
          <p:nvPr>
            <p:ph type="title"/>
          </p:nvPr>
        </p:nvSpPr>
        <p:spPr/>
        <p:txBody>
          <a:bodyPr>
            <a:normAutofit/>
          </a:bodyPr>
          <a:lstStyle/>
          <a:p>
            <a:r>
              <a:rPr lang="en-US" dirty="0">
                <a:latin typeface="Times New Roman" panose="02020603050405020304" pitchFamily="18" charset="0"/>
                <a:ea typeface="Times New Roman" panose="02020603050405020304" pitchFamily="18" charset="0"/>
              </a:rPr>
              <a:t>STC_F02: Student TC Reversal </a:t>
            </a:r>
            <a:r>
              <a:rPr lang="en-US" dirty="0" smtClean="0">
                <a:latin typeface="Times New Roman" panose="02020603050405020304" pitchFamily="18" charset="0"/>
                <a:ea typeface="Times New Roman" panose="02020603050405020304" pitchFamily="18" charset="0"/>
              </a:rPr>
              <a:t>Flowchart</a:t>
            </a:r>
            <a:endParaRPr lang="en-US" dirty="0"/>
          </a:p>
        </p:txBody>
      </p:sp>
      <p:sp>
        <p:nvSpPr>
          <p:cNvPr id="5" name="Process 7"/>
          <p:cNvSpPr/>
          <p:nvPr/>
        </p:nvSpPr>
        <p:spPr>
          <a:xfrm>
            <a:off x="1918383" y="1524000"/>
            <a:ext cx="1657703" cy="65742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pPr algn="ctr"/>
            <a:r>
              <a:rPr lang="en-US" sz="1200" dirty="0"/>
              <a:t>Offline request received for TC Reversal</a:t>
            </a:r>
            <a:endParaRPr lang="en-IN" sz="1200" dirty="0"/>
          </a:p>
          <a:p>
            <a:r>
              <a:rPr lang="en-US" sz="1200" dirty="0"/>
              <a:t> </a:t>
            </a:r>
            <a:endParaRPr lang="en-IN" sz="1200" dirty="0"/>
          </a:p>
        </p:txBody>
      </p:sp>
      <p:sp>
        <p:nvSpPr>
          <p:cNvPr id="6" name="Process 7"/>
          <p:cNvSpPr/>
          <p:nvPr/>
        </p:nvSpPr>
        <p:spPr>
          <a:xfrm>
            <a:off x="4832839" y="1562923"/>
            <a:ext cx="1657703" cy="579576"/>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Admin/User logs in</a:t>
            </a:r>
          </a:p>
        </p:txBody>
      </p:sp>
      <p:sp>
        <p:nvSpPr>
          <p:cNvPr id="7" name="Process 7"/>
          <p:cNvSpPr/>
          <p:nvPr/>
        </p:nvSpPr>
        <p:spPr>
          <a:xfrm>
            <a:off x="4832839" y="2868716"/>
            <a:ext cx="1643774" cy="68815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pPr algn="ctr"/>
            <a:r>
              <a:rPr lang="en-US" sz="1200" dirty="0"/>
              <a:t>Searches for student and applies for TC Reversal</a:t>
            </a:r>
            <a:endParaRPr lang="en-IN" sz="1200" dirty="0"/>
          </a:p>
          <a:p>
            <a:r>
              <a:rPr lang="en-US" sz="1200" dirty="0"/>
              <a:t> </a:t>
            </a:r>
            <a:endParaRPr lang="en-IN" sz="1200" dirty="0"/>
          </a:p>
        </p:txBody>
      </p:sp>
      <p:sp>
        <p:nvSpPr>
          <p:cNvPr id="8" name="Process 7"/>
          <p:cNvSpPr/>
          <p:nvPr/>
        </p:nvSpPr>
        <p:spPr>
          <a:xfrm>
            <a:off x="7754153" y="4819293"/>
            <a:ext cx="1657703" cy="57957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Check for student promotion status</a:t>
            </a:r>
            <a:endParaRPr lang="en-IN" sz="1200" dirty="0"/>
          </a:p>
          <a:p>
            <a:pPr algn="ctr"/>
            <a:r>
              <a:rPr lang="en-US" sz="1200" dirty="0"/>
              <a:t> </a:t>
            </a:r>
            <a:endParaRPr lang="en-IN" sz="1200" dirty="0"/>
          </a:p>
        </p:txBody>
      </p:sp>
      <p:sp>
        <p:nvSpPr>
          <p:cNvPr id="9" name="Process 7"/>
          <p:cNvSpPr/>
          <p:nvPr/>
        </p:nvSpPr>
        <p:spPr>
          <a:xfrm>
            <a:off x="1828800" y="3532414"/>
            <a:ext cx="1729609" cy="8850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Follow STM_F02 flowchart</a:t>
            </a:r>
            <a:endParaRPr lang="en-IN" sz="1200" dirty="0"/>
          </a:p>
          <a:p>
            <a:r>
              <a:rPr lang="en-US" sz="1200" dirty="0"/>
              <a:t>and move student back to Active state</a:t>
            </a:r>
            <a:endParaRPr lang="en-IN" sz="1200" dirty="0"/>
          </a:p>
          <a:p>
            <a:r>
              <a:rPr lang="en-US" sz="1200" dirty="0"/>
              <a:t> </a:t>
            </a:r>
            <a:endParaRPr lang="en-IN" sz="1200" dirty="0"/>
          </a:p>
        </p:txBody>
      </p:sp>
      <p:sp>
        <p:nvSpPr>
          <p:cNvPr id="10" name="Process 9"/>
          <p:cNvSpPr/>
          <p:nvPr/>
        </p:nvSpPr>
        <p:spPr>
          <a:xfrm>
            <a:off x="1828800" y="4798415"/>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Exit</a:t>
            </a:r>
          </a:p>
        </p:txBody>
      </p:sp>
      <p:sp>
        <p:nvSpPr>
          <p:cNvPr id="11" name="Diamond 10"/>
          <p:cNvSpPr/>
          <p:nvPr/>
        </p:nvSpPr>
        <p:spPr>
          <a:xfrm>
            <a:off x="7740331" y="2539744"/>
            <a:ext cx="1670403" cy="1346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Admin approved student TC reversal?</a:t>
            </a:r>
            <a:endParaRPr lang="en-IN" sz="1200" dirty="0"/>
          </a:p>
          <a:p>
            <a:pPr algn="ctr"/>
            <a:r>
              <a:rPr lang="en-US" sz="1200" dirty="0"/>
              <a:t> </a:t>
            </a:r>
            <a:endParaRPr lang="en-IN" sz="1200" dirty="0"/>
          </a:p>
        </p:txBody>
      </p:sp>
      <p:sp>
        <p:nvSpPr>
          <p:cNvPr id="12" name="Diamond 11"/>
          <p:cNvSpPr/>
          <p:nvPr/>
        </p:nvSpPr>
        <p:spPr>
          <a:xfrm>
            <a:off x="4573391" y="4283090"/>
            <a:ext cx="2165780" cy="16587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Do you need to promote student to next academic year?</a:t>
            </a:r>
            <a:endParaRPr lang="en-IN" sz="1200" dirty="0"/>
          </a:p>
          <a:p>
            <a:pPr algn="ctr"/>
            <a:r>
              <a:rPr lang="en-US" sz="1200" dirty="0"/>
              <a:t> </a:t>
            </a:r>
            <a:endParaRPr lang="en-IN" sz="1200" dirty="0"/>
          </a:p>
        </p:txBody>
      </p:sp>
      <p:cxnSp>
        <p:nvCxnSpPr>
          <p:cNvPr id="13" name="Straight Arrow Connector 12"/>
          <p:cNvCxnSpPr>
            <a:stCxn id="6" idx="3"/>
            <a:endCxn id="7" idx="1"/>
          </p:cNvCxnSpPr>
          <p:nvPr/>
        </p:nvCxnSpPr>
        <p:spPr>
          <a:xfrm>
            <a:off x="3576086" y="1852711"/>
            <a:ext cx="1256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flipH="1">
            <a:off x="5654726" y="2142499"/>
            <a:ext cx="6965" cy="726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2" idx="1"/>
          </p:cNvCxnSpPr>
          <p:nvPr/>
        </p:nvCxnSpPr>
        <p:spPr>
          <a:xfrm>
            <a:off x="6476613" y="3212794"/>
            <a:ext cx="1263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8566106" y="3885843"/>
            <a:ext cx="7472" cy="933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flipH="1">
            <a:off x="6752993" y="5099654"/>
            <a:ext cx="1001160" cy="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8556680" y="2302478"/>
            <a:ext cx="9426" cy="237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a:off x="5654726" y="2302478"/>
            <a:ext cx="2918852" cy="3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8556680" y="2228952"/>
            <a:ext cx="592322" cy="276999"/>
          </a:xfrm>
          <a:prstGeom prst="rect">
            <a:avLst/>
          </a:prstGeom>
          <a:noFill/>
        </p:spPr>
        <p:txBody>
          <a:bodyPr wrap="square" rtlCol="0">
            <a:spAutoFit/>
          </a:bodyPr>
          <a:lstStyle/>
          <a:p>
            <a:r>
              <a:rPr lang="en-IN" sz="1200" dirty="0"/>
              <a:t>No</a:t>
            </a:r>
          </a:p>
        </p:txBody>
      </p:sp>
      <p:sp>
        <p:nvSpPr>
          <p:cNvPr id="23" name="TextBox 22"/>
          <p:cNvSpPr txBox="1"/>
          <p:nvPr/>
        </p:nvSpPr>
        <p:spPr>
          <a:xfrm flipH="1">
            <a:off x="8545494" y="4302799"/>
            <a:ext cx="592322" cy="276999"/>
          </a:xfrm>
          <a:prstGeom prst="rect">
            <a:avLst/>
          </a:prstGeom>
          <a:noFill/>
        </p:spPr>
        <p:txBody>
          <a:bodyPr wrap="square" rtlCol="0">
            <a:spAutoFit/>
          </a:bodyPr>
          <a:lstStyle/>
          <a:p>
            <a:r>
              <a:rPr lang="en-IN" sz="1200" dirty="0"/>
              <a:t>Yes</a:t>
            </a:r>
          </a:p>
        </p:txBody>
      </p:sp>
      <p:sp>
        <p:nvSpPr>
          <p:cNvPr id="24" name="TextBox 23"/>
          <p:cNvSpPr txBox="1"/>
          <p:nvPr/>
        </p:nvSpPr>
        <p:spPr>
          <a:xfrm flipH="1">
            <a:off x="3962400" y="3731615"/>
            <a:ext cx="592322" cy="276999"/>
          </a:xfrm>
          <a:prstGeom prst="rect">
            <a:avLst/>
          </a:prstGeom>
          <a:noFill/>
        </p:spPr>
        <p:txBody>
          <a:bodyPr wrap="square" rtlCol="0">
            <a:spAutoFit/>
          </a:bodyPr>
          <a:lstStyle/>
          <a:p>
            <a:r>
              <a:rPr lang="en-IN" sz="1200" dirty="0"/>
              <a:t>Yes</a:t>
            </a:r>
          </a:p>
        </p:txBody>
      </p:sp>
      <p:sp>
        <p:nvSpPr>
          <p:cNvPr id="25" name="TextBox 24"/>
          <p:cNvSpPr txBox="1"/>
          <p:nvPr/>
        </p:nvSpPr>
        <p:spPr>
          <a:xfrm flipH="1">
            <a:off x="3981069" y="4874615"/>
            <a:ext cx="592322" cy="276999"/>
          </a:xfrm>
          <a:prstGeom prst="rect">
            <a:avLst/>
          </a:prstGeom>
          <a:noFill/>
        </p:spPr>
        <p:txBody>
          <a:bodyPr wrap="square" rtlCol="0">
            <a:spAutoFit/>
          </a:bodyPr>
          <a:lstStyle/>
          <a:p>
            <a:r>
              <a:rPr lang="en-IN" sz="1200" dirty="0"/>
              <a:t>No</a:t>
            </a:r>
          </a:p>
        </p:txBody>
      </p:sp>
      <p:cxnSp>
        <p:nvCxnSpPr>
          <p:cNvPr id="27" name="Straight Arrow Connector 26"/>
          <p:cNvCxnSpPr>
            <a:stCxn id="12" idx="1"/>
            <a:endCxn id="10" idx="3"/>
          </p:cNvCxnSpPr>
          <p:nvPr/>
        </p:nvCxnSpPr>
        <p:spPr>
          <a:xfrm flipH="1" flipV="1">
            <a:off x="3558409" y="5102774"/>
            <a:ext cx="1014982" cy="9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2" idx="0"/>
            <a:endCxn id="9" idx="3"/>
          </p:cNvCxnSpPr>
          <p:nvPr/>
        </p:nvCxnSpPr>
        <p:spPr>
          <a:xfrm rot="16200000" flipV="1">
            <a:off x="4453258" y="3080067"/>
            <a:ext cx="308175" cy="2097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598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29</a:t>
            </a:fld>
            <a:endParaRPr lang="en-US" dirty="0"/>
          </a:p>
        </p:txBody>
      </p:sp>
      <p:sp>
        <p:nvSpPr>
          <p:cNvPr id="5" name="Title 4"/>
          <p:cNvSpPr>
            <a:spLocks noGrp="1"/>
          </p:cNvSpPr>
          <p:nvPr>
            <p:ph type="title"/>
          </p:nvPr>
        </p:nvSpPr>
        <p:spPr/>
        <p:txBody>
          <a:bodyPr/>
          <a:lstStyle/>
          <a:p>
            <a:r>
              <a:rPr lang="en-US" dirty="0" smtClean="0"/>
              <a:t>ID Cards</a:t>
            </a:r>
            <a:br>
              <a:rPr lang="en-US" dirty="0" smtClean="0"/>
            </a:br>
            <a:r>
              <a:rPr lang="en-US" sz="2000" dirty="0" smtClean="0"/>
              <a:t>Configure &amp; print ID cards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833666509"/>
              </p:ext>
            </p:extLst>
          </p:nvPr>
        </p:nvGraphicFramePr>
        <p:xfrm>
          <a:off x="649288" y="1905000"/>
          <a:ext cx="11145522" cy="3583533"/>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IDC_01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Upload Student ID Card background Template</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user </a:t>
                      </a:r>
                      <a:r>
                        <a:rPr lang="en-US" sz="1600" kern="1200" dirty="0" smtClean="0">
                          <a:solidFill>
                            <a:schemeClr val="tx1"/>
                          </a:solidFill>
                          <a:effectLst/>
                          <a:latin typeface="+mn-lt"/>
                          <a:ea typeface="+mn-ea"/>
                          <a:cs typeface="+mn-cs"/>
                        </a:rPr>
                        <a:t>(Sys Admin, Officer) to </a:t>
                      </a:r>
                      <a:r>
                        <a:rPr lang="en-US" sz="1600" kern="1200" dirty="0">
                          <a:solidFill>
                            <a:schemeClr val="tx1"/>
                          </a:solidFill>
                          <a:effectLst/>
                          <a:latin typeface="+mn-lt"/>
                          <a:ea typeface="+mn-ea"/>
                          <a:cs typeface="+mn-cs"/>
                        </a:rPr>
                        <a:t>upload an ID card template, which contains school name, logo, address etc. Two templates to upload – one is front and other is back</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IDC_01</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Upload Staff ID Card template</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user </a:t>
                      </a:r>
                      <a:r>
                        <a:rPr lang="en-US" sz="1600" kern="1200" dirty="0" smtClean="0">
                          <a:solidFill>
                            <a:schemeClr val="tx1"/>
                          </a:solidFill>
                          <a:effectLst/>
                          <a:latin typeface="+mn-lt"/>
                          <a:ea typeface="+mn-ea"/>
                          <a:cs typeface="+mn-cs"/>
                        </a:rPr>
                        <a:t>(Sys Admin, Officer) to </a:t>
                      </a:r>
                      <a:r>
                        <a:rPr lang="en-US" sz="1600" kern="1200" dirty="0">
                          <a:solidFill>
                            <a:schemeClr val="tx1"/>
                          </a:solidFill>
                          <a:effectLst/>
                          <a:latin typeface="+mn-lt"/>
                          <a:ea typeface="+mn-ea"/>
                          <a:cs typeface="+mn-cs"/>
                        </a:rPr>
                        <a:t>upload the staff id card background template (Front and back)</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2.2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Print Student/Staff ID Card in single or bulk</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user </a:t>
                      </a:r>
                      <a:r>
                        <a:rPr lang="en-US" sz="1600" kern="1200" dirty="0" smtClean="0">
                          <a:solidFill>
                            <a:schemeClr val="tx1"/>
                          </a:solidFill>
                          <a:effectLst/>
                          <a:latin typeface="+mn-lt"/>
                          <a:ea typeface="+mn-ea"/>
                          <a:cs typeface="+mn-cs"/>
                        </a:rPr>
                        <a:t>(Sys Admin, Officer) to </a:t>
                      </a:r>
                      <a:r>
                        <a:rPr lang="en-US" sz="1600" kern="1200" dirty="0">
                          <a:solidFill>
                            <a:schemeClr val="tx1"/>
                          </a:solidFill>
                          <a:effectLst/>
                          <a:latin typeface="+mn-lt"/>
                          <a:ea typeface="+mn-ea"/>
                          <a:cs typeface="+mn-cs"/>
                        </a:rPr>
                        <a:t>view or print the student/staff Id card. This can be either single or bulk printing based on search/selection</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298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F9C18E2-8003-48DE-A629-EE2B8AC0F82B}" type="slidenum">
              <a:rPr lang="en-IN" smtClean="0"/>
              <a:t>3</a:t>
            </a:fld>
            <a:endParaRPr lang="en-IN"/>
          </a:p>
        </p:txBody>
      </p:sp>
      <p:sp>
        <p:nvSpPr>
          <p:cNvPr id="3" name="Title 2"/>
          <p:cNvSpPr>
            <a:spLocks noGrp="1"/>
          </p:cNvSpPr>
          <p:nvPr>
            <p:ph type="title"/>
          </p:nvPr>
        </p:nvSpPr>
        <p:spPr/>
        <p:txBody>
          <a:bodyPr/>
          <a:lstStyle/>
          <a:p>
            <a:r>
              <a:rPr lang="en-US" dirty="0" smtClean="0"/>
              <a:t>Key Default User Types</a:t>
            </a:r>
            <a:br>
              <a:rPr lang="en-US" dirty="0" smtClean="0"/>
            </a:br>
            <a:r>
              <a:rPr lang="en-US" sz="2000" dirty="0" smtClean="0"/>
              <a:t>High level principles defined here, detailed in specs subsequently</a:t>
            </a:r>
            <a:endParaRPr lang="en-US" dirty="0"/>
          </a:p>
        </p:txBody>
      </p:sp>
      <p:graphicFrame>
        <p:nvGraphicFramePr>
          <p:cNvPr id="7" name="Diagram 6"/>
          <p:cNvGraphicFramePr/>
          <p:nvPr>
            <p:extLst>
              <p:ext uri="{D42A27DB-BD31-4B8C-83A1-F6EECF244321}">
                <p14:modId xmlns:p14="http://schemas.microsoft.com/office/powerpoint/2010/main" val="1503843863"/>
              </p:ext>
            </p:extLst>
          </p:nvPr>
        </p:nvGraphicFramePr>
        <p:xfrm>
          <a:off x="381000" y="1600201"/>
          <a:ext cx="11353800" cy="426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358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30</a:t>
            </a:fld>
            <a:endParaRPr lang="en-US" dirty="0"/>
          </a:p>
        </p:txBody>
      </p:sp>
      <p:sp>
        <p:nvSpPr>
          <p:cNvPr id="5" name="Title 4"/>
          <p:cNvSpPr>
            <a:spLocks noGrp="1"/>
          </p:cNvSpPr>
          <p:nvPr>
            <p:ph type="title"/>
          </p:nvPr>
        </p:nvSpPr>
        <p:spPr/>
        <p:txBody>
          <a:bodyPr/>
          <a:lstStyle/>
          <a:p>
            <a:r>
              <a:rPr lang="en-US" dirty="0" smtClean="0"/>
              <a:t>Attendance </a:t>
            </a:r>
            <a:br>
              <a:rPr lang="en-US" dirty="0" smtClean="0"/>
            </a:br>
            <a:r>
              <a:rPr lang="en-US" sz="2000" dirty="0" smtClean="0"/>
              <a:t>Manage student attendance &amp; class lists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249703735"/>
              </p:ext>
            </p:extLst>
          </p:nvPr>
        </p:nvGraphicFramePr>
        <p:xfrm>
          <a:off x="649288" y="1905000"/>
          <a:ext cx="11145522" cy="3882644"/>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ATCL_01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Take attendance</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Allow user (Admin, Class Teacher, Supervisors) to </a:t>
                      </a:r>
                      <a:r>
                        <a:rPr lang="en-US" sz="1600" kern="1200" dirty="0">
                          <a:solidFill>
                            <a:schemeClr val="tx1"/>
                          </a:solidFill>
                          <a:effectLst/>
                          <a:latin typeface="+mn-lt"/>
                          <a:ea typeface="+mn-ea"/>
                          <a:cs typeface="+mn-cs"/>
                        </a:rPr>
                        <a:t>take </a:t>
                      </a:r>
                      <a:r>
                        <a:rPr lang="en-US" sz="1600" kern="1200" dirty="0" smtClean="0">
                          <a:solidFill>
                            <a:schemeClr val="tx1"/>
                          </a:solidFill>
                          <a:effectLst/>
                          <a:latin typeface="+mn-lt"/>
                          <a:ea typeface="+mn-ea"/>
                          <a:cs typeface="+mn-cs"/>
                        </a:rPr>
                        <a:t>attendance </a:t>
                      </a:r>
                      <a:r>
                        <a:rPr lang="en-US" sz="1600" kern="1200" dirty="0">
                          <a:solidFill>
                            <a:schemeClr val="tx1"/>
                          </a:solidFill>
                          <a:effectLst/>
                          <a:latin typeface="+mn-lt"/>
                          <a:ea typeface="+mn-ea"/>
                          <a:cs typeface="+mn-cs"/>
                        </a:rPr>
                        <a:t>for today’s date (Previous/ future dates not allowed). The default is present and user clicks to mark absent. The user should be able to </a:t>
                      </a:r>
                      <a:r>
                        <a:rPr lang="en-US" sz="1600" kern="1200" dirty="0" smtClean="0">
                          <a:solidFill>
                            <a:schemeClr val="tx1"/>
                          </a:solidFill>
                          <a:effectLst/>
                          <a:latin typeface="+mn-lt"/>
                          <a:ea typeface="+mn-ea"/>
                          <a:cs typeface="+mn-cs"/>
                        </a:rPr>
                        <a:t>mark </a:t>
                      </a:r>
                      <a:r>
                        <a:rPr lang="en-US" sz="1600" kern="1200" dirty="0">
                          <a:solidFill>
                            <a:schemeClr val="tx1"/>
                          </a:solidFill>
                          <a:effectLst/>
                          <a:latin typeface="+mn-lt"/>
                          <a:ea typeface="+mn-ea"/>
                          <a:cs typeface="+mn-cs"/>
                        </a:rPr>
                        <a:t>if student is late or </a:t>
                      </a:r>
                      <a:r>
                        <a:rPr lang="en-US" sz="1600" kern="1200" dirty="0" smtClean="0">
                          <a:solidFill>
                            <a:schemeClr val="tx1"/>
                          </a:solidFill>
                          <a:effectLst/>
                          <a:latin typeface="+mn-lt"/>
                          <a:ea typeface="+mn-ea"/>
                          <a:cs typeface="+mn-cs"/>
                        </a:rPr>
                        <a:t>select </a:t>
                      </a:r>
                      <a:r>
                        <a:rPr lang="en-US" sz="1600" kern="1200" dirty="0">
                          <a:solidFill>
                            <a:schemeClr val="tx1"/>
                          </a:solidFill>
                          <a:effectLst/>
                          <a:latin typeface="+mn-lt"/>
                          <a:ea typeface="+mn-ea"/>
                          <a:cs typeface="+mn-cs"/>
                        </a:rPr>
                        <a:t>the reason for absence </a:t>
                      </a:r>
                      <a:r>
                        <a:rPr lang="en-US" sz="1600" kern="1200" dirty="0" smtClean="0">
                          <a:solidFill>
                            <a:schemeClr val="tx1"/>
                          </a:solidFill>
                          <a:effectLst/>
                          <a:latin typeface="+mn-lt"/>
                          <a:ea typeface="+mn-ea"/>
                          <a:cs typeface="+mn-cs"/>
                        </a:rPr>
                        <a:t>(pre-defined categories). </a:t>
                      </a:r>
                      <a:r>
                        <a:rPr lang="en-US" sz="1600" kern="1200" dirty="0">
                          <a:solidFill>
                            <a:schemeClr val="tx1"/>
                          </a:solidFill>
                          <a:effectLst/>
                          <a:latin typeface="+mn-lt"/>
                          <a:ea typeface="+mn-ea"/>
                          <a:cs typeface="+mn-cs"/>
                        </a:rPr>
                        <a:t>The submission time should be </a:t>
                      </a:r>
                      <a:r>
                        <a:rPr lang="en-US" sz="1600" kern="1200" dirty="0" smtClean="0">
                          <a:solidFill>
                            <a:schemeClr val="tx1"/>
                          </a:solidFill>
                          <a:effectLst/>
                          <a:latin typeface="+mn-lt"/>
                          <a:ea typeface="+mn-ea"/>
                          <a:cs typeface="+mn-cs"/>
                        </a:rPr>
                        <a:t>captured.</a:t>
                      </a:r>
                      <a:endParaRPr lang="en-US"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1.1</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Edit or Change Attendance</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Once submitted, allow user (Admin, Class Teacher, Supervisors) </a:t>
                      </a:r>
                      <a:r>
                        <a:rPr lang="en-US" sz="1600" kern="1200" dirty="0">
                          <a:solidFill>
                            <a:schemeClr val="tx1"/>
                          </a:solidFill>
                          <a:effectLst/>
                          <a:latin typeface="+mn-lt"/>
                          <a:ea typeface="+mn-ea"/>
                          <a:cs typeface="+mn-cs"/>
                        </a:rPr>
                        <a:t>to edit </a:t>
                      </a:r>
                      <a:r>
                        <a:rPr lang="en-US" sz="1600" kern="1200" dirty="0" smtClean="0">
                          <a:solidFill>
                            <a:schemeClr val="tx1"/>
                          </a:solidFill>
                          <a:effectLst/>
                          <a:latin typeface="+mn-lt"/>
                          <a:ea typeface="+mn-ea"/>
                          <a:cs typeface="+mn-cs"/>
                        </a:rPr>
                        <a:t>the </a:t>
                      </a:r>
                      <a:r>
                        <a:rPr lang="en-US" sz="1600" kern="1200" dirty="0">
                          <a:solidFill>
                            <a:schemeClr val="tx1"/>
                          </a:solidFill>
                          <a:effectLst/>
                          <a:latin typeface="+mn-lt"/>
                          <a:ea typeface="+mn-ea"/>
                          <a:cs typeface="+mn-cs"/>
                        </a:rPr>
                        <a:t>current date’s </a:t>
                      </a:r>
                      <a:r>
                        <a:rPr lang="en-US" sz="1600" kern="1200" dirty="0" smtClean="0">
                          <a:solidFill>
                            <a:schemeClr val="tx1"/>
                          </a:solidFill>
                          <a:effectLst/>
                          <a:latin typeface="+mn-lt"/>
                          <a:ea typeface="+mn-ea"/>
                          <a:cs typeface="+mn-cs"/>
                        </a:rPr>
                        <a:t>attendance </a:t>
                      </a:r>
                      <a:r>
                        <a:rPr lang="en-US" sz="1600" kern="1200" dirty="0">
                          <a:solidFill>
                            <a:schemeClr val="tx1"/>
                          </a:solidFill>
                          <a:effectLst/>
                          <a:latin typeface="+mn-lt"/>
                          <a:ea typeface="+mn-ea"/>
                          <a:cs typeface="+mn-cs"/>
                        </a:rPr>
                        <a:t>from </a:t>
                      </a:r>
                      <a:r>
                        <a:rPr lang="en-US" sz="1600" kern="1200" dirty="0" smtClean="0">
                          <a:solidFill>
                            <a:schemeClr val="tx1"/>
                          </a:solidFill>
                          <a:effectLst/>
                          <a:latin typeface="+mn-lt"/>
                          <a:ea typeface="+mn-ea"/>
                          <a:cs typeface="+mn-cs"/>
                        </a:rPr>
                        <a:t>a separate screen. </a:t>
                      </a:r>
                      <a:r>
                        <a:rPr lang="en-US" sz="1600" kern="1200" dirty="0">
                          <a:solidFill>
                            <a:schemeClr val="tx1"/>
                          </a:solidFill>
                          <a:effectLst/>
                          <a:latin typeface="+mn-lt"/>
                          <a:ea typeface="+mn-ea"/>
                          <a:cs typeface="+mn-cs"/>
                        </a:rPr>
                        <a:t>This can be done only if attendance is taken previously in 1.0 screen.</a:t>
                      </a:r>
                      <a:endParaRPr lang="en-IN" sz="1600" kern="1200" dirty="0">
                        <a:solidFill>
                          <a:schemeClr val="tx1"/>
                        </a:solidFill>
                        <a:effectLst/>
                        <a:latin typeface="+mn-lt"/>
                        <a:ea typeface="+mn-ea"/>
                        <a:cs typeface="+mn-cs"/>
                      </a:endParaRPr>
                    </a:p>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In case of updating attendance for previous dates the user should be able </a:t>
                      </a:r>
                      <a:r>
                        <a:rPr lang="en-US" sz="1600" kern="1200" dirty="0" smtClean="0">
                          <a:solidFill>
                            <a:schemeClr val="tx1"/>
                          </a:solidFill>
                          <a:effectLst/>
                          <a:latin typeface="+mn-lt"/>
                          <a:ea typeface="+mn-ea"/>
                          <a:cs typeface="+mn-cs"/>
                        </a:rPr>
                        <a:t>to change </a:t>
                      </a:r>
                      <a:r>
                        <a:rPr lang="en-US" sz="1600" kern="1200" dirty="0">
                          <a:solidFill>
                            <a:schemeClr val="tx1"/>
                          </a:solidFill>
                          <a:effectLst/>
                          <a:latin typeface="+mn-lt"/>
                          <a:ea typeface="+mn-ea"/>
                          <a:cs typeface="+mn-cs"/>
                        </a:rPr>
                        <a:t>only the reason/excuse for student’s absence or if the student is late. Present cannot be changed to absent and vice versa for previous dates</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717458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31</a:t>
            </a:fld>
            <a:endParaRPr lang="en-US" dirty="0"/>
          </a:p>
        </p:txBody>
      </p:sp>
      <p:sp>
        <p:nvSpPr>
          <p:cNvPr id="5" name="Title 4"/>
          <p:cNvSpPr>
            <a:spLocks noGrp="1"/>
          </p:cNvSpPr>
          <p:nvPr>
            <p:ph type="title"/>
          </p:nvPr>
        </p:nvSpPr>
        <p:spPr/>
        <p:txBody>
          <a:bodyPr/>
          <a:lstStyle/>
          <a:p>
            <a:r>
              <a:rPr lang="en-US" dirty="0" smtClean="0"/>
              <a:t>Attendance </a:t>
            </a:r>
            <a:br>
              <a:rPr lang="en-US" dirty="0" smtClean="0"/>
            </a:br>
            <a:r>
              <a:rPr lang="en-US" sz="2000" dirty="0" smtClean="0"/>
              <a:t>Manage student attendance &amp; class lists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380606485"/>
              </p:ext>
            </p:extLst>
          </p:nvPr>
        </p:nvGraphicFramePr>
        <p:xfrm>
          <a:off x="649288" y="1905000"/>
          <a:ext cx="11145522" cy="4128565"/>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ATCL_02</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2</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Attendance Dashboard</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The attendance dashboard should display a summary </a:t>
                      </a:r>
                      <a:r>
                        <a:rPr lang="en-US" sz="1600" kern="1200" dirty="0" smtClean="0">
                          <a:solidFill>
                            <a:schemeClr val="tx1"/>
                          </a:solidFill>
                          <a:effectLst/>
                          <a:latin typeface="+mn-lt"/>
                          <a:ea typeface="+mn-ea"/>
                          <a:cs typeface="+mn-cs"/>
                        </a:rPr>
                        <a:t>to all users, similar </a:t>
                      </a:r>
                      <a:r>
                        <a:rPr lang="en-US" sz="1600" kern="1200" dirty="0">
                          <a:solidFill>
                            <a:schemeClr val="tx1"/>
                          </a:solidFill>
                          <a:effectLst/>
                          <a:latin typeface="+mn-lt"/>
                          <a:ea typeface="+mn-ea"/>
                          <a:cs typeface="+mn-cs"/>
                        </a:rPr>
                        <a:t>to current </a:t>
                      </a:r>
                      <a:r>
                        <a:rPr lang="en-US" sz="1600" kern="1200" dirty="0" smtClean="0">
                          <a:solidFill>
                            <a:schemeClr val="tx1"/>
                          </a:solidFill>
                          <a:effectLst/>
                          <a:latin typeface="+mn-lt"/>
                          <a:ea typeface="+mn-ea"/>
                          <a:cs typeface="+mn-cs"/>
                        </a:rPr>
                        <a:t>feature, but tightly aligned to the Medtronic front-end theme</a:t>
                      </a:r>
                      <a:endParaRPr lang="en-IN" sz="160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ATCL_03</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3</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Attendance </a:t>
                      </a:r>
                      <a:r>
                        <a:rPr lang="en-US" sz="1600" kern="1200" dirty="0" smtClean="0">
                          <a:solidFill>
                            <a:schemeClr val="tx1"/>
                          </a:solidFill>
                          <a:effectLst/>
                          <a:latin typeface="+mn-lt"/>
                          <a:ea typeface="+mn-ea"/>
                          <a:cs typeface="+mn-cs"/>
                        </a:rPr>
                        <a:t>Data</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the user </a:t>
                      </a:r>
                      <a:r>
                        <a:rPr lang="en-US" sz="1600" kern="1200" dirty="0" smtClean="0">
                          <a:solidFill>
                            <a:schemeClr val="tx1"/>
                          </a:solidFill>
                          <a:effectLst/>
                          <a:latin typeface="+mn-lt"/>
                          <a:ea typeface="+mn-ea"/>
                          <a:cs typeface="+mn-cs"/>
                        </a:rPr>
                        <a:t>(Admin, Class Teacher, Supervisors) to </a:t>
                      </a:r>
                      <a:r>
                        <a:rPr lang="en-US" sz="1600" kern="1200" dirty="0">
                          <a:solidFill>
                            <a:schemeClr val="tx1"/>
                          </a:solidFill>
                          <a:effectLst/>
                          <a:latin typeface="+mn-lt"/>
                          <a:ea typeface="+mn-ea"/>
                          <a:cs typeface="+mn-cs"/>
                        </a:rPr>
                        <a:t>view or download (CSV format) the attendance details of a </a:t>
                      </a:r>
                      <a:r>
                        <a:rPr lang="en-US" sz="1600" kern="1200" dirty="0" smtClean="0">
                          <a:solidFill>
                            <a:schemeClr val="tx1"/>
                          </a:solidFill>
                          <a:effectLst/>
                          <a:latin typeface="+mn-lt"/>
                          <a:ea typeface="+mn-ea"/>
                          <a:cs typeface="+mn-cs"/>
                        </a:rPr>
                        <a:t>selected/ all students based </a:t>
                      </a:r>
                      <a:r>
                        <a:rPr lang="en-US" sz="1600" kern="1200" dirty="0">
                          <a:solidFill>
                            <a:schemeClr val="tx1"/>
                          </a:solidFill>
                          <a:effectLst/>
                          <a:latin typeface="+mn-lt"/>
                          <a:ea typeface="+mn-ea"/>
                          <a:cs typeface="+mn-cs"/>
                        </a:rPr>
                        <a:t>on date range selection. Only currently active student details should be downloaded</a:t>
                      </a:r>
                      <a:endParaRPr lang="en-IN" sz="1600" kern="1200" dirty="0">
                        <a:solidFill>
                          <a:schemeClr val="tx1"/>
                        </a:solidFill>
                        <a:effectLst/>
                        <a:latin typeface="+mn-lt"/>
                        <a:ea typeface="+mn-ea"/>
                        <a:cs typeface="+mn-cs"/>
                      </a:endParaRPr>
                    </a:p>
                  </a:txBody>
                  <a:tcPr marL="68580" marR="68580" marT="0" marB="0" anchor="ctr"/>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ATCL_04</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4</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Bulk Edit Attendance</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the user </a:t>
                      </a:r>
                      <a:r>
                        <a:rPr lang="en-US" sz="1600" kern="1200" dirty="0" smtClean="0">
                          <a:solidFill>
                            <a:schemeClr val="tx1"/>
                          </a:solidFill>
                          <a:effectLst/>
                          <a:latin typeface="+mn-lt"/>
                          <a:ea typeface="+mn-ea"/>
                          <a:cs typeface="+mn-cs"/>
                        </a:rPr>
                        <a:t>(Admin) to </a:t>
                      </a:r>
                      <a:r>
                        <a:rPr lang="en-US" sz="1600" kern="1200" dirty="0">
                          <a:solidFill>
                            <a:schemeClr val="tx1"/>
                          </a:solidFill>
                          <a:effectLst/>
                          <a:latin typeface="+mn-lt"/>
                          <a:ea typeface="+mn-ea"/>
                          <a:cs typeface="+mn-cs"/>
                        </a:rPr>
                        <a:t>update the attendance status in bulk, similar to current feature </a:t>
                      </a:r>
                      <a:r>
                        <a:rPr lang="en-US" sz="1600" kern="1200" dirty="0" smtClean="0">
                          <a:solidFill>
                            <a:schemeClr val="tx1"/>
                          </a:solidFill>
                          <a:effectLst/>
                          <a:latin typeface="+mn-lt"/>
                          <a:ea typeface="+mn-ea"/>
                          <a:cs typeface="+mn-cs"/>
                        </a:rPr>
                        <a:t>in the PHP version</a:t>
                      </a:r>
                      <a:endParaRPr lang="en-IN" sz="1600" kern="1200" dirty="0">
                        <a:solidFill>
                          <a:schemeClr val="tx1"/>
                        </a:solidFill>
                        <a:effectLst/>
                        <a:latin typeface="+mn-lt"/>
                        <a:ea typeface="+mn-ea"/>
                        <a:cs typeface="+mn-cs"/>
                      </a:endParaRPr>
                    </a:p>
                  </a:txBody>
                  <a:tcPr marL="68580" marR="68580" marT="0" marB="0" anchor="ctr"/>
                </a:tc>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ATCL_05</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5</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View/Download Class List</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(Admin, Class Teacher, Supervisors, Subject Teacher)  </a:t>
                      </a:r>
                      <a:r>
                        <a:rPr lang="en-US" sz="1600" kern="1200" dirty="0">
                          <a:solidFill>
                            <a:schemeClr val="tx1"/>
                          </a:solidFill>
                          <a:effectLst/>
                          <a:latin typeface="+mn-lt"/>
                          <a:ea typeface="+mn-ea"/>
                          <a:cs typeface="+mn-cs"/>
                        </a:rPr>
                        <a:t>to view or download class list with required details/fields</a:t>
                      </a:r>
                      <a:endParaRPr lang="en-IN" sz="1600" kern="1200" dirty="0">
                        <a:solidFill>
                          <a:schemeClr val="tx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1495711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32</a:t>
            </a:fld>
            <a:endParaRPr lang="en-US" dirty="0"/>
          </a:p>
        </p:txBody>
      </p:sp>
      <p:sp>
        <p:nvSpPr>
          <p:cNvPr id="3" name="Title 2"/>
          <p:cNvSpPr>
            <a:spLocks noGrp="1"/>
          </p:cNvSpPr>
          <p:nvPr>
            <p:ph type="title"/>
          </p:nvPr>
        </p:nvSpPr>
        <p:spPr/>
        <p:txBody>
          <a:bodyPr>
            <a:normAutofit/>
          </a:bodyPr>
          <a:lstStyle/>
          <a:p>
            <a:r>
              <a:rPr lang="en-US" dirty="0">
                <a:latin typeface="Times New Roman" panose="02020603050405020304" pitchFamily="18" charset="0"/>
                <a:ea typeface="Times New Roman" panose="02020603050405020304" pitchFamily="18" charset="0"/>
              </a:rPr>
              <a:t>ATCL_F01: Attendance and Class List Download </a:t>
            </a:r>
            <a:r>
              <a:rPr lang="en-US" dirty="0" smtClean="0">
                <a:latin typeface="Times New Roman" panose="02020603050405020304" pitchFamily="18" charset="0"/>
                <a:ea typeface="Times New Roman" panose="02020603050405020304" pitchFamily="18" charset="0"/>
              </a:rPr>
              <a:t>Flowchart</a:t>
            </a:r>
            <a:endParaRPr lang="en-US" dirty="0"/>
          </a:p>
        </p:txBody>
      </p:sp>
      <p:sp>
        <p:nvSpPr>
          <p:cNvPr id="5" name="Process 7"/>
          <p:cNvSpPr/>
          <p:nvPr/>
        </p:nvSpPr>
        <p:spPr>
          <a:xfrm>
            <a:off x="905972" y="2725228"/>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in</a:t>
            </a:r>
          </a:p>
        </p:txBody>
      </p:sp>
      <p:sp>
        <p:nvSpPr>
          <p:cNvPr id="6" name="Diamond 5"/>
          <p:cNvSpPr/>
          <p:nvPr/>
        </p:nvSpPr>
        <p:spPr>
          <a:xfrm>
            <a:off x="4206278" y="2332971"/>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Is a Class Teacher/ Supervisor or Admin?</a:t>
            </a:r>
            <a:endParaRPr lang="en-IN" sz="1200" dirty="0"/>
          </a:p>
          <a:p>
            <a:pPr algn="ctr"/>
            <a:r>
              <a:rPr lang="en-US" sz="1200" dirty="0"/>
              <a:t> </a:t>
            </a:r>
            <a:endParaRPr lang="en-IN" sz="1200" dirty="0"/>
          </a:p>
        </p:txBody>
      </p:sp>
      <p:sp>
        <p:nvSpPr>
          <p:cNvPr id="7" name="Diamond 6"/>
          <p:cNvSpPr/>
          <p:nvPr/>
        </p:nvSpPr>
        <p:spPr>
          <a:xfrm>
            <a:off x="8797131" y="2332971"/>
            <a:ext cx="1670403" cy="13460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Is a Subject Teacher?</a:t>
            </a:r>
          </a:p>
        </p:txBody>
      </p:sp>
      <p:sp>
        <p:nvSpPr>
          <p:cNvPr id="8" name="Process 7"/>
          <p:cNvSpPr/>
          <p:nvPr/>
        </p:nvSpPr>
        <p:spPr>
          <a:xfrm>
            <a:off x="3147191" y="472528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Take </a:t>
            </a:r>
            <a:r>
              <a:rPr lang="en-IN" sz="1200" dirty="0" smtClean="0"/>
              <a:t>or Edit Attendance</a:t>
            </a:r>
            <a:endParaRPr lang="en-IN" sz="1200" dirty="0"/>
          </a:p>
        </p:txBody>
      </p:sp>
      <p:sp>
        <p:nvSpPr>
          <p:cNvPr id="9" name="Process 7"/>
          <p:cNvSpPr/>
          <p:nvPr/>
        </p:nvSpPr>
        <p:spPr>
          <a:xfrm>
            <a:off x="5280791" y="472528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Download Class List</a:t>
            </a:r>
          </a:p>
        </p:txBody>
      </p:sp>
      <p:sp>
        <p:nvSpPr>
          <p:cNvPr id="10" name="Process 9"/>
          <p:cNvSpPr/>
          <p:nvPr/>
        </p:nvSpPr>
        <p:spPr>
          <a:xfrm>
            <a:off x="7506306" y="4714996"/>
            <a:ext cx="1729609" cy="608718"/>
          </a:xfrm>
          <a:prstGeom prst="flowChartProcess">
            <a:avLst/>
          </a:prstGeom>
          <a:noFill/>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solidFill>
                <a:schemeClr val="tx1"/>
              </a:solidFill>
            </a:endParaRPr>
          </a:p>
          <a:p>
            <a:endParaRPr lang="en-US" sz="1200" dirty="0">
              <a:solidFill>
                <a:schemeClr val="tx1"/>
              </a:solidFill>
            </a:endParaRPr>
          </a:p>
          <a:p>
            <a:r>
              <a:rPr lang="en-US" sz="1200" dirty="0">
                <a:solidFill>
                  <a:schemeClr val="tx1"/>
                </a:solidFill>
              </a:rPr>
              <a:t>Cannot take attendance or download class list</a:t>
            </a:r>
            <a:endParaRPr lang="en-IN" sz="1200" dirty="0">
              <a:solidFill>
                <a:schemeClr val="tx1"/>
              </a:solidFill>
            </a:endParaRPr>
          </a:p>
          <a:p>
            <a:r>
              <a:rPr lang="en-US" sz="1200" dirty="0">
                <a:solidFill>
                  <a:schemeClr val="tx1"/>
                </a:solidFill>
              </a:rPr>
              <a:t> </a:t>
            </a:r>
            <a:endParaRPr lang="en-IN" sz="1200" dirty="0">
              <a:solidFill>
                <a:schemeClr val="tx1"/>
              </a:solidFill>
            </a:endParaRPr>
          </a:p>
          <a:p>
            <a:pPr algn="ctr"/>
            <a:endParaRPr lang="en-IN" sz="1200" dirty="0">
              <a:solidFill>
                <a:schemeClr val="tx1"/>
              </a:solidFill>
            </a:endParaRPr>
          </a:p>
        </p:txBody>
      </p:sp>
      <p:sp>
        <p:nvSpPr>
          <p:cNvPr id="11" name="Process 10"/>
          <p:cNvSpPr/>
          <p:nvPr/>
        </p:nvSpPr>
        <p:spPr>
          <a:xfrm>
            <a:off x="9863007" y="471499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Can only download Class List</a:t>
            </a:r>
          </a:p>
        </p:txBody>
      </p:sp>
      <p:cxnSp>
        <p:nvCxnSpPr>
          <p:cNvPr id="14" name="Straight Arrow Connector 13"/>
          <p:cNvCxnSpPr>
            <a:stCxn id="6" idx="3"/>
            <a:endCxn id="7" idx="1"/>
          </p:cNvCxnSpPr>
          <p:nvPr/>
        </p:nvCxnSpPr>
        <p:spPr>
          <a:xfrm>
            <a:off x="2635581" y="3029587"/>
            <a:ext cx="157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5592771" y="3915008"/>
            <a:ext cx="592322" cy="276999"/>
          </a:xfrm>
          <a:prstGeom prst="rect">
            <a:avLst/>
          </a:prstGeom>
          <a:noFill/>
        </p:spPr>
        <p:txBody>
          <a:bodyPr wrap="square" rtlCol="0">
            <a:spAutoFit/>
          </a:bodyPr>
          <a:lstStyle/>
          <a:p>
            <a:r>
              <a:rPr lang="en-IN" sz="1200" dirty="0"/>
              <a:t>Yes</a:t>
            </a:r>
          </a:p>
        </p:txBody>
      </p:sp>
      <p:sp>
        <p:nvSpPr>
          <p:cNvPr id="23" name="TextBox 22"/>
          <p:cNvSpPr txBox="1"/>
          <p:nvPr/>
        </p:nvSpPr>
        <p:spPr>
          <a:xfrm flipH="1">
            <a:off x="4016423" y="3915007"/>
            <a:ext cx="604663" cy="276999"/>
          </a:xfrm>
          <a:prstGeom prst="rect">
            <a:avLst/>
          </a:prstGeom>
          <a:noFill/>
        </p:spPr>
        <p:txBody>
          <a:bodyPr wrap="square" rtlCol="0">
            <a:spAutoFit/>
          </a:bodyPr>
          <a:lstStyle/>
          <a:p>
            <a:r>
              <a:rPr lang="en-IN" sz="1200" dirty="0"/>
              <a:t>Yes</a:t>
            </a:r>
          </a:p>
        </p:txBody>
      </p:sp>
      <p:sp>
        <p:nvSpPr>
          <p:cNvPr id="24" name="TextBox 23"/>
          <p:cNvSpPr txBox="1"/>
          <p:nvPr/>
        </p:nvSpPr>
        <p:spPr>
          <a:xfrm flipH="1">
            <a:off x="10151878" y="3609201"/>
            <a:ext cx="592322" cy="276999"/>
          </a:xfrm>
          <a:prstGeom prst="rect">
            <a:avLst/>
          </a:prstGeom>
          <a:noFill/>
        </p:spPr>
        <p:txBody>
          <a:bodyPr wrap="square" rtlCol="0">
            <a:spAutoFit/>
          </a:bodyPr>
          <a:lstStyle/>
          <a:p>
            <a:r>
              <a:rPr lang="en-IN" sz="1200" dirty="0"/>
              <a:t>Yes</a:t>
            </a:r>
          </a:p>
        </p:txBody>
      </p:sp>
      <p:sp>
        <p:nvSpPr>
          <p:cNvPr id="25" name="TextBox 24"/>
          <p:cNvSpPr txBox="1"/>
          <p:nvPr/>
        </p:nvSpPr>
        <p:spPr>
          <a:xfrm flipH="1">
            <a:off x="5884678" y="2740805"/>
            <a:ext cx="592322" cy="276999"/>
          </a:xfrm>
          <a:prstGeom prst="rect">
            <a:avLst/>
          </a:prstGeom>
          <a:noFill/>
        </p:spPr>
        <p:txBody>
          <a:bodyPr wrap="square" rtlCol="0">
            <a:spAutoFit/>
          </a:bodyPr>
          <a:lstStyle/>
          <a:p>
            <a:r>
              <a:rPr lang="en-IN" sz="1200" dirty="0"/>
              <a:t>No</a:t>
            </a:r>
          </a:p>
        </p:txBody>
      </p:sp>
      <p:sp>
        <p:nvSpPr>
          <p:cNvPr id="26" name="TextBox 25"/>
          <p:cNvSpPr txBox="1"/>
          <p:nvPr/>
        </p:nvSpPr>
        <p:spPr>
          <a:xfrm flipH="1">
            <a:off x="8643593" y="3920033"/>
            <a:ext cx="592322" cy="276999"/>
          </a:xfrm>
          <a:prstGeom prst="rect">
            <a:avLst/>
          </a:prstGeom>
          <a:noFill/>
        </p:spPr>
        <p:txBody>
          <a:bodyPr wrap="square" rtlCol="0">
            <a:spAutoFit/>
          </a:bodyPr>
          <a:lstStyle/>
          <a:p>
            <a:r>
              <a:rPr lang="en-IN" sz="1200" dirty="0"/>
              <a:t>No</a:t>
            </a:r>
          </a:p>
        </p:txBody>
      </p:sp>
      <p:cxnSp>
        <p:nvCxnSpPr>
          <p:cNvPr id="27" name="Elbow Connector 26"/>
          <p:cNvCxnSpPr>
            <a:stCxn id="6" idx="2"/>
            <a:endCxn id="8" idx="0"/>
          </p:cNvCxnSpPr>
          <p:nvPr/>
        </p:nvCxnSpPr>
        <p:spPr>
          <a:xfrm rot="5400000">
            <a:off x="4033324" y="3704875"/>
            <a:ext cx="999079" cy="10417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6" idx="2"/>
            <a:endCxn id="9" idx="0"/>
          </p:cNvCxnSpPr>
          <p:nvPr/>
        </p:nvCxnSpPr>
        <p:spPr>
          <a:xfrm rot="16200000" flipH="1">
            <a:off x="5100124" y="3679809"/>
            <a:ext cx="999079" cy="10918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2"/>
            <a:endCxn id="10" idx="0"/>
          </p:cNvCxnSpPr>
          <p:nvPr/>
        </p:nvCxnSpPr>
        <p:spPr>
          <a:xfrm rot="5400000">
            <a:off x="8483759" y="3566422"/>
            <a:ext cx="1035926" cy="12612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3"/>
            <a:endCxn id="11" idx="0"/>
          </p:cNvCxnSpPr>
          <p:nvPr/>
        </p:nvCxnSpPr>
        <p:spPr>
          <a:xfrm>
            <a:off x="10467534" y="3006021"/>
            <a:ext cx="260278" cy="1708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3"/>
            <a:endCxn id="7" idx="1"/>
          </p:cNvCxnSpPr>
          <p:nvPr/>
        </p:nvCxnSpPr>
        <p:spPr>
          <a:xfrm flipV="1">
            <a:off x="5901181" y="3006021"/>
            <a:ext cx="2895950" cy="23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901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33</a:t>
            </a:fld>
            <a:endParaRPr lang="en-US" dirty="0"/>
          </a:p>
        </p:txBody>
      </p:sp>
      <p:sp>
        <p:nvSpPr>
          <p:cNvPr id="3" name="Title 2"/>
          <p:cNvSpPr>
            <a:spLocks noGrp="1"/>
          </p:cNvSpPr>
          <p:nvPr>
            <p:ph type="title"/>
          </p:nvPr>
        </p:nvSpPr>
        <p:spPr/>
        <p:txBody>
          <a:bodyPr>
            <a:normAutofit/>
          </a:bodyPr>
          <a:lstStyle/>
          <a:p>
            <a:pPr>
              <a:lnSpc>
                <a:spcPct val="115000"/>
              </a:lnSpc>
              <a:spcAft>
                <a:spcPts val="0"/>
              </a:spcAft>
            </a:pPr>
            <a:r>
              <a:rPr lang="en-US" dirty="0">
                <a:latin typeface="Times New Roman" panose="02020603050405020304" pitchFamily="18" charset="0"/>
                <a:ea typeface="Times New Roman" panose="02020603050405020304" pitchFamily="18" charset="0"/>
              </a:rPr>
              <a:t>ATCL_F02: Bulk Attendance Flowchart (Admin only </a:t>
            </a:r>
            <a:r>
              <a:rPr lang="en-US" dirty="0" smtClean="0">
                <a:latin typeface="Times New Roman" panose="02020603050405020304" pitchFamily="18" charset="0"/>
                <a:ea typeface="Times New Roman" panose="02020603050405020304" pitchFamily="18" charset="0"/>
              </a:rPr>
              <a:t>feature)</a:t>
            </a:r>
            <a:endParaRPr lang="en-US" dirty="0"/>
          </a:p>
        </p:txBody>
      </p:sp>
      <p:sp>
        <p:nvSpPr>
          <p:cNvPr id="5" name="Process 7"/>
          <p:cNvSpPr/>
          <p:nvPr/>
        </p:nvSpPr>
        <p:spPr>
          <a:xfrm>
            <a:off x="3994711" y="1738047"/>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sp>
        <p:nvSpPr>
          <p:cNvPr id="6" name="Process 7"/>
          <p:cNvSpPr/>
          <p:nvPr/>
        </p:nvSpPr>
        <p:spPr>
          <a:xfrm>
            <a:off x="3994711" y="318977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Selects Class(</a:t>
            </a:r>
            <a:r>
              <a:rPr lang="en-IN" sz="1200" dirty="0" err="1"/>
              <a:t>es</a:t>
            </a:r>
            <a:r>
              <a:rPr lang="en-IN" sz="1200" dirty="0"/>
              <a:t>) along with Section(s)</a:t>
            </a:r>
          </a:p>
        </p:txBody>
      </p:sp>
      <p:sp>
        <p:nvSpPr>
          <p:cNvPr id="7" name="Process 7"/>
          <p:cNvSpPr/>
          <p:nvPr/>
        </p:nvSpPr>
        <p:spPr>
          <a:xfrm>
            <a:off x="3994711" y="4537808"/>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Updates the attendance in bulk for all the classes selected</a:t>
            </a:r>
            <a:endParaRPr lang="en-IN" sz="1200" dirty="0"/>
          </a:p>
        </p:txBody>
      </p:sp>
      <p:cxnSp>
        <p:nvCxnSpPr>
          <p:cNvPr id="8" name="Straight Arrow Connector 7"/>
          <p:cNvCxnSpPr>
            <a:stCxn id="6" idx="2"/>
            <a:endCxn id="7" idx="0"/>
          </p:cNvCxnSpPr>
          <p:nvPr/>
        </p:nvCxnSpPr>
        <p:spPr>
          <a:xfrm>
            <a:off x="4859516" y="2346765"/>
            <a:ext cx="0" cy="84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2"/>
            <a:endCxn id="8" idx="0"/>
          </p:cNvCxnSpPr>
          <p:nvPr/>
        </p:nvCxnSpPr>
        <p:spPr>
          <a:xfrm>
            <a:off x="4859516" y="3798494"/>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5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Assessment Data &amp; Reporting Module</a:t>
            </a:r>
            <a:endParaRPr lang="en-US" dirty="0"/>
          </a:p>
        </p:txBody>
      </p:sp>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34</a:t>
            </a:fld>
            <a:endParaRPr lang="en-US" dirty="0"/>
          </a:p>
        </p:txBody>
      </p:sp>
    </p:spTree>
    <p:extLst>
      <p:ext uri="{BB962C8B-B14F-4D97-AF65-F5344CB8AC3E}">
        <p14:creationId xmlns:p14="http://schemas.microsoft.com/office/powerpoint/2010/main" val="277781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039" y="84119"/>
            <a:ext cx="2574744" cy="352789"/>
          </a:xfrm>
          <a:prstGeom prst="rect">
            <a:avLst/>
          </a:prstGeom>
        </p:spPr>
        <p:txBody>
          <a:bodyPr wrap="none">
            <a:spAutoFit/>
          </a:bodyPr>
          <a:lstStyle/>
          <a:p>
            <a:pPr lvl="0">
              <a:lnSpc>
                <a:spcPct val="115000"/>
              </a:lnSpc>
              <a:spcAft>
                <a:spcPts val="0"/>
              </a:spcAft>
            </a:pPr>
            <a:r>
              <a:rPr lang="en-US" sz="1600" b="1" dirty="0">
                <a:latin typeface="Times New Roman" panose="02020603050405020304" pitchFamily="18" charset="0"/>
                <a:ea typeface="Times New Roman" panose="02020603050405020304" pitchFamily="18" charset="0"/>
              </a:rPr>
              <a:t>h.	Grading Scheme</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396240" y="1127816"/>
          <a:ext cx="11196320" cy="2687112"/>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24072">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GDS_01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Grade Scheme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define Marks Range and assign a Grade to it along with a Grade Point. (similar to current system)</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102208">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Cannot delete scheme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cannot delete a grade scheme that is already in use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839517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11" y="94279"/>
            <a:ext cx="2339358" cy="352789"/>
          </a:xfrm>
          <a:prstGeom prst="rect">
            <a:avLst/>
          </a:prstGeom>
        </p:spPr>
        <p:txBody>
          <a:bodyPr wrap="none">
            <a:spAutoFit/>
          </a:bodyPr>
          <a:lstStyle/>
          <a:p>
            <a:pPr lvl="0">
              <a:lnSpc>
                <a:spcPct val="115000"/>
              </a:lnSpc>
              <a:spcAft>
                <a:spcPts val="0"/>
              </a:spcAft>
            </a:pPr>
            <a:r>
              <a:rPr lang="en-US" sz="1600" b="1" dirty="0" err="1">
                <a:latin typeface="Times New Roman" panose="02020603050405020304" pitchFamily="18" charset="0"/>
                <a:ea typeface="Times New Roman" panose="02020603050405020304" pitchFamily="18" charset="0"/>
              </a:rPr>
              <a:t>i</a:t>
            </a:r>
            <a:r>
              <a:rPr lang="en-US" sz="1600" b="1" dirty="0">
                <a:latin typeface="Times New Roman" panose="02020603050405020304" pitchFamily="18" charset="0"/>
                <a:ea typeface="Times New Roman" panose="02020603050405020304" pitchFamily="18" charset="0"/>
              </a:rPr>
              <a:t>.	Skills Tracker</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386080" y="711256"/>
          <a:ext cx="11196320" cy="5783143"/>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2501265">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Create/Edit Skills Assessment Scheme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create a new grading scheme with skills and sub-skills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upto</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4 levels)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e.g</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1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Strand</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2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Sub-strand</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3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Topic</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4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Sub-topic</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Data entry will happen only at lowest level</a:t>
                      </a:r>
                      <a:endParaRPr lang="en-IN"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p>
                      <a:pPr>
                        <a:lnSpc>
                          <a:spcPct val="115000"/>
                        </a:lnSpc>
                        <a:spcAft>
                          <a:spcPts val="0"/>
                        </a:spcAft>
                      </a:pPr>
                      <a:endPar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388736831"/>
                  </a:ext>
                </a:extLst>
              </a:tr>
              <a:tr h="131680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default max marks for all level 4 items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Teacher can change this for each class/ section where this is mapped, when entering marks from the front end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101344">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Assign weights to each level in % terms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Allow user to assign weights to each level in % terms to create sub-totals and totals. Default is 100%</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bl>
          </a:graphicData>
        </a:graphic>
      </p:graphicFrame>
    </p:spTree>
    <p:extLst>
      <p:ext uri="{BB962C8B-B14F-4D97-AF65-F5344CB8AC3E}">
        <p14:creationId xmlns:p14="http://schemas.microsoft.com/office/powerpoint/2010/main" val="798389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08000" y="516466"/>
          <a:ext cx="11145522" cy="5708271"/>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181653">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SKT_03</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color bands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This is only for level 4 items to display changes as per marks entry.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E.g</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Marks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marks</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is 100</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0-25% RED (Defined from front end)</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25%-50% Orange </a:t>
                      </a:r>
                      <a:r>
                        <a:rPr lang="en-IN" sz="1600" dirty="0">
                          <a:solidFill>
                            <a:schemeClr val="dk1"/>
                          </a:solidFill>
                          <a:effectLst/>
                          <a:latin typeface="Times New Roman" panose="02020603050405020304" pitchFamily="18" charset="0"/>
                          <a:ea typeface="Arial" panose="020B0604020202020204" pitchFamily="34" charset="0"/>
                          <a:cs typeface="+mn-cs"/>
                        </a:rPr>
                        <a:t>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etc.</a:t>
                      </a:r>
                    </a:p>
                  </a:txBody>
                  <a:tcPr marL="68580" marR="68580" marT="0" marB="0"/>
                </a:tc>
                <a:extLst>
                  <a:ext uri="{0D108BD9-81ED-4DB2-BD59-A6C34878D82A}">
                    <a16:rowId xmlns="" xmlns:a16="http://schemas.microsoft.com/office/drawing/2014/main" val="2920834288"/>
                  </a:ext>
                </a:extLst>
              </a:tr>
              <a:tr h="942637">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frequency of assessment scheme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How many cycles or the periods in which same assessment will be done repeatedly (e.g Cycle 1, Cycle 2 or January, Feb etc)</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176444">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scheme to class/subject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e.g Map Scheme 1 to English in Years 1-4 all sections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or Map Scheme 2 to Arabic in Year 2A. Warning message if previous mapping exists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Grade Scheme to Class – 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assign a Grade Scheme to selected subjects of a particular class section</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Marks entry</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teachers to enter marks as per subject teacher mapping (Access rights linked to mapping done in ASM_07).</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bl>
          </a:graphicData>
        </a:graphic>
      </p:graphicFrame>
    </p:spTree>
    <p:extLst>
      <p:ext uri="{BB962C8B-B14F-4D97-AF65-F5344CB8AC3E}">
        <p14:creationId xmlns:p14="http://schemas.microsoft.com/office/powerpoint/2010/main" val="1052214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18160" y="231986"/>
          <a:ext cx="11145522" cy="6453339"/>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181653">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SKT_06</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6</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Exam Attendance &amp; Not Applicable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teachers to mark absent students by typing letter A and if assessment not applicable for any other reason then typing letter NA</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Both of these will lead to grey color</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94263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SKT_07</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7</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Show/Copy from previous cycle button</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By default, entry screen will show corresponding entry from previous cycle in the background, if applicable.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Button to ‘Copy Previous’   will result in all blank/empty cells being copied from previous cycle so that they don’t need to be duplicated/ re-entered.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176444">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SKT_08</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8</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Save &amp; Submit features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Autosave marks entries every 5 minutes.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Show warning if navigating without save.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Manual save button to save and continue marks entry.</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Submit button to submit final marks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8.1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Resubmit feature. </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Admin can go ask teacher to re-submit. This will result in the screen becoming editable for the teacher again.</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Export data</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Teacher can export the entered marks in excel/CSV and/or PDF format</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bl>
          </a:graphicData>
        </a:graphic>
      </p:graphicFrame>
    </p:spTree>
    <p:extLst>
      <p:ext uri="{BB962C8B-B14F-4D97-AF65-F5344CB8AC3E}">
        <p14:creationId xmlns:p14="http://schemas.microsoft.com/office/powerpoint/2010/main" val="37772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08000" y="516466"/>
          <a:ext cx="11145522" cy="1655870"/>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562315">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SKT_10</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Teacher Summary report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Student report view/ comment</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Group report view</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SKT_11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Entry Status (admin only feature and via access rights)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View Status of entry completion by teacher and/or by class and/or by subject. Objective is to track status of skills tracking marks entries</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bl>
          </a:graphicData>
        </a:graphic>
      </p:graphicFrame>
    </p:spTree>
    <p:extLst>
      <p:ext uri="{BB962C8B-B14F-4D97-AF65-F5344CB8AC3E}">
        <p14:creationId xmlns:p14="http://schemas.microsoft.com/office/powerpoint/2010/main" val="133639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Specific Functional &amp; User Requirements</a:t>
            </a:r>
            <a:endParaRPr lang="en-US" dirty="0"/>
          </a:p>
        </p:txBody>
      </p:sp>
      <p:sp>
        <p:nvSpPr>
          <p:cNvPr id="2" name="Slide Number Placeholder 1"/>
          <p:cNvSpPr>
            <a:spLocks noGrp="1"/>
          </p:cNvSpPr>
          <p:nvPr>
            <p:ph type="sldNum" sz="quarter" idx="10"/>
          </p:nvPr>
        </p:nvSpPr>
        <p:spPr/>
        <p:txBody>
          <a:bodyPr/>
          <a:lstStyle/>
          <a:p>
            <a:fld id="{9F9C18E2-8003-48DE-A629-EE2B8AC0F82B}" type="slidenum">
              <a:rPr lang="en-IN" smtClean="0"/>
              <a:t>4</a:t>
            </a:fld>
            <a:endParaRPr lang="en-IN"/>
          </a:p>
        </p:txBody>
      </p:sp>
    </p:spTree>
    <p:extLst>
      <p:ext uri="{BB962C8B-B14F-4D97-AF65-F5344CB8AC3E}">
        <p14:creationId xmlns:p14="http://schemas.microsoft.com/office/powerpoint/2010/main" val="2010352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924" y="67094"/>
            <a:ext cx="8898902"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SKT_F01: Create/Edit Skills Trackers (Admin only feature) </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3" y="108995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Create/Edit Skills Assessment Scheme </a:t>
            </a:r>
            <a:endParaRPr lang="en-IN" sz="1200" dirty="0"/>
          </a:p>
          <a:p>
            <a:r>
              <a:rPr lang="en-US" sz="1200" dirty="0"/>
              <a:t> </a:t>
            </a:r>
            <a:endParaRPr lang="en-IN" sz="1200" dirty="0"/>
          </a:p>
        </p:txBody>
      </p:sp>
      <p:sp>
        <p:nvSpPr>
          <p:cNvPr id="4" name="Process 7"/>
          <p:cNvSpPr/>
          <p:nvPr/>
        </p:nvSpPr>
        <p:spPr>
          <a:xfrm>
            <a:off x="5022233" y="254168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Assign weights to each level in % terms </a:t>
            </a:r>
            <a:endParaRPr lang="en-IN" sz="1200" dirty="0"/>
          </a:p>
          <a:p>
            <a:r>
              <a:rPr lang="en-US" sz="1200" dirty="0"/>
              <a:t> </a:t>
            </a:r>
            <a:endParaRPr lang="en-IN" sz="1200" dirty="0"/>
          </a:p>
        </p:txBody>
      </p:sp>
      <p:sp>
        <p:nvSpPr>
          <p:cNvPr id="5" name="Process 7"/>
          <p:cNvSpPr/>
          <p:nvPr/>
        </p:nvSpPr>
        <p:spPr>
          <a:xfrm>
            <a:off x="5022233" y="3889715"/>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Define default max marks along with color bands </a:t>
            </a:r>
            <a:endParaRPr lang="en-IN" sz="1200" dirty="0"/>
          </a:p>
          <a:p>
            <a:r>
              <a:rPr lang="en-US" sz="1200" dirty="0"/>
              <a:t> </a:t>
            </a:r>
            <a:endParaRPr lang="en-IN" sz="1200" dirty="0"/>
          </a:p>
        </p:txBody>
      </p:sp>
      <p:cxnSp>
        <p:nvCxnSpPr>
          <p:cNvPr id="6" name="Straight Arrow Connector 5"/>
          <p:cNvCxnSpPr>
            <a:stCxn id="3" idx="2"/>
            <a:endCxn id="4" idx="0"/>
          </p:cNvCxnSpPr>
          <p:nvPr/>
        </p:nvCxnSpPr>
        <p:spPr>
          <a:xfrm>
            <a:off x="5887038" y="1698672"/>
            <a:ext cx="0" cy="843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3150401"/>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rocess 7"/>
          <p:cNvSpPr/>
          <p:nvPr/>
        </p:nvSpPr>
        <p:spPr>
          <a:xfrm>
            <a:off x="1995416" y="1089954"/>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sp>
        <p:nvSpPr>
          <p:cNvPr id="10" name="Process 7"/>
          <p:cNvSpPr/>
          <p:nvPr/>
        </p:nvSpPr>
        <p:spPr>
          <a:xfrm>
            <a:off x="1995416" y="394535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Define/ edit frequency of assessment scheme</a:t>
            </a:r>
            <a:endParaRPr lang="en-IN" sz="1200" dirty="0"/>
          </a:p>
          <a:p>
            <a:r>
              <a:rPr lang="en-US" sz="1200" dirty="0"/>
              <a:t> </a:t>
            </a:r>
            <a:endParaRPr lang="en-IN" sz="1200" dirty="0"/>
          </a:p>
        </p:txBody>
      </p:sp>
      <p:cxnSp>
        <p:nvCxnSpPr>
          <p:cNvPr id="12" name="Straight Arrow Connector 11"/>
          <p:cNvCxnSpPr>
            <a:stCxn id="9" idx="3"/>
            <a:endCxn id="3" idx="1"/>
          </p:cNvCxnSpPr>
          <p:nvPr/>
        </p:nvCxnSpPr>
        <p:spPr>
          <a:xfrm>
            <a:off x="3725025" y="1394313"/>
            <a:ext cx="1297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10" idx="3"/>
          </p:cNvCxnSpPr>
          <p:nvPr/>
        </p:nvCxnSpPr>
        <p:spPr>
          <a:xfrm flipH="1">
            <a:off x="3725025" y="4249711"/>
            <a:ext cx="1297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75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007" y="118954"/>
            <a:ext cx="8556859"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SKT_F02: Subject – Tracker mapping flowchart (Admin only feature)</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2" y="1046973"/>
            <a:ext cx="1729608" cy="75539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filters academic year. Default </a:t>
            </a:r>
            <a:r>
              <a:rPr lang="en-US" sz="1200" dirty="0">
                <a:sym typeface="Wingdings" panose="05000000000000000000" pitchFamily="2" charset="2"/>
              </a:rPr>
              <a:t></a:t>
            </a:r>
            <a:r>
              <a:rPr lang="en-US" sz="1200" dirty="0"/>
              <a:t> current year based on date</a:t>
            </a:r>
            <a:endParaRPr lang="en-IN" sz="1200" dirty="0"/>
          </a:p>
        </p:txBody>
      </p:sp>
      <p:sp>
        <p:nvSpPr>
          <p:cNvPr id="4" name="Process 7"/>
          <p:cNvSpPr/>
          <p:nvPr/>
        </p:nvSpPr>
        <p:spPr>
          <a:xfrm>
            <a:off x="5022233" y="254168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creates a table of classes, sections and subjects</a:t>
            </a:r>
            <a:endParaRPr lang="en-IN" sz="1200" dirty="0"/>
          </a:p>
        </p:txBody>
      </p:sp>
      <p:sp>
        <p:nvSpPr>
          <p:cNvPr id="5" name="Process 7"/>
          <p:cNvSpPr/>
          <p:nvPr/>
        </p:nvSpPr>
        <p:spPr>
          <a:xfrm>
            <a:off x="5022233" y="3889715"/>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selects a scheme to assign and submits</a:t>
            </a:r>
            <a:endParaRPr lang="en-IN" sz="1200" dirty="0"/>
          </a:p>
        </p:txBody>
      </p:sp>
      <p:cxnSp>
        <p:nvCxnSpPr>
          <p:cNvPr id="6" name="Straight Arrow Connector 5"/>
          <p:cNvCxnSpPr>
            <a:cxnSpLocks/>
            <a:stCxn id="3" idx="2"/>
            <a:endCxn id="4" idx="0"/>
          </p:cNvCxnSpPr>
          <p:nvPr/>
        </p:nvCxnSpPr>
        <p:spPr>
          <a:xfrm>
            <a:off x="5887036" y="1802369"/>
            <a:ext cx="2"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3150401"/>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95416" y="11203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9" name="Straight Arrow Connector 8"/>
          <p:cNvCxnSpPr>
            <a:cxnSpLocks/>
            <a:stCxn id="8" idx="3"/>
            <a:endCxn id="3" idx="1"/>
          </p:cNvCxnSpPr>
          <p:nvPr/>
        </p:nvCxnSpPr>
        <p:spPr>
          <a:xfrm>
            <a:off x="3725025" y="1424671"/>
            <a:ext cx="129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229599" y="3553095"/>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Any conflicts with previous mapping? </a:t>
            </a:r>
            <a:endParaRPr lang="en-IN" sz="1200" dirty="0"/>
          </a:p>
        </p:txBody>
      </p:sp>
      <p:sp>
        <p:nvSpPr>
          <p:cNvPr id="14" name="Process 7"/>
          <p:cNvSpPr/>
          <p:nvPr/>
        </p:nvSpPr>
        <p:spPr>
          <a:xfrm>
            <a:off x="5022232" y="527365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Save</a:t>
            </a:r>
          </a:p>
        </p:txBody>
      </p:sp>
      <p:cxnSp>
        <p:nvCxnSpPr>
          <p:cNvPr id="31" name="Straight Arrow Connector 30"/>
          <p:cNvCxnSpPr>
            <a:stCxn id="5" idx="3"/>
            <a:endCxn id="10" idx="1"/>
          </p:cNvCxnSpPr>
          <p:nvPr/>
        </p:nvCxnSpPr>
        <p:spPr>
          <a:xfrm>
            <a:off x="6751842" y="4249711"/>
            <a:ext cx="147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cxnSpLocks/>
            <a:stCxn id="10" idx="0"/>
          </p:cNvCxnSpPr>
          <p:nvPr/>
        </p:nvCxnSpPr>
        <p:spPr>
          <a:xfrm flipH="1" flipV="1">
            <a:off x="9077050" y="2846042"/>
            <a:ext cx="1" cy="70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endCxn id="4" idx="3"/>
          </p:cNvCxnSpPr>
          <p:nvPr/>
        </p:nvCxnSpPr>
        <p:spPr>
          <a:xfrm flipH="1">
            <a:off x="6751842" y="2846042"/>
            <a:ext cx="232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0" idx="2"/>
          </p:cNvCxnSpPr>
          <p:nvPr/>
        </p:nvCxnSpPr>
        <p:spPr>
          <a:xfrm flipH="1">
            <a:off x="9077050" y="4946327"/>
            <a:ext cx="1" cy="63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4" idx="3"/>
          </p:cNvCxnSpPr>
          <p:nvPr/>
        </p:nvCxnSpPr>
        <p:spPr>
          <a:xfrm flipH="1">
            <a:off x="6751841" y="5578012"/>
            <a:ext cx="2342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7188387" y="2486047"/>
            <a:ext cx="1724606" cy="276999"/>
          </a:xfrm>
          <a:prstGeom prst="rect">
            <a:avLst/>
          </a:prstGeom>
          <a:noFill/>
        </p:spPr>
        <p:txBody>
          <a:bodyPr wrap="square" rtlCol="0">
            <a:spAutoFit/>
          </a:bodyPr>
          <a:lstStyle/>
          <a:p>
            <a:r>
              <a:rPr lang="en-IN" sz="1200" dirty="0"/>
              <a:t>Yes – Display Conflicts</a:t>
            </a:r>
          </a:p>
        </p:txBody>
      </p:sp>
      <p:sp>
        <p:nvSpPr>
          <p:cNvPr id="45" name="TextBox 44"/>
          <p:cNvSpPr txBox="1"/>
          <p:nvPr/>
        </p:nvSpPr>
        <p:spPr>
          <a:xfrm flipH="1">
            <a:off x="9077050" y="5114658"/>
            <a:ext cx="604663"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1798600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5" y="114599"/>
            <a:ext cx="8775413"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SKT_F03: Skills entry and teacher comments flowchart</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4935608" y="18492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Select the Class, Section and Subject</a:t>
            </a:r>
          </a:p>
        </p:txBody>
      </p:sp>
      <p:sp>
        <p:nvSpPr>
          <p:cNvPr id="4" name="Process 7"/>
          <p:cNvSpPr/>
          <p:nvPr/>
        </p:nvSpPr>
        <p:spPr>
          <a:xfrm>
            <a:off x="4935608" y="283429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Select the Assessment and Assessment Type</a:t>
            </a:r>
          </a:p>
        </p:txBody>
      </p:sp>
      <p:sp>
        <p:nvSpPr>
          <p:cNvPr id="5" name="Process 7"/>
          <p:cNvSpPr/>
          <p:nvPr/>
        </p:nvSpPr>
        <p:spPr>
          <a:xfrm>
            <a:off x="4920066" y="3944775"/>
            <a:ext cx="1725986"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Mark Exam Attendance</a:t>
            </a:r>
          </a:p>
        </p:txBody>
      </p:sp>
      <p:cxnSp>
        <p:nvCxnSpPr>
          <p:cNvPr id="6" name="Straight Arrow Connector 5"/>
          <p:cNvCxnSpPr>
            <a:cxnSpLocks/>
            <a:stCxn id="3" idx="2"/>
            <a:endCxn id="4" idx="0"/>
          </p:cNvCxnSpPr>
          <p:nvPr/>
        </p:nvCxnSpPr>
        <p:spPr>
          <a:xfrm>
            <a:off x="5800413" y="2457955"/>
            <a:ext cx="0" cy="37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4" idx="2"/>
            <a:endCxn id="5" idx="0"/>
          </p:cNvCxnSpPr>
          <p:nvPr/>
        </p:nvCxnSpPr>
        <p:spPr>
          <a:xfrm flipH="1">
            <a:off x="5783059" y="3443010"/>
            <a:ext cx="17354" cy="50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60498"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is</a:t>
            </a:r>
          </a:p>
        </p:txBody>
      </p:sp>
      <p:sp>
        <p:nvSpPr>
          <p:cNvPr id="9" name="Diamond 8"/>
          <p:cNvSpPr/>
          <p:nvPr/>
        </p:nvSpPr>
        <p:spPr>
          <a:xfrm>
            <a:off x="4935608" y="114599"/>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a Subject Teacher?</a:t>
            </a:r>
            <a:endParaRPr lang="en-IN" sz="1200" dirty="0"/>
          </a:p>
        </p:txBody>
      </p:sp>
      <p:sp>
        <p:nvSpPr>
          <p:cNvPr id="10" name="Process 7"/>
          <p:cNvSpPr/>
          <p:nvPr/>
        </p:nvSpPr>
        <p:spPr>
          <a:xfrm>
            <a:off x="8220972"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Cannot enter Marks</a:t>
            </a:r>
          </a:p>
        </p:txBody>
      </p:sp>
      <p:sp>
        <p:nvSpPr>
          <p:cNvPr id="18" name="Process 7"/>
          <p:cNvSpPr/>
          <p:nvPr/>
        </p:nvSpPr>
        <p:spPr>
          <a:xfrm>
            <a:off x="2276061" y="3932958"/>
            <a:ext cx="1798365"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Change the max marks for the assessment for class-section-subject (optional) </a:t>
            </a:r>
            <a:endParaRPr lang="en-IN" sz="1200" dirty="0"/>
          </a:p>
        </p:txBody>
      </p:sp>
      <p:sp>
        <p:nvSpPr>
          <p:cNvPr id="19" name="Process 7"/>
          <p:cNvSpPr/>
          <p:nvPr/>
        </p:nvSpPr>
        <p:spPr>
          <a:xfrm>
            <a:off x="7961456" y="3932958"/>
            <a:ext cx="1739548"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Enter/ Edit marks against each student for all level 4 items displayed on screen</a:t>
            </a:r>
            <a:endParaRPr lang="en-IN" sz="1200" dirty="0"/>
          </a:p>
        </p:txBody>
      </p:sp>
      <p:sp>
        <p:nvSpPr>
          <p:cNvPr id="20" name="Process 7"/>
          <p:cNvSpPr/>
          <p:nvPr/>
        </p:nvSpPr>
        <p:spPr>
          <a:xfrm>
            <a:off x="7971395" y="51248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Optionally, copy marks from previous frequency for all blanks</a:t>
            </a:r>
            <a:endParaRPr lang="en-IN" sz="1200" dirty="0"/>
          </a:p>
        </p:txBody>
      </p:sp>
      <p:sp>
        <p:nvSpPr>
          <p:cNvPr id="21" name="Process 7"/>
          <p:cNvSpPr/>
          <p:nvPr/>
        </p:nvSpPr>
        <p:spPr>
          <a:xfrm>
            <a:off x="7971395" y="604890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Save or submit the marks entered</a:t>
            </a:r>
            <a:endParaRPr lang="en-IN" sz="1200" dirty="0"/>
          </a:p>
        </p:txBody>
      </p:sp>
      <p:sp>
        <p:nvSpPr>
          <p:cNvPr id="22" name="Process 7"/>
          <p:cNvSpPr/>
          <p:nvPr/>
        </p:nvSpPr>
        <p:spPr>
          <a:xfrm>
            <a:off x="5428624" y="604890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Download or export marks entered in CSV format</a:t>
            </a:r>
            <a:endParaRPr lang="en-IN" sz="1200" dirty="0"/>
          </a:p>
        </p:txBody>
      </p:sp>
      <p:cxnSp>
        <p:nvCxnSpPr>
          <p:cNvPr id="24" name="Straight Arrow Connector 23"/>
          <p:cNvCxnSpPr>
            <a:stCxn id="8" idx="3"/>
            <a:endCxn id="9" idx="1"/>
          </p:cNvCxnSpPr>
          <p:nvPr/>
        </p:nvCxnSpPr>
        <p:spPr>
          <a:xfrm>
            <a:off x="3690107" y="811215"/>
            <a:ext cx="1245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1"/>
          </p:cNvCxnSpPr>
          <p:nvPr/>
        </p:nvCxnSpPr>
        <p:spPr>
          <a:xfrm>
            <a:off x="6630511" y="811215"/>
            <a:ext cx="1590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3" idx="0"/>
          </p:cNvCxnSpPr>
          <p:nvPr/>
        </p:nvCxnSpPr>
        <p:spPr>
          <a:xfrm>
            <a:off x="5783060" y="1507831"/>
            <a:ext cx="17353" cy="34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4" idx="2"/>
            <a:endCxn id="18" idx="0"/>
          </p:cNvCxnSpPr>
          <p:nvPr/>
        </p:nvCxnSpPr>
        <p:spPr>
          <a:xfrm flipH="1">
            <a:off x="3175244" y="3443010"/>
            <a:ext cx="2625169"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4" idx="2"/>
            <a:endCxn id="19" idx="0"/>
          </p:cNvCxnSpPr>
          <p:nvPr/>
        </p:nvCxnSpPr>
        <p:spPr>
          <a:xfrm>
            <a:off x="5800413" y="3443010"/>
            <a:ext cx="3030817"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9" idx="2"/>
            <a:endCxn id="20" idx="0"/>
          </p:cNvCxnSpPr>
          <p:nvPr/>
        </p:nvCxnSpPr>
        <p:spPr>
          <a:xfrm>
            <a:off x="8831230" y="4820478"/>
            <a:ext cx="4970" cy="30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2"/>
            <a:endCxn id="21" idx="0"/>
          </p:cNvCxnSpPr>
          <p:nvPr/>
        </p:nvCxnSpPr>
        <p:spPr>
          <a:xfrm>
            <a:off x="8836200" y="5733555"/>
            <a:ext cx="0" cy="31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1" idx="1"/>
            <a:endCxn id="22" idx="3"/>
          </p:cNvCxnSpPr>
          <p:nvPr/>
        </p:nvCxnSpPr>
        <p:spPr>
          <a:xfrm flipH="1">
            <a:off x="7158233" y="6353263"/>
            <a:ext cx="813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flipH="1">
            <a:off x="7192984" y="534216"/>
            <a:ext cx="604663" cy="276999"/>
          </a:xfrm>
          <a:prstGeom prst="rect">
            <a:avLst/>
          </a:prstGeom>
          <a:noFill/>
        </p:spPr>
        <p:txBody>
          <a:bodyPr wrap="square" rtlCol="0">
            <a:spAutoFit/>
          </a:bodyPr>
          <a:lstStyle/>
          <a:p>
            <a:r>
              <a:rPr lang="en-IN" sz="1200" dirty="0"/>
              <a:t>No</a:t>
            </a:r>
          </a:p>
        </p:txBody>
      </p:sp>
      <p:sp>
        <p:nvSpPr>
          <p:cNvPr id="51" name="TextBox 50"/>
          <p:cNvSpPr txBox="1"/>
          <p:nvPr/>
        </p:nvSpPr>
        <p:spPr>
          <a:xfrm flipH="1">
            <a:off x="5800412" y="1496680"/>
            <a:ext cx="604663" cy="276999"/>
          </a:xfrm>
          <a:prstGeom prst="rect">
            <a:avLst/>
          </a:prstGeom>
          <a:noFill/>
        </p:spPr>
        <p:txBody>
          <a:bodyPr wrap="square" rtlCol="0">
            <a:spAutoFit/>
          </a:bodyPr>
          <a:lstStyle/>
          <a:p>
            <a:r>
              <a:rPr lang="en-IN" sz="1200" dirty="0"/>
              <a:t>Yes</a:t>
            </a:r>
          </a:p>
        </p:txBody>
      </p:sp>
    </p:spTree>
    <p:extLst>
      <p:ext uri="{BB962C8B-B14F-4D97-AF65-F5344CB8AC3E}">
        <p14:creationId xmlns:p14="http://schemas.microsoft.com/office/powerpoint/2010/main" val="1104754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599" y="84119"/>
            <a:ext cx="2345514" cy="352789"/>
          </a:xfrm>
          <a:prstGeom prst="rect">
            <a:avLst/>
          </a:prstGeom>
        </p:spPr>
        <p:txBody>
          <a:bodyPr wrap="none">
            <a:spAutoFit/>
          </a:bodyPr>
          <a:lstStyle/>
          <a:p>
            <a:pPr lvl="0">
              <a:lnSpc>
                <a:spcPct val="115000"/>
              </a:lnSpc>
              <a:spcAft>
                <a:spcPts val="0"/>
              </a:spcAft>
            </a:pPr>
            <a:r>
              <a:rPr lang="en-US" sz="1600" b="1" dirty="0">
                <a:latin typeface="Times New Roman" panose="02020603050405020304" pitchFamily="18" charset="0"/>
                <a:ea typeface="Times New Roman" panose="02020603050405020304" pitchFamily="18" charset="0"/>
              </a:rPr>
              <a:t>j.	Exam Scheme</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355600" y="589336"/>
          <a:ext cx="11196320" cy="5863702"/>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186632">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Create/Edit Exam scheme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(Refer Appendix I)</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create a new Exam scheme hierarchy with Exam Type, Period, Exam Name </a:t>
                      </a:r>
                      <a:r>
                        <a:rPr lang="en-US" sz="1600" dirty="0">
                          <a:solidFill>
                            <a:srgbClr val="000000"/>
                          </a:solidFill>
                          <a:effectLst/>
                          <a:highlight>
                            <a:srgbClr val="FFFF00"/>
                          </a:highlight>
                          <a:latin typeface="Times New Roman" panose="02020603050405020304" pitchFamily="18" charset="0"/>
                          <a:ea typeface="Arial" panose="020B0604020202020204" pitchFamily="34" charset="0"/>
                          <a:cs typeface="Arial" panose="020B0604020202020204" pitchFamily="34" charset="0"/>
                        </a:rPr>
                        <a:t>(user will select the predefined Exam Name)</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Activity and Topic (topic is optional) (similar to current system).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2598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 </a:t>
                      </a:r>
                    </a:p>
                    <a:p>
                      <a:pPr>
                        <a:lnSpc>
                          <a:spcPct val="115000"/>
                        </a:lnSpc>
                        <a:spcAft>
                          <a:spcPts val="0"/>
                        </a:spcAft>
                      </a:pP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default max marks for all Activities and/or Topics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In the exam scheme user defines default max marks for each Activity and/or Topic. Teacher can, however, change this for each class/ section, when entering marks from the front end</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8186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Exam Scheme to Class/Subject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e.g Map Scheme Exam scheme 1 to English in Year 1A.</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or Map Scheme Exam Scheme 2 to Arabic for all/ selected set of grades and sections in the school. Warning message if previous mapping exists with details.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6023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Grade Scheme to Class – 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assign a Grade Scheme to selected subjects of a particular class section</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bl>
          </a:graphicData>
        </a:graphic>
      </p:graphicFrame>
    </p:spTree>
    <p:extLst>
      <p:ext uri="{BB962C8B-B14F-4D97-AF65-F5344CB8AC3E}">
        <p14:creationId xmlns:p14="http://schemas.microsoft.com/office/powerpoint/2010/main" val="470530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18160" y="231986"/>
          <a:ext cx="11145522" cy="6150865"/>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181653">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EXS_03</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Marks entry</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subject teachers/supervisors to enter marks as per subject teacher mapping (Access rights linked to mapping done in ASM_07). Marks can be entered at Topic -or sub-topic level as defined in exam scheme</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942637">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Marks Calculation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Topic to Activity, marks calculation is Simple Sum. Activity to Exam, marks calculation is either Simple Sum, Equal Weightage or Max of (in %)</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Note – Simple Sum is the sum total of all the marks entered. Equal Weightage means all the Activities have equal weightage in terms of % marks. </a:t>
                      </a:r>
                      <a:r>
                        <a:rPr lang="en-US" sz="1600">
                          <a:effectLst/>
                          <a:latin typeface="Times New Roman" panose="02020603050405020304" pitchFamily="18" charset="0"/>
                          <a:ea typeface="Arial" panose="020B0604020202020204" pitchFamily="34" charset="0"/>
                          <a:cs typeface="Arial" panose="020B0604020202020204" pitchFamily="34" charset="0"/>
                        </a:rPr>
                        <a:t>Max of (in %)</a:t>
                      </a: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 is the % of maximum mark out of all the marks entered for all the Activities under that particular Exam.</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176444">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Configure Term Calculation</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configure Term Calculation. E.g Term 1 Calculation = 30% FA1 + 30% FA2 +40% FA3</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093555">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Configure Target Settings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set targets for next exam in terms of grades based on the grade obtained in the previous exam</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bl>
          </a:graphicData>
        </a:graphic>
      </p:graphicFrame>
    </p:spTree>
    <p:extLst>
      <p:ext uri="{BB962C8B-B14F-4D97-AF65-F5344CB8AC3E}">
        <p14:creationId xmlns:p14="http://schemas.microsoft.com/office/powerpoint/2010/main" val="1165089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5365451"/>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181653">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EXS_05</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Exam Attendance screen</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teachers to mark/update students who were absent for any exam. For students marked absent, mark entry screen will not allow data to be entered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40211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EXS_06</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6</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Save &amp; Submit features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Autosave marks entries every 5 minutes.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Show warning if navigating without save.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Manual save button to save and continue marks entry.</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Submit button to submit final marks.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6.1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Draft/Resubmit. </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(admin only feature)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When teacher has saved but not submitted, the marks entries are in “Draft” status. Once submitted, they are in “Under Review”. Once approved by Supervisor or Admin, it is “FINAL”.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Admin/Supervisor can ask teacher to re-submit marks (means switch status from “Under Review” to “Draft”. This will result in the screen becoming editable for the teacher to enter/edit the marks entered and re-submitting it). Or Admin/ Supervisor can APPROVE and it becomes final.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909198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5337337"/>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251374">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EXS_07</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7</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View Grades &amp; Set Targets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User should be able to select the class, section(s), subject and view the Grades of all the students. The user should also be able to set targets for each student for the next exam.</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40211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EXS_08</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8</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Export data</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Teacher can export the marks entered in excel/CSV and/or PDF format</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EXS_09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Teacher Summary report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Student report view/ comment</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Group report view</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EXS_10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Entry Status (admin only feature and via access rights)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View status of marks entry completion and we can filter by STATUS/ CLASSES/ TEACHERS/. The objective is to track the number of entries marked, saved, submitted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etc</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4030720"/>
                  </a:ext>
                </a:extLst>
              </a:tr>
            </a:tbl>
          </a:graphicData>
        </a:graphic>
      </p:graphicFrame>
    </p:spTree>
    <p:extLst>
      <p:ext uri="{BB962C8B-B14F-4D97-AF65-F5344CB8AC3E}">
        <p14:creationId xmlns:p14="http://schemas.microsoft.com/office/powerpoint/2010/main" val="1558032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295" y="-155993"/>
            <a:ext cx="8796130" cy="568041"/>
          </a:xfrm>
          <a:prstGeom prst="rect">
            <a:avLst/>
          </a:prstGeom>
        </p:spPr>
        <p:txBody>
          <a:bodyPr wrap="square">
            <a:spAutoFit/>
          </a:bodyPr>
          <a:lstStyle/>
          <a:p>
            <a:pPr>
              <a:lnSpc>
                <a:spcPct val="115000"/>
              </a:lnSpc>
              <a:spcAft>
                <a:spcPts val="0"/>
              </a:spcAft>
            </a:pPr>
            <a:r>
              <a:rPr lang="en-US" sz="1400"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EXS_F01: Create/Edit Exam Scheme (Admin only feature) </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3" y="1398065"/>
            <a:ext cx="1905341" cy="101714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Create/Edit Exam Scheme with Exam Type, Period, Exam Name, Activity and Topic</a:t>
            </a:r>
            <a:endParaRPr lang="en-IN" sz="1200" dirty="0"/>
          </a:p>
          <a:p>
            <a:r>
              <a:rPr lang="en-US" sz="1200" dirty="0"/>
              <a:t> </a:t>
            </a:r>
            <a:endParaRPr lang="en-IN" sz="1200" dirty="0"/>
          </a:p>
        </p:txBody>
      </p:sp>
      <p:sp>
        <p:nvSpPr>
          <p:cNvPr id="5" name="Process 7"/>
          <p:cNvSpPr/>
          <p:nvPr/>
        </p:nvSpPr>
        <p:spPr>
          <a:xfrm>
            <a:off x="5022233" y="2930983"/>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pPr algn="ctr"/>
            <a:r>
              <a:rPr lang="en-US" sz="1200" dirty="0"/>
              <a:t>Define default max marks to each Activity and/or Topic</a:t>
            </a:r>
            <a:endParaRPr lang="en-IN" sz="1200" dirty="0"/>
          </a:p>
          <a:p>
            <a:r>
              <a:rPr lang="en-US" sz="1200" dirty="0"/>
              <a:t> </a:t>
            </a:r>
            <a:endParaRPr lang="en-IN" sz="1200" dirty="0"/>
          </a:p>
        </p:txBody>
      </p:sp>
      <p:cxnSp>
        <p:nvCxnSpPr>
          <p:cNvPr id="6" name="Straight Arrow Connector 5"/>
          <p:cNvCxnSpPr>
            <a:cxnSpLocks/>
            <a:stCxn id="3" idx="2"/>
            <a:endCxn id="5" idx="0"/>
          </p:cNvCxnSpPr>
          <p:nvPr/>
        </p:nvCxnSpPr>
        <p:spPr>
          <a:xfrm>
            <a:off x="5974904" y="2415208"/>
            <a:ext cx="0" cy="51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65599" y="1602277"/>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9" name="Straight Arrow Connector 8"/>
          <p:cNvCxnSpPr>
            <a:cxnSpLocks/>
            <a:stCxn id="8" idx="3"/>
            <a:endCxn id="3" idx="1"/>
          </p:cNvCxnSpPr>
          <p:nvPr/>
        </p:nvCxnSpPr>
        <p:spPr>
          <a:xfrm>
            <a:off x="3695208" y="1906636"/>
            <a:ext cx="1327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724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31" y="79512"/>
            <a:ext cx="9034670"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EXS_F02: Subject – Scheme mapping flowchart (Admin only feature)</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2" y="1046973"/>
            <a:ext cx="1729608" cy="75539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filters academic year. Default </a:t>
            </a:r>
            <a:r>
              <a:rPr lang="en-US" sz="1200" dirty="0">
                <a:sym typeface="Wingdings" panose="05000000000000000000" pitchFamily="2" charset="2"/>
              </a:rPr>
              <a:t></a:t>
            </a:r>
            <a:r>
              <a:rPr lang="en-US" sz="1200" dirty="0"/>
              <a:t> current year based on date</a:t>
            </a:r>
            <a:endParaRPr lang="en-IN" sz="1200" dirty="0"/>
          </a:p>
        </p:txBody>
      </p:sp>
      <p:sp>
        <p:nvSpPr>
          <p:cNvPr id="4" name="Process 7"/>
          <p:cNvSpPr/>
          <p:nvPr/>
        </p:nvSpPr>
        <p:spPr>
          <a:xfrm>
            <a:off x="5022233" y="254168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creates a table of classes, sections and subjects</a:t>
            </a:r>
            <a:endParaRPr lang="en-IN" sz="1200" dirty="0"/>
          </a:p>
        </p:txBody>
      </p:sp>
      <p:sp>
        <p:nvSpPr>
          <p:cNvPr id="5" name="Process 7"/>
          <p:cNvSpPr/>
          <p:nvPr/>
        </p:nvSpPr>
        <p:spPr>
          <a:xfrm>
            <a:off x="5022233" y="3889715"/>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selects an exam scheme to assign and submits</a:t>
            </a:r>
            <a:endParaRPr lang="en-IN" sz="1200" dirty="0"/>
          </a:p>
        </p:txBody>
      </p:sp>
      <p:cxnSp>
        <p:nvCxnSpPr>
          <p:cNvPr id="6" name="Straight Arrow Connector 5"/>
          <p:cNvCxnSpPr>
            <a:cxnSpLocks/>
            <a:stCxn id="3" idx="2"/>
            <a:endCxn id="4" idx="0"/>
          </p:cNvCxnSpPr>
          <p:nvPr/>
        </p:nvCxnSpPr>
        <p:spPr>
          <a:xfrm>
            <a:off x="5887036" y="1802369"/>
            <a:ext cx="2"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3150401"/>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95416" y="11203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9" name="Straight Arrow Connector 8"/>
          <p:cNvCxnSpPr>
            <a:cxnSpLocks/>
            <a:stCxn id="8" idx="3"/>
            <a:endCxn id="3" idx="1"/>
          </p:cNvCxnSpPr>
          <p:nvPr/>
        </p:nvCxnSpPr>
        <p:spPr>
          <a:xfrm>
            <a:off x="3725025" y="1424671"/>
            <a:ext cx="129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229599" y="3553095"/>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Any conflicts with previous mapping? </a:t>
            </a:r>
            <a:endParaRPr lang="en-IN" sz="1200" dirty="0"/>
          </a:p>
        </p:txBody>
      </p:sp>
      <p:sp>
        <p:nvSpPr>
          <p:cNvPr id="11" name="Process 7"/>
          <p:cNvSpPr/>
          <p:nvPr/>
        </p:nvSpPr>
        <p:spPr>
          <a:xfrm>
            <a:off x="5022232" y="527365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Save</a:t>
            </a:r>
          </a:p>
        </p:txBody>
      </p:sp>
      <p:cxnSp>
        <p:nvCxnSpPr>
          <p:cNvPr id="12" name="Straight Arrow Connector 11"/>
          <p:cNvCxnSpPr>
            <a:stCxn id="5" idx="3"/>
            <a:endCxn id="10" idx="1"/>
          </p:cNvCxnSpPr>
          <p:nvPr/>
        </p:nvCxnSpPr>
        <p:spPr>
          <a:xfrm>
            <a:off x="6751842" y="4249711"/>
            <a:ext cx="147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0" idx="0"/>
          </p:cNvCxnSpPr>
          <p:nvPr/>
        </p:nvCxnSpPr>
        <p:spPr>
          <a:xfrm flipH="1" flipV="1">
            <a:off x="9077050" y="2846042"/>
            <a:ext cx="1" cy="70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endCxn id="4" idx="3"/>
          </p:cNvCxnSpPr>
          <p:nvPr/>
        </p:nvCxnSpPr>
        <p:spPr>
          <a:xfrm flipH="1">
            <a:off x="6751842" y="2846042"/>
            <a:ext cx="232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flipH="1">
            <a:off x="9077050" y="4946327"/>
            <a:ext cx="1" cy="63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3"/>
          </p:cNvCxnSpPr>
          <p:nvPr/>
        </p:nvCxnSpPr>
        <p:spPr>
          <a:xfrm flipH="1">
            <a:off x="6751841" y="5578012"/>
            <a:ext cx="2342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7188387" y="2486047"/>
            <a:ext cx="1724606" cy="276999"/>
          </a:xfrm>
          <a:prstGeom prst="rect">
            <a:avLst/>
          </a:prstGeom>
          <a:noFill/>
        </p:spPr>
        <p:txBody>
          <a:bodyPr wrap="square" rtlCol="0">
            <a:spAutoFit/>
          </a:bodyPr>
          <a:lstStyle/>
          <a:p>
            <a:r>
              <a:rPr lang="en-IN" sz="1200" dirty="0"/>
              <a:t>Yes – Display Conflicts</a:t>
            </a:r>
          </a:p>
        </p:txBody>
      </p:sp>
      <p:sp>
        <p:nvSpPr>
          <p:cNvPr id="18" name="TextBox 17"/>
          <p:cNvSpPr txBox="1"/>
          <p:nvPr/>
        </p:nvSpPr>
        <p:spPr>
          <a:xfrm flipH="1">
            <a:off x="9077050" y="5114658"/>
            <a:ext cx="604663"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2032639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886" y="123447"/>
            <a:ext cx="3874330"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EXS_F03: Marks entry, save and submit flowchart </a:t>
            </a:r>
            <a:endParaRPr lang="en-IN" sz="1400" dirty="0"/>
          </a:p>
        </p:txBody>
      </p:sp>
      <p:sp>
        <p:nvSpPr>
          <p:cNvPr id="4" name="Process 7"/>
          <p:cNvSpPr/>
          <p:nvPr/>
        </p:nvSpPr>
        <p:spPr>
          <a:xfrm>
            <a:off x="4935608" y="18492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Select the Class, Section and Subject</a:t>
            </a:r>
          </a:p>
        </p:txBody>
      </p:sp>
      <p:sp>
        <p:nvSpPr>
          <p:cNvPr id="5" name="Process 7"/>
          <p:cNvSpPr/>
          <p:nvPr/>
        </p:nvSpPr>
        <p:spPr>
          <a:xfrm>
            <a:off x="4935608" y="283429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Select the Assessment and Assessment Period</a:t>
            </a:r>
          </a:p>
        </p:txBody>
      </p:sp>
      <p:sp>
        <p:nvSpPr>
          <p:cNvPr id="6" name="Process 7"/>
          <p:cNvSpPr/>
          <p:nvPr/>
        </p:nvSpPr>
        <p:spPr>
          <a:xfrm>
            <a:off x="4920066" y="3944775"/>
            <a:ext cx="1725986"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Mark Exam Attendance</a:t>
            </a:r>
          </a:p>
        </p:txBody>
      </p:sp>
      <p:cxnSp>
        <p:nvCxnSpPr>
          <p:cNvPr id="7" name="Straight Arrow Connector 6"/>
          <p:cNvCxnSpPr>
            <a:cxnSpLocks/>
            <a:stCxn id="4" idx="2"/>
            <a:endCxn id="5" idx="0"/>
          </p:cNvCxnSpPr>
          <p:nvPr/>
        </p:nvCxnSpPr>
        <p:spPr>
          <a:xfrm>
            <a:off x="5800413" y="2457955"/>
            <a:ext cx="0" cy="37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5" idx="2"/>
            <a:endCxn id="6" idx="0"/>
          </p:cNvCxnSpPr>
          <p:nvPr/>
        </p:nvCxnSpPr>
        <p:spPr>
          <a:xfrm flipH="1">
            <a:off x="5783059" y="3443010"/>
            <a:ext cx="17354" cy="50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rocess 7"/>
          <p:cNvSpPr/>
          <p:nvPr/>
        </p:nvSpPr>
        <p:spPr>
          <a:xfrm>
            <a:off x="1960498"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is</a:t>
            </a:r>
          </a:p>
        </p:txBody>
      </p:sp>
      <p:sp>
        <p:nvSpPr>
          <p:cNvPr id="10" name="Diamond 9"/>
          <p:cNvSpPr/>
          <p:nvPr/>
        </p:nvSpPr>
        <p:spPr>
          <a:xfrm>
            <a:off x="4935608" y="114599"/>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a Subject Teacher?</a:t>
            </a:r>
            <a:endParaRPr lang="en-IN" sz="1200" dirty="0"/>
          </a:p>
        </p:txBody>
      </p:sp>
      <p:sp>
        <p:nvSpPr>
          <p:cNvPr id="11" name="Process 7"/>
          <p:cNvSpPr/>
          <p:nvPr/>
        </p:nvSpPr>
        <p:spPr>
          <a:xfrm>
            <a:off x="8220972"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Cannot enter Marks</a:t>
            </a:r>
          </a:p>
        </p:txBody>
      </p:sp>
      <p:sp>
        <p:nvSpPr>
          <p:cNvPr id="12" name="Process 7"/>
          <p:cNvSpPr/>
          <p:nvPr/>
        </p:nvSpPr>
        <p:spPr>
          <a:xfrm>
            <a:off x="2276061" y="3932958"/>
            <a:ext cx="1798365"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Change the max marks for the assessment for class-section-subject (optional) </a:t>
            </a:r>
            <a:endParaRPr lang="en-IN" sz="1200" dirty="0"/>
          </a:p>
        </p:txBody>
      </p:sp>
      <p:sp>
        <p:nvSpPr>
          <p:cNvPr id="13" name="Process 7"/>
          <p:cNvSpPr/>
          <p:nvPr/>
        </p:nvSpPr>
        <p:spPr>
          <a:xfrm>
            <a:off x="7961456" y="3932958"/>
            <a:ext cx="1739548"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Enter/ Edit marks against each student for each Activity or Topic</a:t>
            </a:r>
            <a:endParaRPr lang="en-IN" sz="1200" dirty="0"/>
          </a:p>
        </p:txBody>
      </p:sp>
      <p:sp>
        <p:nvSpPr>
          <p:cNvPr id="14" name="Process 7"/>
          <p:cNvSpPr/>
          <p:nvPr/>
        </p:nvSpPr>
        <p:spPr>
          <a:xfrm>
            <a:off x="7971395" y="51248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Save or submit the marks entered. Capture the last submitted date</a:t>
            </a:r>
            <a:endParaRPr lang="en-IN" sz="1200" dirty="0"/>
          </a:p>
        </p:txBody>
      </p:sp>
      <p:sp>
        <p:nvSpPr>
          <p:cNvPr id="15" name="Process 7"/>
          <p:cNvSpPr/>
          <p:nvPr/>
        </p:nvSpPr>
        <p:spPr>
          <a:xfrm>
            <a:off x="7971395" y="604890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Download or export marks entered in CSV format</a:t>
            </a:r>
            <a:endParaRPr lang="en-IN" sz="1200" dirty="0"/>
          </a:p>
        </p:txBody>
      </p:sp>
      <p:cxnSp>
        <p:nvCxnSpPr>
          <p:cNvPr id="17" name="Straight Arrow Connector 16"/>
          <p:cNvCxnSpPr>
            <a:cxnSpLocks/>
            <a:stCxn id="9" idx="3"/>
            <a:endCxn id="10" idx="1"/>
          </p:cNvCxnSpPr>
          <p:nvPr/>
        </p:nvCxnSpPr>
        <p:spPr>
          <a:xfrm>
            <a:off x="3690107" y="811215"/>
            <a:ext cx="1245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0" idx="3"/>
            <a:endCxn id="11" idx="1"/>
          </p:cNvCxnSpPr>
          <p:nvPr/>
        </p:nvCxnSpPr>
        <p:spPr>
          <a:xfrm>
            <a:off x="6630511" y="811215"/>
            <a:ext cx="1590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0" idx="2"/>
            <a:endCxn id="4" idx="0"/>
          </p:cNvCxnSpPr>
          <p:nvPr/>
        </p:nvCxnSpPr>
        <p:spPr>
          <a:xfrm>
            <a:off x="5783060" y="1507831"/>
            <a:ext cx="17353" cy="34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5" idx="2"/>
            <a:endCxn id="12" idx="0"/>
          </p:cNvCxnSpPr>
          <p:nvPr/>
        </p:nvCxnSpPr>
        <p:spPr>
          <a:xfrm flipH="1">
            <a:off x="3175244" y="3443010"/>
            <a:ext cx="2625169"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5" idx="2"/>
            <a:endCxn id="13" idx="0"/>
          </p:cNvCxnSpPr>
          <p:nvPr/>
        </p:nvCxnSpPr>
        <p:spPr>
          <a:xfrm>
            <a:off x="5800413" y="3443010"/>
            <a:ext cx="3030817"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13" idx="2"/>
            <a:endCxn id="14" idx="0"/>
          </p:cNvCxnSpPr>
          <p:nvPr/>
        </p:nvCxnSpPr>
        <p:spPr>
          <a:xfrm>
            <a:off x="8831230" y="4820478"/>
            <a:ext cx="4970" cy="30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4" idx="2"/>
            <a:endCxn id="15" idx="0"/>
          </p:cNvCxnSpPr>
          <p:nvPr/>
        </p:nvCxnSpPr>
        <p:spPr>
          <a:xfrm>
            <a:off x="8836200" y="5733555"/>
            <a:ext cx="0" cy="31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flipH="1">
            <a:off x="7192984" y="534216"/>
            <a:ext cx="604663" cy="276999"/>
          </a:xfrm>
          <a:prstGeom prst="rect">
            <a:avLst/>
          </a:prstGeom>
          <a:noFill/>
        </p:spPr>
        <p:txBody>
          <a:bodyPr wrap="square" rtlCol="0">
            <a:spAutoFit/>
          </a:bodyPr>
          <a:lstStyle/>
          <a:p>
            <a:r>
              <a:rPr lang="en-IN" sz="1200" dirty="0"/>
              <a:t>No</a:t>
            </a:r>
          </a:p>
        </p:txBody>
      </p:sp>
      <p:sp>
        <p:nvSpPr>
          <p:cNvPr id="26" name="TextBox 25"/>
          <p:cNvSpPr txBox="1"/>
          <p:nvPr/>
        </p:nvSpPr>
        <p:spPr>
          <a:xfrm flipH="1">
            <a:off x="5800412" y="1496680"/>
            <a:ext cx="604663" cy="276999"/>
          </a:xfrm>
          <a:prstGeom prst="rect">
            <a:avLst/>
          </a:prstGeom>
          <a:noFill/>
        </p:spPr>
        <p:txBody>
          <a:bodyPr wrap="square" rtlCol="0">
            <a:spAutoFit/>
          </a:bodyPr>
          <a:lstStyle/>
          <a:p>
            <a:r>
              <a:rPr lang="en-IN" sz="1200" dirty="0"/>
              <a:t>Yes</a:t>
            </a:r>
          </a:p>
        </p:txBody>
      </p:sp>
    </p:spTree>
    <p:extLst>
      <p:ext uri="{BB962C8B-B14F-4D97-AF65-F5344CB8AC3E}">
        <p14:creationId xmlns:p14="http://schemas.microsoft.com/office/powerpoint/2010/main" val="40521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38499960"/>
              </p:ext>
            </p:extLst>
          </p:nvPr>
        </p:nvGraphicFramePr>
        <p:xfrm>
          <a:off x="558800" y="1613747"/>
          <a:ext cx="11145522" cy="4110858"/>
        </p:xfrm>
        <a:graphic>
          <a:graphicData uri="http://schemas.openxmlformats.org/drawingml/2006/table">
            <a:tbl>
              <a:tblPr firstRow="1" bandRow="1">
                <a:tableStyleId>{72833802-FEF1-4C79-8D5D-14CF1EAF98D9}</a:tableStyleId>
              </a:tblPr>
              <a:tblGrid>
                <a:gridCol w="1857587">
                  <a:extLst>
                    <a:ext uri="{9D8B030D-6E8A-4147-A177-3AD203B41FA5}">
                      <a16:colId xmlns="" xmlns:a16="http://schemas.microsoft.com/office/drawing/2014/main" val="468627062"/>
                    </a:ext>
                  </a:extLst>
                </a:gridCol>
                <a:gridCol w="555413">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7620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608322">
                  <a:extLst>
                    <a:ext uri="{9D8B030D-6E8A-4147-A177-3AD203B41FA5}">
                      <a16:colId xmlns="" xmlns:a16="http://schemas.microsoft.com/office/drawing/2014/main" val="1766004925"/>
                    </a:ext>
                  </a:extLst>
                </a:gridCol>
              </a:tblGrid>
              <a:tr h="505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295120">
                <a:tc>
                  <a:txBody>
                    <a:bodyPr/>
                    <a:lstStyle/>
                    <a:p>
                      <a:pPr>
                        <a:lnSpc>
                          <a:spcPct val="115000"/>
                        </a:lnSpc>
                        <a:spcAft>
                          <a:spcPts val="0"/>
                        </a:spcAft>
                      </a:pPr>
                      <a:r>
                        <a:rPr lang="en-US" sz="1600" dirty="0">
                          <a:effectLst/>
                        </a:rPr>
                        <a:t>LR_01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1.0</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600" dirty="0" smtClean="0">
                          <a:effectLst/>
                        </a:rPr>
                        <a:t>1.0</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600" dirty="0">
                          <a:effectLst/>
                        </a:rPr>
                        <a:t>Validate credentials, login with different ids</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effectLst/>
                        </a:rPr>
                        <a:t>Validate the credentials entered and redirect the user to the home/main page upon success. </a:t>
                      </a:r>
                      <a:r>
                        <a:rPr lang="en-US" sz="1600" dirty="0" smtClean="0">
                          <a:effectLst/>
                        </a:rPr>
                        <a:t>Parents</a:t>
                      </a:r>
                      <a:r>
                        <a:rPr lang="en-US" sz="1600" baseline="0" dirty="0" smtClean="0">
                          <a:effectLst/>
                        </a:rPr>
                        <a:t> &amp; Staff will </a:t>
                      </a:r>
                      <a:r>
                        <a:rPr lang="en-US" sz="1600" dirty="0" smtClean="0">
                          <a:effectLst/>
                        </a:rPr>
                        <a:t>login using the same feature and need to be redirected to different portals/ landing pages based on their roles. No student</a:t>
                      </a:r>
                      <a:r>
                        <a:rPr lang="en-US" sz="1600" baseline="0" dirty="0" smtClean="0">
                          <a:effectLst/>
                        </a:rPr>
                        <a:t> login envisaged in Phase 1</a:t>
                      </a:r>
                      <a:endParaRPr lang="en-IN" sz="1600" dirty="0" smtClean="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 xmlns:a16="http://schemas.microsoft.com/office/drawing/2014/main" val="2388736831"/>
                  </a:ext>
                </a:extLst>
              </a:tr>
              <a:tr h="689435">
                <a:tc>
                  <a:txBody>
                    <a:bodyPr/>
                    <a:lstStyle/>
                    <a:p>
                      <a:pPr>
                        <a:lnSpc>
                          <a:spcPct val="115000"/>
                        </a:lnSpc>
                        <a:spcAft>
                          <a:spcPts val="0"/>
                        </a:spcAft>
                      </a:pPr>
                      <a:r>
                        <a:rPr lang="en-US" sz="1600" dirty="0" smtClean="0">
                          <a:effectLst/>
                        </a:rPr>
                        <a:t>LR_02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endParaRPr lang="en-IN" sz="1600" kern="1200" dirty="0">
                        <a:solidFill>
                          <a:schemeClr val="tx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600" kern="1200" dirty="0" smtClean="0">
                          <a:solidFill>
                            <a:schemeClr val="tx1"/>
                          </a:solidFill>
                          <a:effectLst/>
                          <a:latin typeface="+mn-lt"/>
                          <a:ea typeface="+mn-ea"/>
                          <a:cs typeface="+mn-cs"/>
                        </a:rPr>
                        <a:t>2.0</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r>
                        <a:rPr lang="en-IN" sz="1600" kern="1200" dirty="0" smtClean="0">
                          <a:solidFill>
                            <a:schemeClr val="tx1"/>
                          </a:solidFill>
                          <a:effectLst/>
                          <a:latin typeface="+mn-lt"/>
                          <a:ea typeface="+mn-ea"/>
                          <a:cs typeface="+mn-cs"/>
                        </a:rPr>
                        <a:t>Office365</a:t>
                      </a:r>
                      <a:r>
                        <a:rPr lang="en-IN" sz="1600" kern="1200" baseline="0" dirty="0" smtClean="0">
                          <a:solidFill>
                            <a:schemeClr val="tx1"/>
                          </a:solidFill>
                          <a:effectLst/>
                          <a:latin typeface="+mn-lt"/>
                          <a:ea typeface="+mn-ea"/>
                          <a:cs typeface="+mn-cs"/>
                        </a:rPr>
                        <a:t> sign-in</a:t>
                      </a:r>
                      <a:endParaRPr lang="en-IN" sz="1600" kern="1200" dirty="0">
                        <a:solidFill>
                          <a:schemeClr val="tx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The user should also be able to login with Office 365, based on the “office365</a:t>
                      </a:r>
                      <a:r>
                        <a:rPr lang="en-US" sz="1600" kern="1200" baseline="0" dirty="0" smtClean="0">
                          <a:solidFill>
                            <a:schemeClr val="tx1"/>
                          </a:solidFill>
                          <a:effectLst/>
                          <a:latin typeface="+mn-lt"/>
                          <a:ea typeface="+mn-ea"/>
                          <a:cs typeface="+mn-cs"/>
                        </a:rPr>
                        <a:t> ID” stored separately in the profile/database</a:t>
                      </a:r>
                      <a:endParaRPr lang="en-IN" sz="1600" kern="1200" dirty="0">
                        <a:solidFill>
                          <a:schemeClr val="tx1"/>
                        </a:solidFill>
                        <a:effectLst/>
                        <a:latin typeface="+mn-lt"/>
                        <a:ea typeface="+mn-ea"/>
                        <a:cs typeface="+mn-cs"/>
                      </a:endParaRPr>
                    </a:p>
                  </a:txBody>
                  <a:tcPr marL="68580" marR="68580" marT="0" marB="0" anchor="ctr"/>
                </a:tc>
              </a:tr>
              <a:tr h="769076">
                <a:tc>
                  <a:txBody>
                    <a:bodyPr/>
                    <a:lstStyle/>
                    <a:p>
                      <a:pPr>
                        <a:lnSpc>
                          <a:spcPct val="115000"/>
                        </a:lnSpc>
                        <a:spcAft>
                          <a:spcPts val="0"/>
                        </a:spcAft>
                      </a:pPr>
                      <a:r>
                        <a:rPr lang="en-US" sz="1600" dirty="0" smtClean="0">
                          <a:effectLst/>
                        </a:rPr>
                        <a:t>LR_03</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endParaRPr lang="en-IN" sz="1600" kern="1200" dirty="0">
                        <a:solidFill>
                          <a:schemeClr val="tx1"/>
                        </a:solidFill>
                        <a:effectLst/>
                        <a:latin typeface="+mn-lt"/>
                        <a:ea typeface="+mn-ea"/>
                        <a:cs typeface="+mn-cs"/>
                      </a:endParaRPr>
                    </a:p>
                  </a:txBody>
                  <a:tcPr marL="68580" marR="68580" marT="0" marB="0" anchor="ctr"/>
                </a:tc>
                <a:tc>
                  <a:txBody>
                    <a:bodyPr/>
                    <a:lstStyle/>
                    <a:p>
                      <a:pPr algn="ctr">
                        <a:lnSpc>
                          <a:spcPct val="115000"/>
                        </a:lnSpc>
                        <a:spcAft>
                          <a:spcPts val="0"/>
                        </a:spcAft>
                      </a:pPr>
                      <a:r>
                        <a:rPr lang="en-IN" sz="1600" kern="1200" dirty="0" smtClean="0">
                          <a:solidFill>
                            <a:schemeClr val="tx1"/>
                          </a:solidFill>
                          <a:effectLst/>
                          <a:latin typeface="+mn-lt"/>
                          <a:ea typeface="+mn-ea"/>
                          <a:cs typeface="+mn-cs"/>
                        </a:rPr>
                        <a:t>2.1</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r>
                        <a:rPr lang="en-IN" sz="1600" kern="1200" dirty="0" smtClean="0">
                          <a:solidFill>
                            <a:schemeClr val="tx1"/>
                          </a:solidFill>
                          <a:effectLst/>
                          <a:latin typeface="+mn-lt"/>
                          <a:ea typeface="+mn-ea"/>
                          <a:cs typeface="+mn-cs"/>
                        </a:rPr>
                        <a:t>Google</a:t>
                      </a:r>
                      <a:r>
                        <a:rPr lang="en-IN" sz="1600" kern="1200" baseline="0" dirty="0" smtClean="0">
                          <a:solidFill>
                            <a:schemeClr val="tx1"/>
                          </a:solidFill>
                          <a:effectLst/>
                          <a:latin typeface="+mn-lt"/>
                          <a:ea typeface="+mn-ea"/>
                          <a:cs typeface="+mn-cs"/>
                        </a:rPr>
                        <a:t> sign-in</a:t>
                      </a:r>
                      <a:endParaRPr lang="en-IN" sz="1600" kern="1200" dirty="0">
                        <a:solidFill>
                          <a:schemeClr val="tx1"/>
                        </a:solidFill>
                        <a:effectLst/>
                        <a:latin typeface="+mn-lt"/>
                        <a:ea typeface="+mn-ea"/>
                        <a:cs typeface="+mn-cs"/>
                      </a:endParaRPr>
                    </a:p>
                  </a:txBody>
                  <a:tcPr marL="68580" marR="68580"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The user should also be able to login with Google</a:t>
                      </a:r>
                      <a:r>
                        <a:rPr lang="en-US" sz="1600" kern="1200" baseline="0" dirty="0" smtClean="0">
                          <a:solidFill>
                            <a:schemeClr val="tx1"/>
                          </a:solidFill>
                          <a:effectLst/>
                          <a:latin typeface="+mn-lt"/>
                          <a:ea typeface="+mn-ea"/>
                          <a:cs typeface="+mn-cs"/>
                        </a:rPr>
                        <a:t> ID,,</a:t>
                      </a:r>
                      <a:r>
                        <a:rPr lang="en-US" sz="1600" kern="1200" dirty="0" smtClean="0">
                          <a:solidFill>
                            <a:schemeClr val="tx1"/>
                          </a:solidFill>
                          <a:effectLst/>
                          <a:latin typeface="+mn-lt"/>
                          <a:ea typeface="+mn-ea"/>
                          <a:cs typeface="+mn-cs"/>
                        </a:rPr>
                        <a:t> based on the “Google</a:t>
                      </a:r>
                      <a:r>
                        <a:rPr lang="en-US" sz="1600" kern="1200" baseline="0" dirty="0" smtClean="0">
                          <a:solidFill>
                            <a:schemeClr val="tx1"/>
                          </a:solidFill>
                          <a:effectLst/>
                          <a:latin typeface="+mn-lt"/>
                          <a:ea typeface="+mn-ea"/>
                          <a:cs typeface="+mn-cs"/>
                        </a:rPr>
                        <a:t> ID” stored separately in the profile/database</a:t>
                      </a:r>
                      <a:endParaRPr lang="en-IN" sz="1600" kern="1200" dirty="0" smtClean="0">
                        <a:solidFill>
                          <a:schemeClr val="tx1"/>
                        </a:solidFill>
                        <a:effectLst/>
                        <a:latin typeface="+mn-lt"/>
                        <a:ea typeface="+mn-ea"/>
                        <a:cs typeface="+mn-cs"/>
                      </a:endParaRPr>
                    </a:p>
                  </a:txBody>
                  <a:tcPr marL="68580" marR="68580" marT="0" marB="0" anchor="ctr"/>
                </a:tc>
              </a:tr>
              <a:tr h="689435">
                <a:tc>
                  <a:txBody>
                    <a:bodyPr/>
                    <a:lstStyle/>
                    <a:p>
                      <a:pPr>
                        <a:lnSpc>
                          <a:spcPct val="115000"/>
                        </a:lnSpc>
                        <a:spcAft>
                          <a:spcPts val="0"/>
                        </a:spcAft>
                      </a:pPr>
                      <a:r>
                        <a:rPr lang="en-US" sz="1600" dirty="0" smtClean="0">
                          <a:effectLst/>
                        </a:rPr>
                        <a:t>LR_04</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600" kern="1200" dirty="0" smtClean="0">
                          <a:solidFill>
                            <a:schemeClr val="tx1"/>
                          </a:solidFill>
                          <a:effectLst/>
                          <a:latin typeface="+mn-lt"/>
                          <a:ea typeface="+mn-ea"/>
                          <a:cs typeface="+mn-cs"/>
                        </a:rPr>
                        <a:t>2.2</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r>
                        <a:rPr lang="en-US" sz="1600" kern="1200" dirty="0">
                          <a:solidFill>
                            <a:schemeClr val="tx1"/>
                          </a:solidFill>
                          <a:effectLst/>
                          <a:latin typeface="+mn-lt"/>
                          <a:ea typeface="+mn-ea"/>
                          <a:cs typeface="+mn-cs"/>
                        </a:rPr>
                        <a:t>Restricted Access</a:t>
                      </a:r>
                      <a:endParaRPr lang="en-IN" sz="1600" kern="1200" dirty="0">
                        <a:solidFill>
                          <a:schemeClr val="tx1"/>
                        </a:solidFill>
                        <a:effectLst/>
                        <a:latin typeface="+mn-lt"/>
                        <a:ea typeface="+mn-ea"/>
                        <a:cs typeface="+mn-cs"/>
                      </a:endParaRPr>
                    </a:p>
                  </a:txBody>
                  <a:tcPr marL="68580" marR="68580" marT="0" marB="0" anchor="ctr"/>
                </a:tc>
                <a:tc>
                  <a:txBody>
                    <a:bodyPr/>
                    <a:lstStyle/>
                    <a:p>
                      <a:pPr>
                        <a:lnSpc>
                          <a:spcPct val="115000"/>
                        </a:lnSpc>
                        <a:spcAft>
                          <a:spcPts val="0"/>
                        </a:spcAft>
                      </a:pPr>
                      <a:r>
                        <a:rPr lang="en-US" sz="1600" kern="1200" dirty="0">
                          <a:solidFill>
                            <a:schemeClr val="tx1"/>
                          </a:solidFill>
                          <a:effectLst/>
                          <a:latin typeface="+mn-lt"/>
                          <a:ea typeface="+mn-ea"/>
                          <a:cs typeface="+mn-cs"/>
                        </a:rPr>
                        <a:t>Based on the user role restrict the access to specific features</a:t>
                      </a:r>
                      <a:endParaRPr lang="en-IN" sz="160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1378122601"/>
                  </a:ext>
                </a:extLst>
              </a:tr>
            </a:tbl>
          </a:graphicData>
        </a:graphic>
      </p:graphicFrame>
      <p:sp>
        <p:nvSpPr>
          <p:cNvPr id="2" name="Title 1"/>
          <p:cNvSpPr>
            <a:spLocks noGrp="1"/>
          </p:cNvSpPr>
          <p:nvPr>
            <p:ph type="title"/>
          </p:nvPr>
        </p:nvSpPr>
        <p:spPr/>
        <p:txBody>
          <a:bodyPr/>
          <a:lstStyle/>
          <a:p>
            <a:r>
              <a:rPr lang="en-US" dirty="0" smtClean="0"/>
              <a:t>1.0 Login</a:t>
            </a:r>
            <a:r>
              <a:rPr lang="en-US" sz="2000" dirty="0" smtClean="0"/>
              <a:t/>
            </a:r>
            <a:br>
              <a:rPr lang="en-US" sz="2000" dirty="0" smtClean="0"/>
            </a:br>
            <a:r>
              <a:rPr lang="en-US" sz="2000" dirty="0" smtClean="0"/>
              <a:t>Authentication &amp; Access Control</a:t>
            </a:r>
            <a:endParaRPr lang="en-US" dirty="0"/>
          </a:p>
        </p:txBody>
      </p:sp>
    </p:spTree>
    <p:extLst>
      <p:ext uri="{BB962C8B-B14F-4D97-AF65-F5344CB8AC3E}">
        <p14:creationId xmlns:p14="http://schemas.microsoft.com/office/powerpoint/2010/main" val="582836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82" y="132489"/>
            <a:ext cx="7909932"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EXS_F04: Re-activate/Resubmit flowchart</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2" y="2587534"/>
            <a:ext cx="1729608" cy="75539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The marks entry screen becomes editable</a:t>
            </a:r>
          </a:p>
        </p:txBody>
      </p:sp>
      <p:sp>
        <p:nvSpPr>
          <p:cNvPr id="4" name="Process 7"/>
          <p:cNvSpPr/>
          <p:nvPr/>
        </p:nvSpPr>
        <p:spPr>
          <a:xfrm>
            <a:off x="5022233" y="408224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Teacher edits the marks and resubmits</a:t>
            </a:r>
          </a:p>
        </p:txBody>
      </p:sp>
      <p:sp>
        <p:nvSpPr>
          <p:cNvPr id="5" name="Process 7"/>
          <p:cNvSpPr/>
          <p:nvPr/>
        </p:nvSpPr>
        <p:spPr>
          <a:xfrm>
            <a:off x="5022233" y="5430276"/>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Admin finalizes the marks and submits</a:t>
            </a:r>
          </a:p>
        </p:txBody>
      </p:sp>
      <p:cxnSp>
        <p:nvCxnSpPr>
          <p:cNvPr id="6" name="Straight Arrow Connector 5"/>
          <p:cNvCxnSpPr>
            <a:cxnSpLocks/>
            <a:stCxn id="3" idx="2"/>
            <a:endCxn id="4" idx="0"/>
          </p:cNvCxnSpPr>
          <p:nvPr/>
        </p:nvCxnSpPr>
        <p:spPr>
          <a:xfrm>
            <a:off x="5887036" y="3342930"/>
            <a:ext cx="2"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4690962"/>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endCxn id="3" idx="1"/>
          </p:cNvCxnSpPr>
          <p:nvPr/>
        </p:nvCxnSpPr>
        <p:spPr>
          <a:xfrm>
            <a:off x="3725025" y="2965232"/>
            <a:ext cx="129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Process 7"/>
          <p:cNvSpPr/>
          <p:nvPr/>
        </p:nvSpPr>
        <p:spPr>
          <a:xfrm>
            <a:off x="1995415" y="79751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Teacher requests for re-activation</a:t>
            </a:r>
            <a:endParaRPr lang="en-IN" sz="1200" dirty="0"/>
          </a:p>
        </p:txBody>
      </p:sp>
      <p:sp>
        <p:nvSpPr>
          <p:cNvPr id="13" name="Process 7"/>
          <p:cNvSpPr/>
          <p:nvPr/>
        </p:nvSpPr>
        <p:spPr>
          <a:xfrm>
            <a:off x="7550085" y="79751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The marks entry screen is non-editable</a:t>
            </a:r>
            <a:endParaRPr lang="en-IN" sz="1200" dirty="0"/>
          </a:p>
        </p:txBody>
      </p:sp>
      <p:sp>
        <p:nvSpPr>
          <p:cNvPr id="14" name="Diamond 13"/>
          <p:cNvSpPr/>
          <p:nvPr/>
        </p:nvSpPr>
        <p:spPr>
          <a:xfrm>
            <a:off x="5022232" y="408492"/>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Admin approves?</a:t>
            </a:r>
            <a:endParaRPr lang="en-IN" sz="1200" dirty="0"/>
          </a:p>
        </p:txBody>
      </p:sp>
      <p:sp>
        <p:nvSpPr>
          <p:cNvPr id="15" name="Process 7"/>
          <p:cNvSpPr/>
          <p:nvPr/>
        </p:nvSpPr>
        <p:spPr>
          <a:xfrm>
            <a:off x="1995415" y="2665946"/>
            <a:ext cx="1729608" cy="676984"/>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200" dirty="0"/>
              <a:t>Admin/Supervisor asks teacher to edit and resubmit the marks</a:t>
            </a:r>
          </a:p>
        </p:txBody>
      </p:sp>
      <p:cxnSp>
        <p:nvCxnSpPr>
          <p:cNvPr id="18" name="Straight Arrow Connector 17"/>
          <p:cNvCxnSpPr>
            <a:stCxn id="12" idx="3"/>
            <a:endCxn id="14" idx="1"/>
          </p:cNvCxnSpPr>
          <p:nvPr/>
        </p:nvCxnSpPr>
        <p:spPr>
          <a:xfrm>
            <a:off x="3725024" y="1101876"/>
            <a:ext cx="1297208" cy="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3" idx="1"/>
          </p:cNvCxnSpPr>
          <p:nvPr/>
        </p:nvCxnSpPr>
        <p:spPr>
          <a:xfrm flipV="1">
            <a:off x="6717135" y="1101876"/>
            <a:ext cx="832950" cy="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3" idx="0"/>
          </p:cNvCxnSpPr>
          <p:nvPr/>
        </p:nvCxnSpPr>
        <p:spPr>
          <a:xfrm>
            <a:off x="5869684" y="1801724"/>
            <a:ext cx="17352" cy="78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5869683" y="2006176"/>
            <a:ext cx="604663" cy="276999"/>
          </a:xfrm>
          <a:prstGeom prst="rect">
            <a:avLst/>
          </a:prstGeom>
          <a:noFill/>
        </p:spPr>
        <p:txBody>
          <a:bodyPr wrap="square" rtlCol="0">
            <a:spAutoFit/>
          </a:bodyPr>
          <a:lstStyle/>
          <a:p>
            <a:r>
              <a:rPr lang="en-IN" sz="1200" dirty="0"/>
              <a:t>Yes</a:t>
            </a:r>
          </a:p>
        </p:txBody>
      </p:sp>
      <p:sp>
        <p:nvSpPr>
          <p:cNvPr id="25" name="TextBox 24"/>
          <p:cNvSpPr txBox="1"/>
          <p:nvPr/>
        </p:nvSpPr>
        <p:spPr>
          <a:xfrm flipH="1">
            <a:off x="6841031" y="850953"/>
            <a:ext cx="604663"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721893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490" y="94279"/>
            <a:ext cx="1803699" cy="352789"/>
          </a:xfrm>
          <a:prstGeom prst="rect">
            <a:avLst/>
          </a:prstGeom>
        </p:spPr>
        <p:txBody>
          <a:bodyPr wrap="none">
            <a:spAutoFit/>
          </a:bodyPr>
          <a:lstStyle/>
          <a:p>
            <a:pPr lvl="0">
              <a:lnSpc>
                <a:spcPct val="115000"/>
              </a:lnSpc>
              <a:spcAft>
                <a:spcPts val="0"/>
              </a:spcAft>
            </a:pPr>
            <a:r>
              <a:rPr lang="en-US" sz="1600" b="1" dirty="0">
                <a:latin typeface="Times New Roman" panose="02020603050405020304" pitchFamily="18" charset="0"/>
                <a:ea typeface="Times New Roman" panose="02020603050405020304" pitchFamily="18" charset="0"/>
              </a:rPr>
              <a:t>k.	Rubrics</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355600" y="589336"/>
          <a:ext cx="11196320" cy="5675066"/>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40399">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Create/Edit Rubrics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(Refer Appendix II)</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create a Rubrics with Main Dimension, Sub-dimension, Question and Options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upto</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4 levels)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e.g</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1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Dimesions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2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Sub-dimension</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3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Question</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Level 4 </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sym typeface="Wingdings" panose="05000000000000000000" pitchFamily="2" charset="2"/>
                        </a:rPr>
                        <a:t></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Options</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66275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default max marks for all the options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In the Rubrics allow user to define default max marks for each Option.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87376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Assign weights in % terms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Allow user to assign weights to each sub-dimension, question and option in % terms to create sub-totals and totals. Default is 100%</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60237">
                <a:tc>
                  <a:txBody>
                    <a:bodyPr/>
                    <a:lstStyle/>
                    <a:p>
                      <a:pPr>
                        <a:lnSpc>
                          <a:spcPct val="115000"/>
                        </a:lnSpc>
                        <a:spcAft>
                          <a:spcPts val="0"/>
                        </a:spcAft>
                      </a:pPr>
                      <a:r>
                        <a:rPr lang="en-US" sz="1600">
                          <a:solidFill>
                            <a:srgbClr val="000000"/>
                          </a:solidFill>
                          <a:effectLst/>
                          <a:highlight>
                            <a:srgbClr val="FFFF00"/>
                          </a:highlight>
                          <a:latin typeface="Times New Roman" panose="02020603050405020304" pitchFamily="18" charset="0"/>
                          <a:ea typeface="Arial" panose="020B0604020202020204" pitchFamily="34" charset="0"/>
                          <a:cs typeface="Arial" panose="020B0604020202020204" pitchFamily="34" charset="0"/>
                        </a:rPr>
                        <a:t>RUB_03 (Pending feature)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color bands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This is only for level 4 items(Options) to display changes as per marks entry.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E.g</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Max marks is 100</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0-25% RED (Defined from front end)</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25%-50% Orange </a:t>
                      </a:r>
                      <a:r>
                        <a:rPr lang="en-IN" sz="1600" dirty="0">
                          <a:solidFill>
                            <a:schemeClr val="dk1"/>
                          </a:solidFill>
                          <a:effectLst/>
                          <a:latin typeface="Times New Roman" panose="02020603050405020304" pitchFamily="18" charset="0"/>
                          <a:ea typeface="Arial" panose="020B0604020202020204" pitchFamily="34" charset="0"/>
                          <a:cs typeface="+mn-cs"/>
                        </a:rPr>
                        <a:t>e</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tc</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bl>
          </a:graphicData>
        </a:graphic>
      </p:graphicFrame>
    </p:spTree>
    <p:extLst>
      <p:ext uri="{BB962C8B-B14F-4D97-AF65-F5344CB8AC3E}">
        <p14:creationId xmlns:p14="http://schemas.microsoft.com/office/powerpoint/2010/main" val="1721419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5449060"/>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251374">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Define frequency of Rubrics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How many cycles or the periods in which same Rubrics will be conducted repeatedly. e.g Rubrics 1 from Dec 11</a:t>
                      </a:r>
                      <a:r>
                        <a:rPr lang="en-US" sz="1600" baseline="300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a:t>
                      </a: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to 13</a:t>
                      </a:r>
                      <a:r>
                        <a:rPr lang="en-US" sz="1600" baseline="300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Rubrics 2 from Jan 18</a:t>
                      </a:r>
                      <a:r>
                        <a:rPr lang="en-US" sz="1600" baseline="300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a:t>
                      </a: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to 19</a:t>
                      </a:r>
                      <a:r>
                        <a:rPr lang="en-US" sz="1600" baseline="300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5138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Rubrics to class/subject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e.g Map Rubrics 1 to English in Years 1-4 all sections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or Map Rubrics 2 to all subjects for all class sections or selected class sections. Warning message if previous mapping exists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Map Grade Scheme to Class – Subject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assign a Grade Scheme to selected subjects of a particular class section</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Marks entry</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teachers or supervisors to enter marks as per subject teacher mapping (Access rights linked to mapping done in ASM_07). Marks can be entered at Options level as defined in RUB_01)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4030720"/>
                  </a:ext>
                </a:extLst>
              </a:tr>
            </a:tbl>
          </a:graphicData>
        </a:graphic>
      </p:graphicFrame>
    </p:spTree>
    <p:extLst>
      <p:ext uri="{BB962C8B-B14F-4D97-AF65-F5344CB8AC3E}">
        <p14:creationId xmlns:p14="http://schemas.microsoft.com/office/powerpoint/2010/main" val="1004029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5546895"/>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251374">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RUB_06</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6</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Exam Attendance &amp; Not Applicable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teachers to mark/update students who were absent for any Rubrics assessment. For students marked absent, mark entry screen will not allow data to be entered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5138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RUB_07</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7</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Save &amp; Submit features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Autosave marks entries every 5 minutes.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Show warning if navigating without save.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Manual save button to save and continue marks entry.</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Submit button to submit final marks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579921">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7.1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Draft/Resubmit feature.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When teacher has saved but not submitted, the marks entries are in “Draft” status. Once submitted, they are in “Under Review”. Once approved by Supervisor or Admin, it is “FINAL”. </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Admin/Supervisor can ask teacher to re-submit marks (means switch status from “Under Review” to “Draft”. This will result in the screen becoming editable for the teacher to enter/edit the marks and re-submitting it). Or Admin/ Supervisor can APPROVE and it becomes final.</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1937934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4107137"/>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251374">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RUB_08</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8</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Export data</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Teacher can export the entered marks in excel/CSV and/or PDF format</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5138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RUB_09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9</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Teacher Summary report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Student report view/ comment</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Group report view/comment</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RUB_10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Entry Status (admin only feature and via access rights)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View status of marks entry completion. We can filter by STATUS/ CLASSES/ TEACHERS/. The objective is to track the number of entries marked, saved, submitted </a:t>
                      </a: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etc</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2132604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847" y="0"/>
            <a:ext cx="4515980" cy="320280"/>
          </a:xfrm>
          <a:prstGeom prst="rect">
            <a:avLst/>
          </a:prstGeom>
        </p:spPr>
        <p:txBody>
          <a:bodyPr wrap="non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RUB_F01: Create/Edit Rubrics (Admin only feature) </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4942721" y="771900"/>
            <a:ext cx="1905341" cy="101714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r>
              <a:rPr lang="en-US" sz="1200" dirty="0"/>
              <a:t>Create/Edit Rubrics with Main Dimension</a:t>
            </a:r>
            <a:r>
              <a:rPr lang="en-IN" sz="1200" dirty="0"/>
              <a:t>, Sub-dimension, Question and Options</a:t>
            </a:r>
          </a:p>
        </p:txBody>
      </p:sp>
      <p:sp>
        <p:nvSpPr>
          <p:cNvPr id="4" name="Process 7"/>
          <p:cNvSpPr/>
          <p:nvPr/>
        </p:nvSpPr>
        <p:spPr>
          <a:xfrm>
            <a:off x="4942721" y="2304818"/>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Define default max marks to each </a:t>
            </a:r>
            <a:r>
              <a:rPr lang="en-IN" sz="1200" dirty="0"/>
              <a:t>Option defined</a:t>
            </a:r>
          </a:p>
        </p:txBody>
      </p:sp>
      <p:cxnSp>
        <p:nvCxnSpPr>
          <p:cNvPr id="5" name="Straight Arrow Connector 4"/>
          <p:cNvCxnSpPr>
            <a:cxnSpLocks/>
            <a:stCxn id="3" idx="2"/>
            <a:endCxn id="4" idx="0"/>
          </p:cNvCxnSpPr>
          <p:nvPr/>
        </p:nvCxnSpPr>
        <p:spPr>
          <a:xfrm>
            <a:off x="5895392" y="1789043"/>
            <a:ext cx="0" cy="51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Process 7"/>
          <p:cNvSpPr/>
          <p:nvPr/>
        </p:nvSpPr>
        <p:spPr>
          <a:xfrm>
            <a:off x="1886087" y="9761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7" name="Straight Arrow Connector 6"/>
          <p:cNvCxnSpPr>
            <a:cxnSpLocks/>
            <a:stCxn id="6" idx="3"/>
            <a:endCxn id="3" idx="1"/>
          </p:cNvCxnSpPr>
          <p:nvPr/>
        </p:nvCxnSpPr>
        <p:spPr>
          <a:xfrm>
            <a:off x="3615696" y="1280471"/>
            <a:ext cx="1327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Process 7"/>
          <p:cNvSpPr/>
          <p:nvPr/>
        </p:nvSpPr>
        <p:spPr>
          <a:xfrm>
            <a:off x="4942720" y="3739366"/>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Assign weights to each Sub-dimension, Question and Options in % terms</a:t>
            </a:r>
          </a:p>
        </p:txBody>
      </p:sp>
      <p:cxnSp>
        <p:nvCxnSpPr>
          <p:cNvPr id="16" name="Straight Arrow Connector 15"/>
          <p:cNvCxnSpPr>
            <a:stCxn id="4" idx="2"/>
            <a:endCxn id="14" idx="0"/>
          </p:cNvCxnSpPr>
          <p:nvPr/>
        </p:nvCxnSpPr>
        <p:spPr>
          <a:xfrm flipH="1">
            <a:off x="5895391" y="3079419"/>
            <a:ext cx="1" cy="65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Process 7"/>
          <p:cNvSpPr/>
          <p:nvPr/>
        </p:nvSpPr>
        <p:spPr>
          <a:xfrm>
            <a:off x="4942720" y="5173914"/>
            <a:ext cx="1905341"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sz="1200" dirty="0"/>
          </a:p>
          <a:p>
            <a:r>
              <a:rPr lang="en-US" sz="1200" dirty="0"/>
              <a:t>Define/ edit frequency of </a:t>
            </a:r>
            <a:r>
              <a:rPr lang="en-IN" sz="1200" dirty="0"/>
              <a:t>Rubrics</a:t>
            </a:r>
          </a:p>
          <a:p>
            <a:r>
              <a:rPr lang="en-US" sz="1200" dirty="0"/>
              <a:t> </a:t>
            </a:r>
            <a:endParaRPr lang="en-IN" sz="1200" dirty="0"/>
          </a:p>
        </p:txBody>
      </p:sp>
      <p:cxnSp>
        <p:nvCxnSpPr>
          <p:cNvPr id="19" name="Straight Arrow Connector 18"/>
          <p:cNvCxnSpPr>
            <a:stCxn id="14" idx="2"/>
            <a:endCxn id="17" idx="0"/>
          </p:cNvCxnSpPr>
          <p:nvPr/>
        </p:nvCxnSpPr>
        <p:spPr>
          <a:xfrm>
            <a:off x="5895391" y="4513967"/>
            <a:ext cx="0" cy="65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376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31" y="79512"/>
            <a:ext cx="9034670"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RUB_F02: Rubrics – Class/Subject mapping flowchart (Admin only feature)</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2" y="1046973"/>
            <a:ext cx="1729608" cy="75539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filters academic year. Default </a:t>
            </a:r>
            <a:r>
              <a:rPr lang="en-US" sz="1200" dirty="0">
                <a:sym typeface="Wingdings" panose="05000000000000000000" pitchFamily="2" charset="2"/>
              </a:rPr>
              <a:t></a:t>
            </a:r>
            <a:r>
              <a:rPr lang="en-US" sz="1200" dirty="0"/>
              <a:t> current year based on date</a:t>
            </a:r>
            <a:endParaRPr lang="en-IN" sz="1200" dirty="0"/>
          </a:p>
        </p:txBody>
      </p:sp>
      <p:sp>
        <p:nvSpPr>
          <p:cNvPr id="4" name="Process 7"/>
          <p:cNvSpPr/>
          <p:nvPr/>
        </p:nvSpPr>
        <p:spPr>
          <a:xfrm>
            <a:off x="5022233" y="254168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creates a table of classes, sections and subjects</a:t>
            </a:r>
            <a:endParaRPr lang="en-IN" sz="1200" dirty="0"/>
          </a:p>
        </p:txBody>
      </p:sp>
      <p:sp>
        <p:nvSpPr>
          <p:cNvPr id="5" name="Process 7"/>
          <p:cNvSpPr/>
          <p:nvPr/>
        </p:nvSpPr>
        <p:spPr>
          <a:xfrm>
            <a:off x="5022233" y="3889715"/>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selects Rubrics to assign and submits</a:t>
            </a:r>
            <a:endParaRPr lang="en-IN" sz="1200" dirty="0"/>
          </a:p>
        </p:txBody>
      </p:sp>
      <p:cxnSp>
        <p:nvCxnSpPr>
          <p:cNvPr id="6" name="Straight Arrow Connector 5"/>
          <p:cNvCxnSpPr>
            <a:cxnSpLocks/>
            <a:stCxn id="3" idx="2"/>
            <a:endCxn id="4" idx="0"/>
          </p:cNvCxnSpPr>
          <p:nvPr/>
        </p:nvCxnSpPr>
        <p:spPr>
          <a:xfrm>
            <a:off x="5887036" y="1802369"/>
            <a:ext cx="2"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3150401"/>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95416" y="11203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9" name="Straight Arrow Connector 8"/>
          <p:cNvCxnSpPr>
            <a:cxnSpLocks/>
            <a:stCxn id="8" idx="3"/>
            <a:endCxn id="3" idx="1"/>
          </p:cNvCxnSpPr>
          <p:nvPr/>
        </p:nvCxnSpPr>
        <p:spPr>
          <a:xfrm>
            <a:off x="3725025" y="1424671"/>
            <a:ext cx="129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229599" y="3553095"/>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Any conflicts with previous mapping? </a:t>
            </a:r>
            <a:endParaRPr lang="en-IN" sz="1200" dirty="0"/>
          </a:p>
        </p:txBody>
      </p:sp>
      <p:sp>
        <p:nvSpPr>
          <p:cNvPr id="11" name="Process 7"/>
          <p:cNvSpPr/>
          <p:nvPr/>
        </p:nvSpPr>
        <p:spPr>
          <a:xfrm>
            <a:off x="5022232" y="527365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Save</a:t>
            </a:r>
          </a:p>
        </p:txBody>
      </p:sp>
      <p:cxnSp>
        <p:nvCxnSpPr>
          <p:cNvPr id="12" name="Straight Arrow Connector 11"/>
          <p:cNvCxnSpPr>
            <a:stCxn id="5" idx="3"/>
            <a:endCxn id="10" idx="1"/>
          </p:cNvCxnSpPr>
          <p:nvPr/>
        </p:nvCxnSpPr>
        <p:spPr>
          <a:xfrm>
            <a:off x="6751842" y="4249711"/>
            <a:ext cx="147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0" idx="0"/>
          </p:cNvCxnSpPr>
          <p:nvPr/>
        </p:nvCxnSpPr>
        <p:spPr>
          <a:xfrm flipH="1" flipV="1">
            <a:off x="9077050" y="2846042"/>
            <a:ext cx="1" cy="70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endCxn id="4" idx="3"/>
          </p:cNvCxnSpPr>
          <p:nvPr/>
        </p:nvCxnSpPr>
        <p:spPr>
          <a:xfrm flipH="1">
            <a:off x="6751842" y="2846042"/>
            <a:ext cx="232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flipH="1">
            <a:off x="9077050" y="4946327"/>
            <a:ext cx="1" cy="63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3"/>
          </p:cNvCxnSpPr>
          <p:nvPr/>
        </p:nvCxnSpPr>
        <p:spPr>
          <a:xfrm flipH="1">
            <a:off x="6751841" y="5578012"/>
            <a:ext cx="2342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7188387" y="2486047"/>
            <a:ext cx="1724606" cy="276999"/>
          </a:xfrm>
          <a:prstGeom prst="rect">
            <a:avLst/>
          </a:prstGeom>
          <a:noFill/>
        </p:spPr>
        <p:txBody>
          <a:bodyPr wrap="square" rtlCol="0">
            <a:spAutoFit/>
          </a:bodyPr>
          <a:lstStyle/>
          <a:p>
            <a:r>
              <a:rPr lang="en-IN" sz="1200" dirty="0"/>
              <a:t>Yes – Display Conflicts</a:t>
            </a:r>
          </a:p>
        </p:txBody>
      </p:sp>
      <p:sp>
        <p:nvSpPr>
          <p:cNvPr id="18" name="TextBox 17"/>
          <p:cNvSpPr txBox="1"/>
          <p:nvPr/>
        </p:nvSpPr>
        <p:spPr>
          <a:xfrm flipH="1">
            <a:off x="9077050" y="5114658"/>
            <a:ext cx="604663"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1075419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932" y="79512"/>
            <a:ext cx="9868011" cy="340093"/>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RUB_F03: Grade Scheme – Class/Subject mapping flowchart (Admin only feature) </a:t>
            </a:r>
            <a:r>
              <a:rPr lang="en-US" sz="1400" dirty="0">
                <a:highlight>
                  <a:srgbClr val="FFFF00"/>
                </a:highlight>
                <a:latin typeface="Times New Roman" panose="02020603050405020304" pitchFamily="18" charset="0"/>
                <a:ea typeface="Times New Roman" panose="02020603050405020304" pitchFamily="18" charset="0"/>
              </a:rPr>
              <a:t>(Add to other Assessment Schemes</a:t>
            </a:r>
            <a:r>
              <a:rPr lang="en-US" sz="1400"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5022232" y="1046973"/>
            <a:ext cx="1729608" cy="755396"/>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filters academic year. Default </a:t>
            </a:r>
            <a:r>
              <a:rPr lang="en-US" sz="1200" dirty="0">
                <a:sym typeface="Wingdings" panose="05000000000000000000" pitchFamily="2" charset="2"/>
              </a:rPr>
              <a:t></a:t>
            </a:r>
            <a:r>
              <a:rPr lang="en-US" sz="1200" dirty="0"/>
              <a:t> current year based on date</a:t>
            </a:r>
            <a:endParaRPr lang="en-IN" sz="1200" dirty="0"/>
          </a:p>
        </p:txBody>
      </p:sp>
      <p:sp>
        <p:nvSpPr>
          <p:cNvPr id="4" name="Process 7"/>
          <p:cNvSpPr/>
          <p:nvPr/>
        </p:nvSpPr>
        <p:spPr>
          <a:xfrm>
            <a:off x="5022233" y="254168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creates a table of classes, sections and subjects</a:t>
            </a:r>
            <a:endParaRPr lang="en-IN" sz="1200" dirty="0"/>
          </a:p>
        </p:txBody>
      </p:sp>
      <p:sp>
        <p:nvSpPr>
          <p:cNvPr id="5" name="Process 7"/>
          <p:cNvSpPr/>
          <p:nvPr/>
        </p:nvSpPr>
        <p:spPr>
          <a:xfrm>
            <a:off x="5022233" y="3889715"/>
            <a:ext cx="1729609" cy="719992"/>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Searches and selects a Grade Scheme to assign and submits</a:t>
            </a:r>
            <a:endParaRPr lang="en-IN" sz="1200" dirty="0"/>
          </a:p>
        </p:txBody>
      </p:sp>
      <p:cxnSp>
        <p:nvCxnSpPr>
          <p:cNvPr id="6" name="Straight Arrow Connector 5"/>
          <p:cNvCxnSpPr>
            <a:cxnSpLocks/>
            <a:stCxn id="3" idx="2"/>
            <a:endCxn id="4" idx="0"/>
          </p:cNvCxnSpPr>
          <p:nvPr/>
        </p:nvCxnSpPr>
        <p:spPr>
          <a:xfrm>
            <a:off x="5887036" y="1802369"/>
            <a:ext cx="2"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2"/>
            <a:endCxn id="5" idx="0"/>
          </p:cNvCxnSpPr>
          <p:nvPr/>
        </p:nvCxnSpPr>
        <p:spPr>
          <a:xfrm>
            <a:off x="5887038" y="3150401"/>
            <a:ext cx="0" cy="73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95416" y="11203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9" name="Straight Arrow Connector 8"/>
          <p:cNvCxnSpPr>
            <a:cxnSpLocks/>
            <a:stCxn id="8" idx="3"/>
            <a:endCxn id="3" idx="1"/>
          </p:cNvCxnSpPr>
          <p:nvPr/>
        </p:nvCxnSpPr>
        <p:spPr>
          <a:xfrm>
            <a:off x="3725025" y="1424671"/>
            <a:ext cx="1297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iamond 9"/>
          <p:cNvSpPr/>
          <p:nvPr/>
        </p:nvSpPr>
        <p:spPr>
          <a:xfrm>
            <a:off x="8229599" y="3553095"/>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Any conflicts with previous mapping? </a:t>
            </a:r>
            <a:endParaRPr lang="en-IN" sz="1200" dirty="0"/>
          </a:p>
        </p:txBody>
      </p:sp>
      <p:sp>
        <p:nvSpPr>
          <p:cNvPr id="11" name="Process 7"/>
          <p:cNvSpPr/>
          <p:nvPr/>
        </p:nvSpPr>
        <p:spPr>
          <a:xfrm>
            <a:off x="5022232" y="5273653"/>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Save</a:t>
            </a:r>
          </a:p>
        </p:txBody>
      </p:sp>
      <p:cxnSp>
        <p:nvCxnSpPr>
          <p:cNvPr id="12" name="Straight Arrow Connector 11"/>
          <p:cNvCxnSpPr>
            <a:stCxn id="5" idx="3"/>
            <a:endCxn id="10" idx="1"/>
          </p:cNvCxnSpPr>
          <p:nvPr/>
        </p:nvCxnSpPr>
        <p:spPr>
          <a:xfrm>
            <a:off x="6751842" y="4249711"/>
            <a:ext cx="1477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stCxn id="10" idx="0"/>
          </p:cNvCxnSpPr>
          <p:nvPr/>
        </p:nvCxnSpPr>
        <p:spPr>
          <a:xfrm flipH="1" flipV="1">
            <a:off x="9077050" y="2846042"/>
            <a:ext cx="1" cy="70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endCxn id="4" idx="3"/>
          </p:cNvCxnSpPr>
          <p:nvPr/>
        </p:nvCxnSpPr>
        <p:spPr>
          <a:xfrm flipH="1">
            <a:off x="6751842" y="2846042"/>
            <a:ext cx="232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2"/>
          </p:cNvCxnSpPr>
          <p:nvPr/>
        </p:nvCxnSpPr>
        <p:spPr>
          <a:xfrm flipH="1">
            <a:off x="9077050" y="4946327"/>
            <a:ext cx="1" cy="63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3"/>
          </p:cNvCxnSpPr>
          <p:nvPr/>
        </p:nvCxnSpPr>
        <p:spPr>
          <a:xfrm flipH="1">
            <a:off x="6751841" y="5578012"/>
            <a:ext cx="2342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flipH="1">
            <a:off x="7188387" y="2486047"/>
            <a:ext cx="1724606" cy="276999"/>
          </a:xfrm>
          <a:prstGeom prst="rect">
            <a:avLst/>
          </a:prstGeom>
          <a:noFill/>
        </p:spPr>
        <p:txBody>
          <a:bodyPr wrap="square" rtlCol="0">
            <a:spAutoFit/>
          </a:bodyPr>
          <a:lstStyle/>
          <a:p>
            <a:r>
              <a:rPr lang="en-IN" sz="1200" dirty="0"/>
              <a:t>Yes – Display Conflicts</a:t>
            </a:r>
          </a:p>
        </p:txBody>
      </p:sp>
      <p:sp>
        <p:nvSpPr>
          <p:cNvPr id="18" name="TextBox 17"/>
          <p:cNvSpPr txBox="1"/>
          <p:nvPr/>
        </p:nvSpPr>
        <p:spPr>
          <a:xfrm flipH="1">
            <a:off x="9077050" y="5114658"/>
            <a:ext cx="604663" cy="276999"/>
          </a:xfrm>
          <a:prstGeom prst="rect">
            <a:avLst/>
          </a:prstGeom>
          <a:noFill/>
        </p:spPr>
        <p:txBody>
          <a:bodyPr wrap="square" rtlCol="0">
            <a:spAutoFit/>
          </a:bodyPr>
          <a:lstStyle/>
          <a:p>
            <a:r>
              <a:rPr lang="en-IN" sz="1200" dirty="0"/>
              <a:t>No</a:t>
            </a:r>
          </a:p>
        </p:txBody>
      </p:sp>
    </p:spTree>
    <p:extLst>
      <p:ext uri="{BB962C8B-B14F-4D97-AF65-F5344CB8AC3E}">
        <p14:creationId xmlns:p14="http://schemas.microsoft.com/office/powerpoint/2010/main" val="1344944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886" y="123447"/>
            <a:ext cx="3906390" cy="307777"/>
          </a:xfrm>
          <a:prstGeom prst="rect">
            <a:avLst/>
          </a:prstGeom>
        </p:spPr>
        <p:txBody>
          <a:bodyPr wrap="none">
            <a:spAutoFit/>
          </a:bodyPr>
          <a:lstStyle/>
          <a:p>
            <a:r>
              <a:rPr lang="en-US" sz="1400" dirty="0">
                <a:latin typeface="Times New Roman" panose="02020603050405020304" pitchFamily="18" charset="0"/>
                <a:ea typeface="Times New Roman" panose="02020603050405020304" pitchFamily="18" charset="0"/>
              </a:rPr>
              <a:t>RUB_F04: Marks entry, save and submit flowchart </a:t>
            </a:r>
            <a:endParaRPr lang="en-IN" sz="1400" dirty="0"/>
          </a:p>
        </p:txBody>
      </p:sp>
      <p:sp>
        <p:nvSpPr>
          <p:cNvPr id="3" name="Process 7"/>
          <p:cNvSpPr/>
          <p:nvPr/>
        </p:nvSpPr>
        <p:spPr>
          <a:xfrm>
            <a:off x="4935608" y="18492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Select the Class, Section and Subject</a:t>
            </a:r>
          </a:p>
        </p:txBody>
      </p:sp>
      <p:sp>
        <p:nvSpPr>
          <p:cNvPr id="4" name="Process 7"/>
          <p:cNvSpPr/>
          <p:nvPr/>
        </p:nvSpPr>
        <p:spPr>
          <a:xfrm>
            <a:off x="4935608" y="283429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Select the Main Dimension and the Period/Frequency</a:t>
            </a:r>
          </a:p>
        </p:txBody>
      </p:sp>
      <p:sp>
        <p:nvSpPr>
          <p:cNvPr id="5" name="Process 7"/>
          <p:cNvSpPr/>
          <p:nvPr/>
        </p:nvSpPr>
        <p:spPr>
          <a:xfrm>
            <a:off x="4920066" y="3944775"/>
            <a:ext cx="1725986"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Mark Exam Attendance</a:t>
            </a:r>
          </a:p>
        </p:txBody>
      </p:sp>
      <p:cxnSp>
        <p:nvCxnSpPr>
          <p:cNvPr id="6" name="Straight Arrow Connector 5"/>
          <p:cNvCxnSpPr>
            <a:cxnSpLocks/>
            <a:stCxn id="3" idx="2"/>
            <a:endCxn id="4" idx="0"/>
          </p:cNvCxnSpPr>
          <p:nvPr/>
        </p:nvCxnSpPr>
        <p:spPr>
          <a:xfrm>
            <a:off x="5800413" y="2457955"/>
            <a:ext cx="0" cy="37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4" idx="2"/>
            <a:endCxn id="5" idx="0"/>
          </p:cNvCxnSpPr>
          <p:nvPr/>
        </p:nvCxnSpPr>
        <p:spPr>
          <a:xfrm flipH="1">
            <a:off x="5783059" y="3443010"/>
            <a:ext cx="17354" cy="50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1960498"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in</a:t>
            </a:r>
          </a:p>
        </p:txBody>
      </p:sp>
      <p:sp>
        <p:nvSpPr>
          <p:cNvPr id="9" name="Diamond 8"/>
          <p:cNvSpPr/>
          <p:nvPr/>
        </p:nvSpPr>
        <p:spPr>
          <a:xfrm>
            <a:off x="4935608" y="114599"/>
            <a:ext cx="1694903" cy="1393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a Subject Teacher?</a:t>
            </a:r>
            <a:endParaRPr lang="en-IN" sz="1200" dirty="0"/>
          </a:p>
        </p:txBody>
      </p:sp>
      <p:sp>
        <p:nvSpPr>
          <p:cNvPr id="10" name="Process 7"/>
          <p:cNvSpPr/>
          <p:nvPr/>
        </p:nvSpPr>
        <p:spPr>
          <a:xfrm>
            <a:off x="8220972" y="506856"/>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Cannot enter Marks</a:t>
            </a:r>
          </a:p>
        </p:txBody>
      </p:sp>
      <p:sp>
        <p:nvSpPr>
          <p:cNvPr id="11" name="Process 7"/>
          <p:cNvSpPr/>
          <p:nvPr/>
        </p:nvSpPr>
        <p:spPr>
          <a:xfrm>
            <a:off x="2276061" y="3932958"/>
            <a:ext cx="1798365"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Change the max marks for the Options (optional) </a:t>
            </a:r>
            <a:endParaRPr lang="en-IN" sz="1200" dirty="0"/>
          </a:p>
        </p:txBody>
      </p:sp>
      <p:sp>
        <p:nvSpPr>
          <p:cNvPr id="12" name="Process 7"/>
          <p:cNvSpPr/>
          <p:nvPr/>
        </p:nvSpPr>
        <p:spPr>
          <a:xfrm>
            <a:off x="7961456" y="3932958"/>
            <a:ext cx="1739548" cy="88752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Enter/ Edit marks against each student for each Option</a:t>
            </a:r>
            <a:endParaRPr lang="en-IN" sz="1200" dirty="0"/>
          </a:p>
        </p:txBody>
      </p:sp>
      <p:sp>
        <p:nvSpPr>
          <p:cNvPr id="13" name="Process 7"/>
          <p:cNvSpPr/>
          <p:nvPr/>
        </p:nvSpPr>
        <p:spPr>
          <a:xfrm>
            <a:off x="7971395" y="5124837"/>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Save or submit the marks entered. Capture the last submitted date</a:t>
            </a:r>
            <a:endParaRPr lang="en-IN" sz="1200" dirty="0"/>
          </a:p>
        </p:txBody>
      </p:sp>
      <p:sp>
        <p:nvSpPr>
          <p:cNvPr id="14" name="Process 7"/>
          <p:cNvSpPr/>
          <p:nvPr/>
        </p:nvSpPr>
        <p:spPr>
          <a:xfrm>
            <a:off x="7971395" y="604890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Download or export marks entered in CSV format</a:t>
            </a:r>
            <a:endParaRPr lang="en-IN" sz="1200" dirty="0"/>
          </a:p>
        </p:txBody>
      </p:sp>
      <p:cxnSp>
        <p:nvCxnSpPr>
          <p:cNvPr id="15" name="Straight Arrow Connector 14"/>
          <p:cNvCxnSpPr>
            <a:cxnSpLocks/>
            <a:stCxn id="8" idx="3"/>
            <a:endCxn id="9" idx="1"/>
          </p:cNvCxnSpPr>
          <p:nvPr/>
        </p:nvCxnSpPr>
        <p:spPr>
          <a:xfrm>
            <a:off x="3690107" y="811215"/>
            <a:ext cx="12455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9" idx="3"/>
            <a:endCxn id="10" idx="1"/>
          </p:cNvCxnSpPr>
          <p:nvPr/>
        </p:nvCxnSpPr>
        <p:spPr>
          <a:xfrm>
            <a:off x="6630511" y="811215"/>
            <a:ext cx="1590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9" idx="2"/>
            <a:endCxn id="3" idx="0"/>
          </p:cNvCxnSpPr>
          <p:nvPr/>
        </p:nvCxnSpPr>
        <p:spPr>
          <a:xfrm>
            <a:off x="5783060" y="1507831"/>
            <a:ext cx="17353" cy="34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4" idx="2"/>
            <a:endCxn id="11" idx="0"/>
          </p:cNvCxnSpPr>
          <p:nvPr/>
        </p:nvCxnSpPr>
        <p:spPr>
          <a:xfrm flipH="1">
            <a:off x="3175244" y="3443010"/>
            <a:ext cx="2625169"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4" idx="2"/>
            <a:endCxn id="12" idx="0"/>
          </p:cNvCxnSpPr>
          <p:nvPr/>
        </p:nvCxnSpPr>
        <p:spPr>
          <a:xfrm>
            <a:off x="5800413" y="3443010"/>
            <a:ext cx="3030817" cy="48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12" idx="2"/>
            <a:endCxn id="13" idx="0"/>
          </p:cNvCxnSpPr>
          <p:nvPr/>
        </p:nvCxnSpPr>
        <p:spPr>
          <a:xfrm>
            <a:off x="8831230" y="4820478"/>
            <a:ext cx="4970" cy="30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3" idx="2"/>
            <a:endCxn id="14" idx="0"/>
          </p:cNvCxnSpPr>
          <p:nvPr/>
        </p:nvCxnSpPr>
        <p:spPr>
          <a:xfrm>
            <a:off x="8836200" y="5733555"/>
            <a:ext cx="0" cy="315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flipH="1">
            <a:off x="7192984" y="534216"/>
            <a:ext cx="604663" cy="276999"/>
          </a:xfrm>
          <a:prstGeom prst="rect">
            <a:avLst/>
          </a:prstGeom>
          <a:noFill/>
        </p:spPr>
        <p:txBody>
          <a:bodyPr wrap="square" rtlCol="0">
            <a:spAutoFit/>
          </a:bodyPr>
          <a:lstStyle/>
          <a:p>
            <a:r>
              <a:rPr lang="en-IN" sz="1200" dirty="0"/>
              <a:t>No</a:t>
            </a:r>
          </a:p>
        </p:txBody>
      </p:sp>
      <p:sp>
        <p:nvSpPr>
          <p:cNvPr id="23" name="TextBox 22"/>
          <p:cNvSpPr txBox="1"/>
          <p:nvPr/>
        </p:nvSpPr>
        <p:spPr>
          <a:xfrm flipH="1">
            <a:off x="5800412" y="1496680"/>
            <a:ext cx="604663" cy="276999"/>
          </a:xfrm>
          <a:prstGeom prst="rect">
            <a:avLst/>
          </a:prstGeom>
          <a:noFill/>
        </p:spPr>
        <p:txBody>
          <a:bodyPr wrap="square" rtlCol="0">
            <a:spAutoFit/>
          </a:bodyPr>
          <a:lstStyle/>
          <a:p>
            <a:r>
              <a:rPr lang="en-IN" sz="1200" dirty="0"/>
              <a:t>Yes</a:t>
            </a:r>
          </a:p>
        </p:txBody>
      </p:sp>
      <p:sp>
        <p:nvSpPr>
          <p:cNvPr id="26" name="Process 7"/>
          <p:cNvSpPr/>
          <p:nvPr/>
        </p:nvSpPr>
        <p:spPr>
          <a:xfrm>
            <a:off x="5376983" y="6048904"/>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View /Comment Student Report or Group Report</a:t>
            </a:r>
            <a:endParaRPr lang="en-IN" sz="1200" dirty="0"/>
          </a:p>
        </p:txBody>
      </p:sp>
      <p:cxnSp>
        <p:nvCxnSpPr>
          <p:cNvPr id="28" name="Straight Arrow Connector 27"/>
          <p:cNvCxnSpPr>
            <a:stCxn id="14" idx="1"/>
            <a:endCxn id="26" idx="3"/>
          </p:cNvCxnSpPr>
          <p:nvPr/>
        </p:nvCxnSpPr>
        <p:spPr>
          <a:xfrm flipH="1">
            <a:off x="7106592" y="6353263"/>
            <a:ext cx="86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47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565" y="79512"/>
            <a:ext cx="8874289" cy="320280"/>
          </a:xfrm>
          <a:prstGeom prst="rect">
            <a:avLst/>
          </a:prstGeom>
        </p:spPr>
        <p:txBody>
          <a:bodyPr wrap="non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RUB_F05: Entry Status Flowchart (Admin only feature and via access rights) (</a:t>
            </a:r>
            <a:r>
              <a:rPr lang="en-US" sz="1400" dirty="0">
                <a:highlight>
                  <a:srgbClr val="FFFF00"/>
                </a:highlight>
                <a:latin typeface="Times New Roman" panose="02020603050405020304" pitchFamily="18" charset="0"/>
                <a:ea typeface="Times New Roman" panose="02020603050405020304" pitchFamily="18" charset="0"/>
              </a:rPr>
              <a:t>Add to other Assessment Schemes</a:t>
            </a:r>
            <a:r>
              <a:rPr lang="en-US" sz="1400"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4942721" y="771900"/>
            <a:ext cx="1905341" cy="101714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Filter by STATUS/ CLASSES/ TEACHERS</a:t>
            </a:r>
            <a:endParaRPr lang="en-IN" sz="1200" dirty="0"/>
          </a:p>
        </p:txBody>
      </p:sp>
      <p:sp>
        <p:nvSpPr>
          <p:cNvPr id="4" name="Process 7"/>
          <p:cNvSpPr/>
          <p:nvPr/>
        </p:nvSpPr>
        <p:spPr>
          <a:xfrm>
            <a:off x="4942721" y="2304818"/>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View status of marks entry completion</a:t>
            </a:r>
            <a:endParaRPr lang="en-IN" sz="1200" dirty="0"/>
          </a:p>
        </p:txBody>
      </p:sp>
      <p:cxnSp>
        <p:nvCxnSpPr>
          <p:cNvPr id="5" name="Straight Arrow Connector 4"/>
          <p:cNvCxnSpPr>
            <a:cxnSpLocks/>
            <a:stCxn id="3" idx="2"/>
            <a:endCxn id="4" idx="0"/>
          </p:cNvCxnSpPr>
          <p:nvPr/>
        </p:nvCxnSpPr>
        <p:spPr>
          <a:xfrm>
            <a:off x="5895392" y="1789043"/>
            <a:ext cx="0" cy="51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Process 7"/>
          <p:cNvSpPr/>
          <p:nvPr/>
        </p:nvSpPr>
        <p:spPr>
          <a:xfrm>
            <a:off x="1886087" y="976112"/>
            <a:ext cx="1729609" cy="608718"/>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200" dirty="0"/>
              <a:t>Admin logs in</a:t>
            </a:r>
          </a:p>
        </p:txBody>
      </p:sp>
      <p:cxnSp>
        <p:nvCxnSpPr>
          <p:cNvPr id="7" name="Straight Arrow Connector 6"/>
          <p:cNvCxnSpPr>
            <a:cxnSpLocks/>
            <a:stCxn id="6" idx="3"/>
            <a:endCxn id="3" idx="1"/>
          </p:cNvCxnSpPr>
          <p:nvPr/>
        </p:nvCxnSpPr>
        <p:spPr>
          <a:xfrm>
            <a:off x="3615696" y="1280471"/>
            <a:ext cx="1327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Process 7"/>
          <p:cNvSpPr/>
          <p:nvPr/>
        </p:nvSpPr>
        <p:spPr>
          <a:xfrm>
            <a:off x="4942720" y="3739366"/>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Ask teacher to edit and resubmit the marks if required</a:t>
            </a:r>
          </a:p>
        </p:txBody>
      </p:sp>
      <p:cxnSp>
        <p:nvCxnSpPr>
          <p:cNvPr id="9" name="Straight Arrow Connector 8"/>
          <p:cNvCxnSpPr>
            <a:stCxn id="4" idx="2"/>
            <a:endCxn id="8" idx="0"/>
          </p:cNvCxnSpPr>
          <p:nvPr/>
        </p:nvCxnSpPr>
        <p:spPr>
          <a:xfrm flipH="1">
            <a:off x="5895391" y="3079419"/>
            <a:ext cx="1" cy="65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7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6</a:t>
            </a:fld>
            <a:endParaRPr lang="en-US" dirty="0"/>
          </a:p>
        </p:txBody>
      </p:sp>
      <p:sp>
        <p:nvSpPr>
          <p:cNvPr id="5" name="Title 4"/>
          <p:cNvSpPr>
            <a:spLocks noGrp="1"/>
          </p:cNvSpPr>
          <p:nvPr>
            <p:ph type="title"/>
          </p:nvPr>
        </p:nvSpPr>
        <p:spPr/>
        <p:txBody>
          <a:bodyPr/>
          <a:lstStyle/>
          <a:p>
            <a:r>
              <a:rPr lang="en-US" dirty="0" smtClean="0"/>
              <a:t>2.0 User Management</a:t>
            </a:r>
            <a:br>
              <a:rPr lang="en-US" dirty="0" smtClean="0"/>
            </a:br>
            <a:r>
              <a:rPr lang="en-US" sz="2000" dirty="0" smtClean="0"/>
              <a:t>Create and manage users</a:t>
            </a:r>
            <a:endParaRPr lang="en-US"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744405220"/>
              </p:ext>
            </p:extLst>
          </p:nvPr>
        </p:nvGraphicFramePr>
        <p:xfrm>
          <a:off x="649288" y="1905000"/>
          <a:ext cx="11145522" cy="3028491"/>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UR_01</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Create Users</a:t>
                      </a:r>
                      <a:endParaRPr lang="en-IN" sz="1600" kern="120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u="sng" kern="1200" dirty="0" smtClean="0">
                          <a:solidFill>
                            <a:schemeClr val="tx1"/>
                          </a:solidFill>
                          <a:effectLst/>
                          <a:latin typeface="+mn-lt"/>
                          <a:ea typeface="+mn-ea"/>
                          <a:cs typeface="+mn-cs"/>
                        </a:rPr>
                        <a:t>User (Sys Admin)</a:t>
                      </a:r>
                      <a:r>
                        <a:rPr lang="en-US" sz="1600" kern="1200" dirty="0" smtClean="0">
                          <a:solidFill>
                            <a:schemeClr val="tx1"/>
                          </a:solidFill>
                          <a:effectLst/>
                          <a:latin typeface="+mn-lt"/>
                          <a:ea typeface="+mn-ea"/>
                          <a:cs typeface="+mn-cs"/>
                        </a:rPr>
                        <a:t> should </a:t>
                      </a:r>
                      <a:r>
                        <a:rPr lang="en-US" sz="1600" kern="1200" dirty="0">
                          <a:solidFill>
                            <a:schemeClr val="tx1"/>
                          </a:solidFill>
                          <a:effectLst/>
                          <a:latin typeface="+mn-lt"/>
                          <a:ea typeface="+mn-ea"/>
                          <a:cs typeface="+mn-cs"/>
                        </a:rPr>
                        <a:t>be able to create new users and generate default username and password</a:t>
                      </a:r>
                      <a:endParaRPr lang="en-IN" sz="160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UR_02</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2</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Update details</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all </a:t>
                      </a:r>
                      <a:r>
                        <a:rPr lang="en-US" sz="1600" kern="1200" dirty="0">
                          <a:solidFill>
                            <a:schemeClr val="tx1"/>
                          </a:solidFill>
                          <a:effectLst/>
                          <a:latin typeface="+mn-lt"/>
                          <a:ea typeface="+mn-ea"/>
                          <a:cs typeface="+mn-cs"/>
                        </a:rPr>
                        <a:t>users to reset </a:t>
                      </a:r>
                      <a:r>
                        <a:rPr lang="en-US" sz="1600" kern="1200" dirty="0" smtClean="0">
                          <a:solidFill>
                            <a:schemeClr val="tx1"/>
                          </a:solidFill>
                          <a:effectLst/>
                          <a:latin typeface="+mn-lt"/>
                          <a:ea typeface="+mn-ea"/>
                          <a:cs typeface="+mn-cs"/>
                        </a:rPr>
                        <a:t>their own profile information &amp; change</a:t>
                      </a:r>
                      <a:r>
                        <a:rPr lang="en-US" sz="1600" kern="1200" baseline="0" dirty="0" smtClean="0">
                          <a:solidFill>
                            <a:schemeClr val="tx1"/>
                          </a:solidFill>
                          <a:effectLst/>
                          <a:latin typeface="+mn-lt"/>
                          <a:ea typeface="+mn-ea"/>
                          <a:cs typeface="+mn-cs"/>
                        </a:rPr>
                        <a:t> their</a:t>
                      </a:r>
                      <a:r>
                        <a:rPr lang="en-US" sz="1600" kern="1200" dirty="0" smtClean="0">
                          <a:solidFill>
                            <a:schemeClr val="tx1"/>
                          </a:solidFill>
                          <a:effectLst/>
                          <a:latin typeface="+mn-lt"/>
                          <a:ea typeface="+mn-ea"/>
                          <a:cs typeface="+mn-cs"/>
                        </a:rPr>
                        <a:t> passwords after login</a:t>
                      </a:r>
                      <a:r>
                        <a:rPr lang="en-US" sz="1600" kern="1200" baseline="0" dirty="0" smtClean="0">
                          <a:solidFill>
                            <a:schemeClr val="tx1"/>
                          </a:solidFill>
                          <a:effectLst/>
                          <a:latin typeface="+mn-lt"/>
                          <a:ea typeface="+mn-ea"/>
                          <a:cs typeface="+mn-cs"/>
                        </a:rPr>
                        <a:t> in</a:t>
                      </a:r>
                    </a:p>
                  </a:txBody>
                  <a:tcPr marL="68580" marR="68580" marT="0" marB="0" anchor="ctr"/>
                </a:tc>
                <a:extLst>
                  <a:ext uri="{0D108BD9-81ED-4DB2-BD59-A6C34878D82A}">
                    <a16:rowId xmlns="" xmlns:a16="http://schemas.microsoft.com/office/drawing/2014/main" val="1378122601"/>
                  </a:ext>
                </a:extLst>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UR_03</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3</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a:t>
                      </a:r>
                      <a:r>
                        <a:rPr lang="en-IN" sz="1600" kern="1200" baseline="0" dirty="0" smtClean="0">
                          <a:solidFill>
                            <a:schemeClr val="tx1"/>
                          </a:solidFill>
                          <a:effectLst/>
                          <a:latin typeface="+mn-lt"/>
                          <a:ea typeface="+mn-ea"/>
                          <a:cs typeface="+mn-cs"/>
                        </a:rPr>
                        <a:t> Status</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baseline="0" dirty="0" smtClean="0">
                          <a:solidFill>
                            <a:schemeClr val="tx1"/>
                          </a:solidFill>
                          <a:effectLst/>
                          <a:latin typeface="+mn-lt"/>
                          <a:ea typeface="+mn-ea"/>
                          <a:cs typeface="+mn-cs"/>
                        </a:rPr>
                        <a:t>User (Sys Admin) to change status of any user to in-active or Active state. Inactive users will not be able to login or use any features</a:t>
                      </a:r>
                    </a:p>
                  </a:txBody>
                  <a:tcPr marL="68580" marR="68580" marT="0" marB="0" anchor="ctr"/>
                </a:tc>
              </a:tr>
            </a:tbl>
          </a:graphicData>
        </a:graphic>
      </p:graphicFrame>
    </p:spTree>
    <p:extLst>
      <p:ext uri="{BB962C8B-B14F-4D97-AF65-F5344CB8AC3E}">
        <p14:creationId xmlns:p14="http://schemas.microsoft.com/office/powerpoint/2010/main" val="452225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720" y="145534"/>
            <a:ext cx="2310248" cy="338554"/>
          </a:xfrm>
          <a:prstGeom prst="rect">
            <a:avLst/>
          </a:prstGeom>
        </p:spPr>
        <p:txBody>
          <a:bodyPr wrap="none">
            <a:spAutoFit/>
          </a:bodyPr>
          <a:lstStyle/>
          <a:p>
            <a:r>
              <a:rPr lang="en-US" sz="1600" b="1" dirty="0">
                <a:latin typeface="Times New Roman" panose="02020603050405020304" pitchFamily="18" charset="0"/>
                <a:ea typeface="Times New Roman" panose="02020603050405020304" pitchFamily="18" charset="0"/>
              </a:rPr>
              <a:t>l.	Report Cards</a:t>
            </a:r>
            <a:endParaRPr lang="en-IN" sz="1600" dirty="0"/>
          </a:p>
        </p:txBody>
      </p:sp>
      <p:graphicFrame>
        <p:nvGraphicFramePr>
          <p:cNvPr id="3" name="Table 2"/>
          <p:cNvGraphicFramePr>
            <a:graphicFrameLocks noGrp="1"/>
          </p:cNvGraphicFramePr>
          <p:nvPr>
            <p:extLst/>
          </p:nvPr>
        </p:nvGraphicFramePr>
        <p:xfrm>
          <a:off x="470720" y="863656"/>
          <a:ext cx="11196320" cy="5235743"/>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Ver</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40399">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REP_01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Select existing template for New Report Card</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Allow user to view and select a predefined Report Card Template and give a name to it.</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66275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Configure the Report Card</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Based on the report card template selected user should be able to enter specific details.</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87376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REP_02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Include Classes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should be able to select class(es) and section(s) in which this report card template will be used.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60237">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REP_03</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Date and Time of Release</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Once the report card is finalized the final date and time of release to parents to view on the parent portal should be captured.</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r h="106023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Teacher Comments Entry</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Based on the selected template the user should be able to enter comments before the report card is finalized </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597233087"/>
                  </a:ext>
                </a:extLst>
              </a:tr>
            </a:tbl>
          </a:graphicData>
        </a:graphic>
      </p:graphicFrame>
    </p:spTree>
    <p:extLst>
      <p:ext uri="{BB962C8B-B14F-4D97-AF65-F5344CB8AC3E}">
        <p14:creationId xmlns:p14="http://schemas.microsoft.com/office/powerpoint/2010/main" val="575816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58800" y="709506"/>
          <a:ext cx="11145522" cy="4986063"/>
        </p:xfrm>
        <a:graphic>
          <a:graphicData uri="http://schemas.openxmlformats.org/drawingml/2006/table">
            <a:tbl>
              <a:tblPr bandRow="1">
                <a:tableStyleId>{5C22544A-7EE6-4342-B048-85BDC9FD1C3A}</a:tableStyleId>
              </a:tblPr>
              <a:tblGrid>
                <a:gridCol w="1857587">
                  <a:extLst>
                    <a:ext uri="{9D8B030D-6E8A-4147-A177-3AD203B41FA5}">
                      <a16:colId xmlns="" xmlns:a16="http://schemas.microsoft.com/office/drawing/2014/main" val="468627062"/>
                    </a:ext>
                  </a:extLst>
                </a:gridCol>
                <a:gridCol w="723053">
                  <a:extLst>
                    <a:ext uri="{9D8B030D-6E8A-4147-A177-3AD203B41FA5}">
                      <a16:colId xmlns="" xmlns:a16="http://schemas.microsoft.com/office/drawing/2014/main" val="2467906966"/>
                    </a:ext>
                  </a:extLst>
                </a:gridCol>
                <a:gridCol w="9652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2316480">
                  <a:extLst>
                    <a:ext uri="{9D8B030D-6E8A-4147-A177-3AD203B41FA5}">
                      <a16:colId xmlns="" xmlns:a16="http://schemas.microsoft.com/office/drawing/2014/main" val="3978271675"/>
                    </a:ext>
                  </a:extLst>
                </a:gridCol>
                <a:gridCol w="4368802">
                  <a:extLst>
                    <a:ext uri="{9D8B030D-6E8A-4147-A177-3AD203B41FA5}">
                      <a16:colId xmlns="" xmlns:a16="http://schemas.microsoft.com/office/drawing/2014/main" val="1766004925"/>
                    </a:ext>
                  </a:extLst>
                </a:gridCol>
              </a:tblGrid>
              <a:tr h="1251374">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REP_04</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Approval Workflows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There will be 3 levels of approval based on user rights assigned. The user with access rights will be able to approve reports at their level.</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513840">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latin typeface="Times New Roman" panose="02020603050405020304" pitchFamily="18" charset="0"/>
                          <a:ea typeface="Times New Roman" panose="02020603050405020304" pitchFamily="18" charset="0"/>
                        </a:rPr>
                        <a:t> 4.1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Workflow Status Report</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will be able to view number of reports that has been approved and number of reports awaiting approval at each stage.</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Once the report card is finalized it will be released for the parents to view.</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341923">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REP_05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Block Report Card</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report card may not be released to the parents or may not be available for parents to view in some cases.</a:t>
                      </a:r>
                      <a:endParaRPr lang="en-IN" sz="1600" dirty="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dirty="0" err="1">
                          <a:solidFill>
                            <a:srgbClr val="000000"/>
                          </a:solidFill>
                          <a:effectLst/>
                          <a:latin typeface="Times New Roman" panose="02020603050405020304" pitchFamily="18" charset="0"/>
                          <a:ea typeface="Arial" panose="020B0604020202020204" pitchFamily="34" charset="0"/>
                          <a:cs typeface="Arial" panose="020B0604020202020204" pitchFamily="34" charset="0"/>
                        </a:rPr>
                        <a:t>e.g</a:t>
                      </a: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 When the parent has not paid the Term Fees, the report card for that term may not be available for the parent to view even if the report card is ready. This is not part of the workflow but a separate feature.</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11832575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565" y="79512"/>
            <a:ext cx="5455532" cy="320280"/>
          </a:xfrm>
          <a:prstGeom prst="rect">
            <a:avLst/>
          </a:prstGeom>
        </p:spPr>
        <p:txBody>
          <a:bodyPr wrap="non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REP_F01: Selecting and Configuring Existing Template Flowchart</a:t>
            </a:r>
            <a:endParaRPr lang="en-IN" sz="1400" dirty="0">
              <a:latin typeface="Times New Roman" panose="02020603050405020304" pitchFamily="18" charset="0"/>
              <a:ea typeface="Times New Roman" panose="02020603050405020304" pitchFamily="18" charset="0"/>
            </a:endParaRPr>
          </a:p>
        </p:txBody>
      </p:sp>
      <p:sp>
        <p:nvSpPr>
          <p:cNvPr id="3" name="Process 7"/>
          <p:cNvSpPr/>
          <p:nvPr/>
        </p:nvSpPr>
        <p:spPr>
          <a:xfrm>
            <a:off x="4942721" y="771900"/>
            <a:ext cx="1905341" cy="101714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Views and selects predefined report card template</a:t>
            </a:r>
            <a:endParaRPr lang="en-IN" sz="1200" dirty="0"/>
          </a:p>
        </p:txBody>
      </p:sp>
      <p:sp>
        <p:nvSpPr>
          <p:cNvPr id="4" name="Process 7"/>
          <p:cNvSpPr/>
          <p:nvPr/>
        </p:nvSpPr>
        <p:spPr>
          <a:xfrm>
            <a:off x="4942721" y="2304818"/>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Enters details specific to template selected and saves </a:t>
            </a:r>
            <a:endParaRPr lang="en-IN" sz="1200" dirty="0"/>
          </a:p>
        </p:txBody>
      </p:sp>
      <p:cxnSp>
        <p:nvCxnSpPr>
          <p:cNvPr id="5" name="Straight Arrow Connector 4"/>
          <p:cNvCxnSpPr>
            <a:cxnSpLocks/>
            <a:stCxn id="3" idx="2"/>
            <a:endCxn id="4" idx="0"/>
          </p:cNvCxnSpPr>
          <p:nvPr/>
        </p:nvCxnSpPr>
        <p:spPr>
          <a:xfrm>
            <a:off x="5895392" y="1789043"/>
            <a:ext cx="0" cy="51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endCxn id="3" idx="1"/>
          </p:cNvCxnSpPr>
          <p:nvPr/>
        </p:nvCxnSpPr>
        <p:spPr>
          <a:xfrm>
            <a:off x="3615696" y="1280471"/>
            <a:ext cx="1327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Process 7"/>
          <p:cNvSpPr/>
          <p:nvPr/>
        </p:nvSpPr>
        <p:spPr>
          <a:xfrm>
            <a:off x="1886087" y="97611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in</a:t>
            </a:r>
          </a:p>
        </p:txBody>
      </p:sp>
      <p:sp>
        <p:nvSpPr>
          <p:cNvPr id="30" name="Process 7"/>
          <p:cNvSpPr/>
          <p:nvPr/>
        </p:nvSpPr>
        <p:spPr>
          <a:xfrm>
            <a:off x="4942721" y="3818879"/>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Searches and selects class(</a:t>
            </a:r>
            <a:r>
              <a:rPr lang="en-US" sz="1200" dirty="0" err="1"/>
              <a:t>es</a:t>
            </a:r>
            <a:r>
              <a:rPr lang="en-US" sz="1200" dirty="0"/>
              <a:t>) and section(s)</a:t>
            </a:r>
            <a:endParaRPr lang="en-IN" sz="1200" dirty="0"/>
          </a:p>
        </p:txBody>
      </p:sp>
      <p:sp>
        <p:nvSpPr>
          <p:cNvPr id="31" name="Rectangle 30"/>
          <p:cNvSpPr/>
          <p:nvPr/>
        </p:nvSpPr>
        <p:spPr>
          <a:xfrm>
            <a:off x="-382565" y="3321961"/>
            <a:ext cx="9526565" cy="320280"/>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REP_F02: Report card template -  class section mapping flowchart</a:t>
            </a:r>
            <a:endParaRPr lang="en-IN" sz="1400" dirty="0">
              <a:latin typeface="Times New Roman" panose="02020603050405020304" pitchFamily="18" charset="0"/>
              <a:ea typeface="Times New Roman" panose="02020603050405020304" pitchFamily="18" charset="0"/>
            </a:endParaRPr>
          </a:p>
        </p:txBody>
      </p:sp>
      <p:sp>
        <p:nvSpPr>
          <p:cNvPr id="32" name="Process 7"/>
          <p:cNvSpPr/>
          <p:nvPr/>
        </p:nvSpPr>
        <p:spPr>
          <a:xfrm>
            <a:off x="1886087" y="3898282"/>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User logs in</a:t>
            </a:r>
          </a:p>
        </p:txBody>
      </p:sp>
      <p:sp>
        <p:nvSpPr>
          <p:cNvPr id="33" name="Process 7"/>
          <p:cNvSpPr/>
          <p:nvPr/>
        </p:nvSpPr>
        <p:spPr>
          <a:xfrm>
            <a:off x="4942720" y="5119177"/>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Searches and selects report card template. Assigns it to the class(</a:t>
            </a:r>
            <a:r>
              <a:rPr lang="en-US" sz="1200" dirty="0" err="1"/>
              <a:t>es</a:t>
            </a:r>
            <a:r>
              <a:rPr lang="en-US" sz="1200" dirty="0"/>
              <a:t>) and section(s) selected</a:t>
            </a:r>
            <a:endParaRPr lang="en-IN" sz="1200" dirty="0"/>
          </a:p>
        </p:txBody>
      </p:sp>
      <p:cxnSp>
        <p:nvCxnSpPr>
          <p:cNvPr id="35" name="Straight Arrow Connector 34"/>
          <p:cNvCxnSpPr>
            <a:stCxn id="32" idx="3"/>
            <a:endCxn id="30" idx="1"/>
          </p:cNvCxnSpPr>
          <p:nvPr/>
        </p:nvCxnSpPr>
        <p:spPr>
          <a:xfrm>
            <a:off x="3615696" y="4202641"/>
            <a:ext cx="1327025" cy="3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2"/>
            <a:endCxn id="33" idx="0"/>
          </p:cNvCxnSpPr>
          <p:nvPr/>
        </p:nvCxnSpPr>
        <p:spPr>
          <a:xfrm flipH="1">
            <a:off x="5895391" y="4593480"/>
            <a:ext cx="1" cy="525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651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17" y="104439"/>
            <a:ext cx="2348207" cy="352789"/>
          </a:xfrm>
          <a:prstGeom prst="rect">
            <a:avLst/>
          </a:prstGeom>
        </p:spPr>
        <p:txBody>
          <a:bodyPr wrap="none">
            <a:spAutoFit/>
          </a:bodyPr>
          <a:lstStyle/>
          <a:p>
            <a:pPr lvl="0">
              <a:lnSpc>
                <a:spcPct val="115000"/>
              </a:lnSpc>
              <a:spcAft>
                <a:spcPts val="0"/>
              </a:spcAft>
            </a:pPr>
            <a:r>
              <a:rPr lang="en-US" sz="1600" b="1" dirty="0">
                <a:latin typeface="Times New Roman" panose="02020603050405020304" pitchFamily="18" charset="0"/>
                <a:ea typeface="Times New Roman" panose="02020603050405020304" pitchFamily="18" charset="0"/>
              </a:rPr>
              <a:t>m.	Parent Portal </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470720" y="873816"/>
          <a:ext cx="11196320" cy="5208296"/>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Ver</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40399">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PAP_01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Multi child view</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should be able to view the details of all the children mapped to that parent’s unique id</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258301">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PAP_02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Update Parent Info</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should be able to update the parent info in the portal. This update request will be sent to admin or user with access rights for approval as defined in STM_02</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311006">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Update Student(s) Info</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should be able to update the student(s) info in the portal. This update request will be sent to admin or user with access rights for approval as defined in STM_02</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r h="1060237">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PAP_03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View/Download Reports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The user should be able to view and download the student(s) report cards that has been finalized and released.</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75963781"/>
                  </a:ext>
                </a:extLst>
              </a:tr>
            </a:tbl>
          </a:graphicData>
        </a:graphic>
      </p:graphicFrame>
    </p:spTree>
    <p:extLst>
      <p:ext uri="{BB962C8B-B14F-4D97-AF65-F5344CB8AC3E}">
        <p14:creationId xmlns:p14="http://schemas.microsoft.com/office/powerpoint/2010/main" val="13792369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107725"/>
            <a:ext cx="9144000" cy="340093"/>
          </a:xfrm>
          <a:prstGeom prst="rect">
            <a:avLst/>
          </a:prstGeom>
        </p:spPr>
        <p:txBody>
          <a:bodyPr wrap="square">
            <a:spAutoFit/>
          </a:bodyPr>
          <a:lstStyle/>
          <a:p>
            <a:pPr marL="457200">
              <a:lnSpc>
                <a:spcPct val="115000"/>
              </a:lnSpc>
              <a:spcAft>
                <a:spcPts val="0"/>
              </a:spcAft>
            </a:pPr>
            <a:r>
              <a:rPr lang="en-US" sz="1400" dirty="0">
                <a:latin typeface="Times New Roman" panose="02020603050405020304" pitchFamily="18" charset="0"/>
                <a:ea typeface="Times New Roman" panose="02020603050405020304" pitchFamily="18" charset="0"/>
              </a:rPr>
              <a:t>PAP_F01: Update Information flowchart</a:t>
            </a:r>
            <a:endParaRPr lang="en-IN" sz="1400" dirty="0">
              <a:latin typeface="Times New Roman" panose="02020603050405020304" pitchFamily="18" charset="0"/>
              <a:ea typeface="Times New Roman" panose="02020603050405020304" pitchFamily="18" charset="0"/>
            </a:endParaRPr>
          </a:p>
        </p:txBody>
      </p:sp>
      <p:sp>
        <p:nvSpPr>
          <p:cNvPr id="58" name="Process 7"/>
          <p:cNvSpPr/>
          <p:nvPr/>
        </p:nvSpPr>
        <p:spPr>
          <a:xfrm>
            <a:off x="4942721" y="933916"/>
            <a:ext cx="1905340" cy="88480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Views details of all the children mapped to parent’s unique id</a:t>
            </a:r>
            <a:endParaRPr lang="en-IN" sz="1200" dirty="0"/>
          </a:p>
        </p:txBody>
      </p:sp>
      <p:sp>
        <p:nvSpPr>
          <p:cNvPr id="59" name="Process 7"/>
          <p:cNvSpPr/>
          <p:nvPr/>
        </p:nvSpPr>
        <p:spPr>
          <a:xfrm>
            <a:off x="6690241" y="2589298"/>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Edits/Updates Parent’s or Student’s information and submits</a:t>
            </a:r>
            <a:endParaRPr lang="en-IN" sz="1200" dirty="0"/>
          </a:p>
        </p:txBody>
      </p:sp>
      <p:cxnSp>
        <p:nvCxnSpPr>
          <p:cNvPr id="60" name="Straight Arrow Connector 59"/>
          <p:cNvCxnSpPr>
            <a:cxnSpLocks/>
            <a:stCxn id="58" idx="2"/>
            <a:endCxn id="59" idx="0"/>
          </p:cNvCxnSpPr>
          <p:nvPr/>
        </p:nvCxnSpPr>
        <p:spPr>
          <a:xfrm>
            <a:off x="5895391" y="1818719"/>
            <a:ext cx="1747521" cy="77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66" idx="3"/>
            <a:endCxn id="58" idx="1"/>
          </p:cNvCxnSpPr>
          <p:nvPr/>
        </p:nvCxnSpPr>
        <p:spPr>
          <a:xfrm>
            <a:off x="3615696" y="1376317"/>
            <a:ext cx="13270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Process 7"/>
          <p:cNvSpPr/>
          <p:nvPr/>
        </p:nvSpPr>
        <p:spPr>
          <a:xfrm>
            <a:off x="6690240" y="4023846"/>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The update request is sent to Admin or user with access rights for approval as defined in </a:t>
            </a:r>
            <a:r>
              <a:rPr lang="en-US" sz="1200" dirty="0">
                <a:latin typeface="Times New Roman" panose="02020603050405020304" pitchFamily="18" charset="0"/>
                <a:ea typeface="Times New Roman" panose="02020603050405020304" pitchFamily="18" charset="0"/>
              </a:rPr>
              <a:t>STM_F04</a:t>
            </a:r>
            <a:endParaRPr lang="en-IN" sz="1200" dirty="0"/>
          </a:p>
        </p:txBody>
      </p:sp>
      <p:cxnSp>
        <p:nvCxnSpPr>
          <p:cNvPr id="64" name="Straight Arrow Connector 63"/>
          <p:cNvCxnSpPr>
            <a:stCxn id="59" idx="2"/>
            <a:endCxn id="63" idx="0"/>
          </p:cNvCxnSpPr>
          <p:nvPr/>
        </p:nvCxnSpPr>
        <p:spPr>
          <a:xfrm flipH="1">
            <a:off x="7642911" y="3363899"/>
            <a:ext cx="1" cy="659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Process 7"/>
          <p:cNvSpPr/>
          <p:nvPr/>
        </p:nvSpPr>
        <p:spPr>
          <a:xfrm>
            <a:off x="1886087" y="1071958"/>
            <a:ext cx="1729609" cy="60871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200" dirty="0"/>
              <a:t>Parent logs in</a:t>
            </a:r>
          </a:p>
        </p:txBody>
      </p:sp>
      <p:sp>
        <p:nvSpPr>
          <p:cNvPr id="86" name="Process 7"/>
          <p:cNvSpPr/>
          <p:nvPr/>
        </p:nvSpPr>
        <p:spPr>
          <a:xfrm>
            <a:off x="3452754" y="2589297"/>
            <a:ext cx="1905341" cy="774601"/>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Views/downloads student’s report card(s) that has been finalized and released</a:t>
            </a:r>
            <a:endParaRPr lang="en-IN" sz="1200" dirty="0"/>
          </a:p>
        </p:txBody>
      </p:sp>
      <p:cxnSp>
        <p:nvCxnSpPr>
          <p:cNvPr id="88" name="Straight Arrow Connector 87"/>
          <p:cNvCxnSpPr>
            <a:stCxn id="58" idx="2"/>
            <a:endCxn id="86" idx="0"/>
          </p:cNvCxnSpPr>
          <p:nvPr/>
        </p:nvCxnSpPr>
        <p:spPr>
          <a:xfrm flipH="1">
            <a:off x="4405425" y="1818719"/>
            <a:ext cx="1489966" cy="770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193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463" y="104439"/>
            <a:ext cx="2209259" cy="352789"/>
          </a:xfrm>
          <a:prstGeom prst="rect">
            <a:avLst/>
          </a:prstGeom>
        </p:spPr>
        <p:txBody>
          <a:bodyPr wrap="none">
            <a:spAutoFit/>
          </a:bodyPr>
          <a:lstStyle/>
          <a:p>
            <a:pPr lvl="0">
              <a:lnSpc>
                <a:spcPct val="115000"/>
              </a:lnSpc>
              <a:spcAft>
                <a:spcPts val="0"/>
              </a:spcAft>
            </a:pPr>
            <a:r>
              <a:rPr lang="en-US" sz="1600" b="1" dirty="0">
                <a:latin typeface="Times New Roman" panose="02020603050405020304" pitchFamily="18" charset="0"/>
                <a:ea typeface="Times New Roman" panose="02020603050405020304" pitchFamily="18" charset="0"/>
              </a:rPr>
              <a:t>n.	System Logs</a:t>
            </a:r>
            <a:endParaRPr lang="en-IN" sz="1600" dirty="0">
              <a:latin typeface="Times New Roman" panose="02020603050405020304" pitchFamily="18" charset="0"/>
              <a:ea typeface="Times New Roman" panose="02020603050405020304" pitchFamily="18" charset="0"/>
            </a:endParaRPr>
          </a:p>
        </p:txBody>
      </p:sp>
      <p:graphicFrame>
        <p:nvGraphicFramePr>
          <p:cNvPr id="3" name="Table 2"/>
          <p:cNvGraphicFramePr>
            <a:graphicFrameLocks noGrp="1"/>
          </p:cNvGraphicFramePr>
          <p:nvPr>
            <p:extLst/>
          </p:nvPr>
        </p:nvGraphicFramePr>
        <p:xfrm>
          <a:off x="470720" y="873816"/>
          <a:ext cx="11196320" cy="4206845"/>
        </p:xfrm>
        <a:graphic>
          <a:graphicData uri="http://schemas.openxmlformats.org/drawingml/2006/table">
            <a:tbl>
              <a:tblPr firstRow="1" bandRow="1">
                <a:tableStyleId>{5C22544A-7EE6-4342-B048-85BDC9FD1C3A}</a:tableStyleId>
              </a:tblPr>
              <a:tblGrid>
                <a:gridCol w="1866054">
                  <a:extLst>
                    <a:ext uri="{9D8B030D-6E8A-4147-A177-3AD203B41FA5}">
                      <a16:colId xmlns="" xmlns:a16="http://schemas.microsoft.com/office/drawing/2014/main" val="468627062"/>
                    </a:ext>
                  </a:extLst>
                </a:gridCol>
                <a:gridCol w="726348">
                  <a:extLst>
                    <a:ext uri="{9D8B030D-6E8A-4147-A177-3AD203B41FA5}">
                      <a16:colId xmlns="" xmlns:a16="http://schemas.microsoft.com/office/drawing/2014/main" val="2467906966"/>
                    </a:ext>
                  </a:extLst>
                </a:gridCol>
                <a:gridCol w="969599">
                  <a:extLst>
                    <a:ext uri="{9D8B030D-6E8A-4147-A177-3AD203B41FA5}">
                      <a16:colId xmlns="" xmlns:a16="http://schemas.microsoft.com/office/drawing/2014/main" val="346124332"/>
                    </a:ext>
                  </a:extLst>
                </a:gridCol>
                <a:gridCol w="918567">
                  <a:extLst>
                    <a:ext uri="{9D8B030D-6E8A-4147-A177-3AD203B41FA5}">
                      <a16:colId xmlns="" xmlns:a16="http://schemas.microsoft.com/office/drawing/2014/main" val="1714215"/>
                    </a:ext>
                  </a:extLst>
                </a:gridCol>
                <a:gridCol w="2327038">
                  <a:extLst>
                    <a:ext uri="{9D8B030D-6E8A-4147-A177-3AD203B41FA5}">
                      <a16:colId xmlns="" xmlns:a16="http://schemas.microsoft.com/office/drawing/2014/main" val="3978271675"/>
                    </a:ext>
                  </a:extLst>
                </a:gridCol>
                <a:gridCol w="4388714">
                  <a:extLst>
                    <a:ext uri="{9D8B030D-6E8A-4147-A177-3AD203B41FA5}">
                      <a16:colId xmlns="" xmlns:a16="http://schemas.microsoft.com/office/drawing/2014/main" val="1766004925"/>
                    </a:ext>
                  </a:extLst>
                </a:gridCol>
              </a:tblGrid>
              <a:tr h="526550">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Ver</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Times New Roman" panose="02020603050405020304" pitchFamily="18" charset="0"/>
                        </a:rPr>
                        <a:t>UI Mockup</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Times New Roman" panose="02020603050405020304" pitchFamily="18" charset="0"/>
                        </a:rPr>
                        <a:t>Feature ID</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solidFill>
                            <a:schemeClr val="bg1"/>
                          </a:solidFill>
                          <a:effectLst/>
                          <a:latin typeface="Times New Roman" panose="02020603050405020304" pitchFamily="18" charset="0"/>
                          <a:ea typeface="Arial" panose="020B0604020202020204" pitchFamily="34" charset="0"/>
                          <a:cs typeface="Arial" panose="020B0604020202020204" pitchFamily="34" charset="0"/>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dirty="0">
                          <a:solidFill>
                            <a:schemeClr val="bg1"/>
                          </a:solidFill>
                          <a:effectLst/>
                          <a:latin typeface="Times New Roman" panose="02020603050405020304" pitchFamily="18" charset="0"/>
                          <a:ea typeface="Arial" panose="020B0604020202020204" pitchFamily="34" charset="0"/>
                          <a:cs typeface="Arial" panose="020B0604020202020204" pitchFamily="34" charset="0"/>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1040399">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SYS_01</a:t>
                      </a:r>
                      <a:endParaRPr lang="en-IN"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Parent Sign-in &amp; Download logs</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 log should be maintained for individual parent sign-in and all the downloads that they do along the name of the document, date and time of download</a:t>
                      </a:r>
                      <a:endParaRPr lang="en-IN" sz="1600">
                        <a:effectLst/>
                        <a:latin typeface="Times New Roman" panose="02020603050405020304" pitchFamily="18" charset="0"/>
                        <a:ea typeface="Times New Roman" panose="02020603050405020304" pitchFamily="18" charset="0"/>
                      </a:endParaRPr>
                    </a:p>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388736831"/>
                  </a:ext>
                </a:extLst>
              </a:tr>
              <a:tr h="1258301">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SYS_02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Teacher Sign-in Logs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A log should be maintained for individual teachers capturing the date, time and system used to login</a:t>
                      </a:r>
                      <a:endParaRPr lang="en-IN"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378122601"/>
                  </a:ext>
                </a:extLst>
              </a:tr>
              <a:tr h="1311006">
                <a:tc>
                  <a:txBody>
                    <a:bodyPr/>
                    <a:lstStyle/>
                    <a:p>
                      <a:pPr>
                        <a:lnSpc>
                          <a:spcPct val="115000"/>
                        </a:lnSpc>
                        <a:spcAft>
                          <a:spcPts val="0"/>
                        </a:spcAft>
                      </a:pPr>
                      <a:r>
                        <a:rPr lang="en-US" sz="1600">
                          <a:solidFill>
                            <a:srgbClr val="000000"/>
                          </a:solidFill>
                          <a:effectLst/>
                          <a:latin typeface="Times New Roman" panose="02020603050405020304" pitchFamily="18" charset="0"/>
                          <a:ea typeface="Arial" panose="020B0604020202020204" pitchFamily="34" charset="0"/>
                          <a:cs typeface="Arial" panose="020B0604020202020204" pitchFamily="34" charset="0"/>
                        </a:rPr>
                        <a:t>SYS_03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b="1">
                          <a:effectLst/>
                          <a:latin typeface="Times New Roman" panose="02020603050405020304" pitchFamily="18" charset="0"/>
                          <a:ea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latin typeface="Times New Roman" panose="02020603050405020304" pitchFamily="18" charset="0"/>
                          <a:ea typeface="Times New Roman" panose="02020603050405020304" pitchFamily="18" charset="0"/>
                        </a:rPr>
                        <a:t>Approval Logs</a:t>
                      </a:r>
                      <a:endParaRPr lang="en-IN"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solidFill>
                            <a:srgbClr val="000000"/>
                          </a:solidFill>
                          <a:effectLst/>
                          <a:latin typeface="Times New Roman" panose="02020603050405020304" pitchFamily="18" charset="0"/>
                          <a:ea typeface="Arial" panose="020B0604020202020204" pitchFamily="34" charset="0"/>
                          <a:cs typeface="Arial" panose="020B0604020202020204" pitchFamily="34" charset="0"/>
                        </a:rPr>
                        <a:t>A log should be maintained for all the Report Cards with the details of approvals at each stage</a:t>
                      </a:r>
                      <a:endParaRPr lang="en-IN"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3255455387"/>
                  </a:ext>
                </a:extLst>
              </a:tr>
            </a:tbl>
          </a:graphicData>
        </a:graphic>
      </p:graphicFrame>
    </p:spTree>
    <p:extLst>
      <p:ext uri="{BB962C8B-B14F-4D97-AF65-F5344CB8AC3E}">
        <p14:creationId xmlns:p14="http://schemas.microsoft.com/office/powerpoint/2010/main" val="202006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7</a:t>
            </a:fld>
            <a:endParaRPr lang="en-US" dirty="0"/>
          </a:p>
        </p:txBody>
      </p:sp>
      <p:sp>
        <p:nvSpPr>
          <p:cNvPr id="5" name="Title 4"/>
          <p:cNvSpPr>
            <a:spLocks noGrp="1"/>
          </p:cNvSpPr>
          <p:nvPr>
            <p:ph type="title"/>
          </p:nvPr>
        </p:nvSpPr>
        <p:spPr/>
        <p:txBody>
          <a:bodyPr/>
          <a:lstStyle/>
          <a:p>
            <a:r>
              <a:rPr lang="en-US" dirty="0"/>
              <a:t>2.0 </a:t>
            </a:r>
            <a:r>
              <a:rPr lang="en-US" dirty="0" smtClean="0"/>
              <a:t>User Management</a:t>
            </a:r>
            <a:r>
              <a:rPr lang="en-US" dirty="0"/>
              <a:t/>
            </a:r>
            <a:br>
              <a:rPr lang="en-US" dirty="0"/>
            </a:br>
            <a:r>
              <a:rPr lang="en-US" sz="2000" dirty="0"/>
              <a:t>Create and manage users</a:t>
            </a:r>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828884483"/>
              </p:ext>
            </p:extLst>
          </p:nvPr>
        </p:nvGraphicFramePr>
        <p:xfrm>
          <a:off x="649288" y="1905000"/>
          <a:ext cx="11145522" cy="2785465"/>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a:lnSpc>
                          <a:spcPct val="115000"/>
                        </a:lnSpc>
                        <a:spcAft>
                          <a:spcPts val="0"/>
                        </a:spcAft>
                      </a:pPr>
                      <a:r>
                        <a:rPr lang="en-US" sz="1600" kern="1200" dirty="0" smtClean="0">
                          <a:solidFill>
                            <a:schemeClr val="tx1"/>
                          </a:solidFill>
                          <a:effectLst/>
                          <a:latin typeface="+mn-lt"/>
                          <a:ea typeface="+mn-ea"/>
                          <a:cs typeface="+mn-cs"/>
                        </a:rPr>
                        <a:t>UR_04</a:t>
                      </a:r>
                      <a:endParaRPr lang="en-IN" sz="1600" kern="1200" dirty="0">
                        <a:solidFill>
                          <a:schemeClr val="tx1"/>
                        </a:solidFill>
                        <a:effectLst/>
                        <a:latin typeface="+mn-lt"/>
                        <a:ea typeface="+mn-ea"/>
                        <a:cs typeface="+mn-cs"/>
                      </a:endParaRPr>
                    </a:p>
                  </a:txBody>
                  <a:tcPr marL="68580" marR="68580" marT="0" marB="0"/>
                </a:tc>
                <a:tc>
                  <a:txBody>
                    <a:bodyPr/>
                    <a:lstStyle/>
                    <a:p>
                      <a:pPr>
                        <a:lnSpc>
                          <a:spcPct val="115000"/>
                        </a:lnSpc>
                        <a:spcAft>
                          <a:spcPts val="0"/>
                        </a:spcAft>
                      </a:pPr>
                      <a:r>
                        <a:rPr lang="en-US" sz="1600" kern="1200" dirty="0">
                          <a:solidFill>
                            <a:schemeClr val="tx1"/>
                          </a:solidFill>
                          <a:effectLst/>
                          <a:latin typeface="+mn-lt"/>
                          <a:ea typeface="+mn-ea"/>
                          <a:cs typeface="+mn-cs"/>
                        </a:rPr>
                        <a:t>1</a:t>
                      </a:r>
                      <a:r>
                        <a:rPr lang="en-US" sz="1600" kern="1200" dirty="0" smtClean="0">
                          <a:solidFill>
                            <a:schemeClr val="tx1"/>
                          </a:solidFill>
                          <a:effectLst/>
                          <a:latin typeface="+mn-lt"/>
                          <a:ea typeface="+mn-ea"/>
                          <a:cs typeface="+mn-cs"/>
                        </a:rPr>
                        <a:t>.0</a:t>
                      </a:r>
                      <a:endParaRPr lang="en-IN" sz="1600" kern="1200" dirty="0">
                        <a:solidFill>
                          <a:schemeClr val="tx1"/>
                        </a:solidFill>
                        <a:effectLst/>
                        <a:latin typeface="+mn-lt"/>
                        <a:ea typeface="+mn-ea"/>
                        <a:cs typeface="+mn-cs"/>
                      </a:endParaRPr>
                    </a:p>
                  </a:txBody>
                  <a:tcPr marL="68580" marR="68580" marT="0" marB="0"/>
                </a:tc>
                <a:tc>
                  <a:txBody>
                    <a:bodyPr/>
                    <a:lstStyle/>
                    <a:p>
                      <a:pPr>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a:lnSpc>
                          <a:spcPct val="115000"/>
                        </a:lnSpc>
                        <a:spcAft>
                          <a:spcPts val="0"/>
                        </a:spcAft>
                      </a:pPr>
                      <a:r>
                        <a:rPr lang="en-US" sz="1600" kern="1200" dirty="0" smtClean="0">
                          <a:solidFill>
                            <a:schemeClr val="tx1"/>
                          </a:solidFill>
                          <a:effectLst/>
                          <a:latin typeface="+mn-lt"/>
                          <a:ea typeface="+mn-ea"/>
                          <a:cs typeface="+mn-cs"/>
                        </a:rPr>
                        <a:t>4</a:t>
                      </a:r>
                      <a:endParaRPr lang="en-IN" sz="1600" kern="1200" dirty="0">
                        <a:solidFill>
                          <a:schemeClr val="tx1"/>
                        </a:solidFill>
                        <a:effectLst/>
                        <a:latin typeface="+mn-lt"/>
                        <a:ea typeface="+mn-ea"/>
                        <a:cs typeface="+mn-cs"/>
                      </a:endParaRPr>
                    </a:p>
                  </a:txBody>
                  <a:tcPr marL="68580" marR="68580" marT="0" marB="0"/>
                </a:tc>
                <a:tc>
                  <a:txBody>
                    <a:bodyPr/>
                    <a:lstStyle/>
                    <a:p>
                      <a:pPr>
                        <a:lnSpc>
                          <a:spcPct val="115000"/>
                        </a:lnSpc>
                        <a:spcAft>
                          <a:spcPts val="0"/>
                        </a:spcAft>
                      </a:pPr>
                      <a:r>
                        <a:rPr lang="en-US" sz="1600" kern="1200" dirty="0" smtClean="0">
                          <a:solidFill>
                            <a:schemeClr val="tx1"/>
                          </a:solidFill>
                          <a:effectLst/>
                          <a:latin typeface="+mn-lt"/>
                          <a:ea typeface="+mn-ea"/>
                          <a:cs typeface="+mn-cs"/>
                        </a:rPr>
                        <a:t>“Forgot </a:t>
                      </a:r>
                      <a:r>
                        <a:rPr lang="en-US" sz="1600" kern="1200" dirty="0">
                          <a:solidFill>
                            <a:schemeClr val="tx1"/>
                          </a:solidFill>
                          <a:effectLst/>
                          <a:latin typeface="+mn-lt"/>
                          <a:ea typeface="+mn-ea"/>
                          <a:cs typeface="+mn-cs"/>
                        </a:rPr>
                        <a:t>Password</a:t>
                      </a:r>
                      <a:r>
                        <a:rPr lang="en-US" sz="1600" kern="1200" dirty="0" smtClean="0">
                          <a:solidFill>
                            <a:schemeClr val="tx1"/>
                          </a:solidFill>
                          <a:effectLst/>
                          <a:latin typeface="+mn-lt"/>
                          <a:ea typeface="+mn-ea"/>
                          <a:cs typeface="+mn-cs"/>
                        </a:rPr>
                        <a:t>”</a:t>
                      </a:r>
                      <a:endParaRPr lang="en-IN" sz="1600" kern="1200" dirty="0">
                        <a:solidFill>
                          <a:schemeClr val="tx1"/>
                        </a:solidFill>
                        <a:effectLst/>
                        <a:latin typeface="+mn-lt"/>
                        <a:ea typeface="+mn-ea"/>
                        <a:cs typeface="+mn-cs"/>
                      </a:endParaRPr>
                    </a:p>
                  </a:txBody>
                  <a:tcPr marL="68580" marR="68580" marT="0" marB="0"/>
                </a:tc>
                <a:tc>
                  <a:txBody>
                    <a:bodyPr/>
                    <a:lstStyle/>
                    <a:p>
                      <a:pPr>
                        <a:lnSpc>
                          <a:spcPct val="115000"/>
                        </a:lnSpc>
                        <a:spcAft>
                          <a:spcPts val="0"/>
                        </a:spcAft>
                      </a:pPr>
                      <a:r>
                        <a:rPr lang="en-US" sz="1600" kern="1200" dirty="0">
                          <a:solidFill>
                            <a:schemeClr val="tx1"/>
                          </a:solidFill>
                          <a:effectLst/>
                          <a:latin typeface="+mn-lt"/>
                          <a:ea typeface="+mn-ea"/>
                          <a:cs typeface="+mn-cs"/>
                        </a:rPr>
                        <a:t>Send a link to the user’s registered email id to reset the password</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UR_05</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5</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Assign </a:t>
                      </a:r>
                      <a:r>
                        <a:rPr lang="en-US" sz="1600" kern="1200" dirty="0" smtClean="0">
                          <a:solidFill>
                            <a:schemeClr val="tx1"/>
                          </a:solidFill>
                          <a:effectLst/>
                          <a:latin typeface="+mn-lt"/>
                          <a:ea typeface="+mn-ea"/>
                          <a:cs typeface="+mn-cs"/>
                        </a:rPr>
                        <a:t>Role/Group</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u="sng" kern="1200" dirty="0" smtClean="0">
                          <a:solidFill>
                            <a:schemeClr val="tx1"/>
                          </a:solidFill>
                          <a:effectLst/>
                          <a:latin typeface="+mn-lt"/>
                          <a:ea typeface="+mn-ea"/>
                          <a:cs typeface="+mn-cs"/>
                        </a:rPr>
                        <a:t>User (Sys Admin)</a:t>
                      </a:r>
                      <a:r>
                        <a:rPr lang="en-US" sz="1600" kern="1200" dirty="0" smtClean="0">
                          <a:solidFill>
                            <a:schemeClr val="tx1"/>
                          </a:solidFill>
                          <a:effectLst/>
                          <a:latin typeface="+mn-lt"/>
                          <a:ea typeface="+mn-ea"/>
                          <a:cs typeface="+mn-cs"/>
                        </a:rPr>
                        <a:t> to Assign </a:t>
                      </a:r>
                      <a:r>
                        <a:rPr lang="en-US" sz="1600" kern="1200" dirty="0">
                          <a:solidFill>
                            <a:schemeClr val="tx1"/>
                          </a:solidFill>
                          <a:effectLst/>
                          <a:latin typeface="+mn-lt"/>
                          <a:ea typeface="+mn-ea"/>
                          <a:cs typeface="+mn-cs"/>
                        </a:rPr>
                        <a:t>different roles to users, which controls what they have access </a:t>
                      </a:r>
                      <a:r>
                        <a:rPr lang="en-US" sz="1600" kern="1200" dirty="0" smtClean="0">
                          <a:solidFill>
                            <a:schemeClr val="tx1"/>
                          </a:solidFill>
                          <a:effectLst/>
                          <a:latin typeface="+mn-lt"/>
                          <a:ea typeface="+mn-ea"/>
                          <a:cs typeface="+mn-cs"/>
                        </a:rPr>
                        <a:t>to. Note</a:t>
                      </a:r>
                      <a:r>
                        <a:rPr lang="en-US" sz="1600" kern="1200" baseline="0" dirty="0" smtClean="0">
                          <a:solidFill>
                            <a:schemeClr val="tx1"/>
                          </a:solidFill>
                          <a:effectLst/>
                          <a:latin typeface="+mn-lt"/>
                          <a:ea typeface="+mn-ea"/>
                          <a:cs typeface="+mn-cs"/>
                        </a:rPr>
                        <a:t> </a:t>
                      </a:r>
                      <a:r>
                        <a:rPr lang="mr-IN" sz="1600" kern="1200" baseline="0" dirty="0" smtClean="0">
                          <a:solidFill>
                            <a:schemeClr val="tx1"/>
                          </a:solidFill>
                          <a:effectLst/>
                          <a:latin typeface="+mn-lt"/>
                          <a:ea typeface="+mn-ea"/>
                          <a:cs typeface="+mn-cs"/>
                        </a:rPr>
                        <a:t>–</a:t>
                      </a:r>
                      <a:r>
                        <a:rPr lang="en-US" sz="1600" kern="1200" baseline="0" dirty="0" smtClean="0">
                          <a:solidFill>
                            <a:schemeClr val="tx1"/>
                          </a:solidFill>
                          <a:effectLst/>
                          <a:latin typeface="+mn-lt"/>
                          <a:ea typeface="+mn-ea"/>
                          <a:cs typeface="+mn-cs"/>
                        </a:rPr>
                        <a:t> only two default roles can be added from here (Sys Admin and Officer).  For Class Teacher, Supervisor, Subject teacher are based on specific mapping done and their access will be over and above role given through this feature. </a:t>
                      </a:r>
                      <a:endParaRPr lang="en-IN" sz="1600" kern="1200" dirty="0" smtClean="0">
                        <a:solidFill>
                          <a:schemeClr val="tx1"/>
                        </a:solidFill>
                        <a:effectLst/>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68594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8</a:t>
            </a:fld>
            <a:endParaRPr lang="en-US" dirty="0"/>
          </a:p>
        </p:txBody>
      </p:sp>
      <p:sp>
        <p:nvSpPr>
          <p:cNvPr id="5" name="Title 4"/>
          <p:cNvSpPr>
            <a:spLocks noGrp="1"/>
          </p:cNvSpPr>
          <p:nvPr>
            <p:ph type="title"/>
          </p:nvPr>
        </p:nvSpPr>
        <p:spPr/>
        <p:txBody>
          <a:bodyPr/>
          <a:lstStyle/>
          <a:p>
            <a:r>
              <a:rPr lang="en-US" dirty="0" smtClean="0"/>
              <a:t>3.0 Role Management</a:t>
            </a:r>
            <a:r>
              <a:rPr lang="en-US" dirty="0"/>
              <a:t/>
            </a:r>
            <a:br>
              <a:rPr lang="en-US" dirty="0"/>
            </a:br>
            <a:r>
              <a:rPr lang="en-US" sz="2000" dirty="0"/>
              <a:t>Create </a:t>
            </a:r>
            <a:r>
              <a:rPr lang="en-US" sz="2000" dirty="0" smtClean="0"/>
              <a:t>roles and define access controls</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440179422"/>
              </p:ext>
            </p:extLst>
          </p:nvPr>
        </p:nvGraphicFramePr>
        <p:xfrm>
          <a:off x="649288" y="1905000"/>
          <a:ext cx="11145522" cy="3346297"/>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RM_01</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Define new roles/</a:t>
                      </a:r>
                      <a:r>
                        <a:rPr lang="en-IN" sz="1600" kern="1200" baseline="0" dirty="0" smtClean="0">
                          <a:solidFill>
                            <a:schemeClr val="tx1"/>
                          </a:solidFill>
                          <a:effectLst/>
                          <a:latin typeface="+mn-lt"/>
                          <a:ea typeface="+mn-ea"/>
                          <a:cs typeface="+mn-cs"/>
                        </a:rPr>
                        <a:t> groups</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User (Sys Admin) can define new</a:t>
                      </a:r>
                      <a:r>
                        <a:rPr lang="en-IN" sz="1600" kern="1200" baseline="0" dirty="0" smtClean="0">
                          <a:solidFill>
                            <a:schemeClr val="tx1"/>
                          </a:solidFill>
                          <a:effectLst/>
                          <a:latin typeface="+mn-lt"/>
                          <a:ea typeface="+mn-ea"/>
                          <a:cs typeface="+mn-cs"/>
                        </a:rPr>
                        <a:t> roles other than the default role types available in the system (Default are Sys Admin &amp; Officer)</a:t>
                      </a:r>
                      <a:endParaRPr lang="en-IN" sz="1600"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RM_02</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2</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Assign</a:t>
                      </a:r>
                      <a:r>
                        <a:rPr lang="en-US" sz="1600" kern="1200" baseline="0" dirty="0" smtClean="0">
                          <a:solidFill>
                            <a:schemeClr val="tx1"/>
                          </a:solidFill>
                          <a:effectLst/>
                          <a:latin typeface="+mn-lt"/>
                          <a:ea typeface="+mn-ea"/>
                          <a:cs typeface="+mn-cs"/>
                        </a:rPr>
                        <a:t> rights</a:t>
                      </a:r>
                      <a:r>
                        <a:rPr lang="en-US" sz="1600" kern="1200" dirty="0" smtClean="0">
                          <a:solidFill>
                            <a:schemeClr val="tx1"/>
                          </a:solidFill>
                          <a:effectLst/>
                          <a:latin typeface="+mn-lt"/>
                          <a:ea typeface="+mn-ea"/>
                          <a:cs typeface="+mn-cs"/>
                        </a:rPr>
                        <a:t> to new roles/ Groups</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Assign Access rights to Main</a:t>
                      </a:r>
                      <a:r>
                        <a:rPr lang="en-US" sz="1600" kern="1200" baseline="0" dirty="0" smtClean="0">
                          <a:solidFill>
                            <a:schemeClr val="tx1"/>
                          </a:solidFill>
                          <a:effectLst/>
                          <a:latin typeface="+mn-lt"/>
                          <a:ea typeface="+mn-ea"/>
                          <a:cs typeface="+mn-cs"/>
                        </a:rPr>
                        <a:t> menu items. Assign specific </a:t>
                      </a:r>
                      <a:r>
                        <a:rPr lang="en-US" sz="1600" kern="1200" dirty="0" smtClean="0">
                          <a:solidFill>
                            <a:schemeClr val="tx1"/>
                          </a:solidFill>
                          <a:effectLst/>
                          <a:latin typeface="+mn-lt"/>
                          <a:ea typeface="+mn-ea"/>
                          <a:cs typeface="+mn-cs"/>
                        </a:rPr>
                        <a:t>View,</a:t>
                      </a:r>
                      <a:r>
                        <a:rPr lang="en-US" sz="1600" kern="1200" baseline="0" dirty="0" smtClean="0">
                          <a:solidFill>
                            <a:schemeClr val="tx1"/>
                          </a:solidFill>
                          <a:effectLst/>
                          <a:latin typeface="+mn-lt"/>
                          <a:ea typeface="+mn-ea"/>
                          <a:cs typeface="+mn-cs"/>
                        </a:rPr>
                        <a:t> Edit, Delete rights to various functions/ Object types available in the system. For Default roles, default access cannot be removed, but additional access can be given</a:t>
                      </a:r>
                      <a:endParaRPr lang="en-IN" sz="1600" kern="1200" dirty="0">
                        <a:solidFill>
                          <a:schemeClr val="tx1"/>
                        </a:solidFill>
                        <a:effectLst/>
                        <a:latin typeface="+mn-lt"/>
                        <a:ea typeface="+mn-ea"/>
                        <a:cs typeface="+mn-cs"/>
                      </a:endParaRPr>
                    </a:p>
                  </a:txBody>
                  <a:tcPr marL="68580" marR="68580" marT="0" marB="0" anchor="ctr"/>
                </a:tc>
              </a:tr>
              <a:tr h="822553">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RM_03</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3</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Manage Role/Groups</a:t>
                      </a:r>
                      <a:r>
                        <a:rPr lang="en-IN" sz="1600" kern="1200" baseline="0" dirty="0" smtClean="0">
                          <a:solidFill>
                            <a:schemeClr val="tx1"/>
                          </a:solidFill>
                          <a:effectLst/>
                          <a:latin typeface="+mn-lt"/>
                          <a:ea typeface="+mn-ea"/>
                          <a:cs typeface="+mn-cs"/>
                        </a:rPr>
                        <a:t> members</a:t>
                      </a:r>
                      <a:endParaRPr lang="en-IN" sz="1600" kern="1200" dirty="0">
                        <a:solidFill>
                          <a:schemeClr val="tx1"/>
                        </a:solidFill>
                        <a:effectLst/>
                        <a:latin typeface="+mn-lt"/>
                        <a:ea typeface="+mn-ea"/>
                        <a:cs typeface="+mn-cs"/>
                      </a:endParaRPr>
                    </a:p>
                  </a:txBody>
                  <a:tcPr marL="68580" marR="68580" marT="0" marB="0" anchor="ctr"/>
                </a:tc>
                <a:tc>
                  <a:txBody>
                    <a:bodyPr/>
                    <a:lstStyle/>
                    <a:p>
                      <a:pPr marL="0" algn="l" defTabSz="914400" rtl="0" eaLnBrk="1" latinLnBrk="0" hangingPunct="1">
                        <a:lnSpc>
                          <a:spcPct val="115000"/>
                        </a:lnSpc>
                        <a:spcAft>
                          <a:spcPts val="0"/>
                        </a:spcAft>
                      </a:pPr>
                      <a:r>
                        <a:rPr lang="en-IN" sz="1600" kern="1200" dirty="0" smtClean="0">
                          <a:solidFill>
                            <a:schemeClr val="tx1"/>
                          </a:solidFill>
                          <a:effectLst/>
                          <a:latin typeface="+mn-lt"/>
                          <a:ea typeface="+mn-ea"/>
                          <a:cs typeface="+mn-cs"/>
                        </a:rPr>
                        <a:t>[redundant</a:t>
                      </a:r>
                      <a:r>
                        <a:rPr lang="en-IN" sz="1600" kern="1200" baseline="0" dirty="0" smtClean="0">
                          <a:solidFill>
                            <a:schemeClr val="tx1"/>
                          </a:solidFill>
                          <a:effectLst/>
                          <a:latin typeface="+mn-lt"/>
                          <a:ea typeface="+mn-ea"/>
                          <a:cs typeface="+mn-cs"/>
                        </a:rPr>
                        <a:t> feature from user management but with different UI]. Select Any Role/Group and view all users who have been assigned the rights.  Add/Remove users to Groups from this view </a:t>
                      </a:r>
                      <a:endParaRPr lang="en-IN" sz="1600" kern="1200" dirty="0">
                        <a:solidFill>
                          <a:schemeClr val="tx1"/>
                        </a:solidFill>
                        <a:effectLst/>
                        <a:latin typeface="+mn-lt"/>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2911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454275"/>
            <a:fld id="{F0657C00-2FB9-4CF3-81C8-2BB4BC6911A4}" type="slidenum">
              <a:rPr lang="en-US" smtClean="0"/>
              <a:pPr marL="2454275"/>
              <a:t>9</a:t>
            </a:fld>
            <a:endParaRPr lang="en-US" dirty="0"/>
          </a:p>
        </p:txBody>
      </p:sp>
      <p:sp>
        <p:nvSpPr>
          <p:cNvPr id="5" name="Title 4"/>
          <p:cNvSpPr>
            <a:spLocks noGrp="1"/>
          </p:cNvSpPr>
          <p:nvPr>
            <p:ph type="title"/>
          </p:nvPr>
        </p:nvSpPr>
        <p:spPr/>
        <p:txBody>
          <a:bodyPr/>
          <a:lstStyle/>
          <a:p>
            <a:r>
              <a:rPr lang="en-US" dirty="0" smtClean="0"/>
              <a:t>4.0 Academic &amp; School Masters</a:t>
            </a:r>
            <a:r>
              <a:rPr lang="en-US" dirty="0"/>
              <a:t/>
            </a:r>
            <a:br>
              <a:rPr lang="en-US" dirty="0"/>
            </a:br>
            <a:r>
              <a:rPr lang="en-US" sz="2000" dirty="0" smtClean="0"/>
              <a:t>Define master data for the school</a:t>
            </a:r>
            <a:endParaRPr lang="en-US" sz="2000" dirty="0"/>
          </a:p>
        </p:txBody>
      </p:sp>
      <p:graphicFrame>
        <p:nvGraphicFramePr>
          <p:cNvPr id="7" name="Content Placeholder 6"/>
          <p:cNvGraphicFramePr>
            <a:graphicFrameLocks noGrp="1"/>
          </p:cNvGraphicFramePr>
          <p:nvPr>
            <p:ph sz="quarter" idx="11"/>
            <p:extLst>
              <p:ext uri="{D42A27DB-BD31-4B8C-83A1-F6EECF244321}">
                <p14:modId xmlns:p14="http://schemas.microsoft.com/office/powerpoint/2010/main" val="1072739262"/>
              </p:ext>
            </p:extLst>
          </p:nvPr>
        </p:nvGraphicFramePr>
        <p:xfrm>
          <a:off x="649288" y="1905000"/>
          <a:ext cx="11145522" cy="4128565"/>
        </p:xfrm>
        <a:graphic>
          <a:graphicData uri="http://schemas.openxmlformats.org/drawingml/2006/table">
            <a:tbl>
              <a:tblPr firstRow="1" bandRow="1">
                <a:tableStyleId>{72833802-FEF1-4C79-8D5D-14CF1EAF98D9}</a:tableStyleId>
              </a:tblPr>
              <a:tblGrid>
                <a:gridCol w="1408112">
                  <a:extLst>
                    <a:ext uri="{9D8B030D-6E8A-4147-A177-3AD203B41FA5}">
                      <a16:colId xmlns="" xmlns:a16="http://schemas.microsoft.com/office/drawing/2014/main" val="468627062"/>
                    </a:ext>
                  </a:extLst>
                </a:gridCol>
                <a:gridCol w="685800">
                  <a:extLst>
                    <a:ext uri="{9D8B030D-6E8A-4147-A177-3AD203B41FA5}">
                      <a16:colId xmlns="" xmlns:a16="http://schemas.microsoft.com/office/drawing/2014/main" val="2467906966"/>
                    </a:ext>
                  </a:extLst>
                </a:gridCol>
                <a:gridCol w="914400">
                  <a:extLst>
                    <a:ext uri="{9D8B030D-6E8A-4147-A177-3AD203B41FA5}">
                      <a16:colId xmlns="" xmlns:a16="http://schemas.microsoft.com/office/drawing/2014/main" val="346124332"/>
                    </a:ext>
                  </a:extLst>
                </a:gridCol>
                <a:gridCol w="914400">
                  <a:extLst>
                    <a:ext uri="{9D8B030D-6E8A-4147-A177-3AD203B41FA5}">
                      <a16:colId xmlns="" xmlns:a16="http://schemas.microsoft.com/office/drawing/2014/main" val="1714215"/>
                    </a:ext>
                  </a:extLst>
                </a:gridCol>
                <a:gridCol w="1447800">
                  <a:extLst>
                    <a:ext uri="{9D8B030D-6E8A-4147-A177-3AD203B41FA5}">
                      <a16:colId xmlns="" xmlns:a16="http://schemas.microsoft.com/office/drawing/2014/main" val="3978271675"/>
                    </a:ext>
                  </a:extLst>
                </a:gridCol>
                <a:gridCol w="5775010">
                  <a:extLst>
                    <a:ext uri="{9D8B030D-6E8A-4147-A177-3AD203B41FA5}">
                      <a16:colId xmlns="" xmlns:a16="http://schemas.microsoft.com/office/drawing/2014/main" val="1766004925"/>
                    </a:ext>
                  </a:extLst>
                </a:gridCol>
              </a:tblGrid>
              <a:tr h="519787">
                <a:tc>
                  <a:txBody>
                    <a:bodyPr/>
                    <a:lstStyle/>
                    <a:p>
                      <a:pPr>
                        <a:lnSpc>
                          <a:spcPct val="115000"/>
                        </a:lnSpc>
                        <a:spcAft>
                          <a:spcPts val="0"/>
                        </a:spcAft>
                      </a:pPr>
                      <a:r>
                        <a:rPr lang="en-US" sz="1600" dirty="0">
                          <a:effectLst/>
                        </a:rPr>
                        <a:t>Requirement No.</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Ver</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UI Mockup</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Feature ID</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Feature</a:t>
                      </a:r>
                      <a:endParaRPr lang="en-IN" sz="1600">
                        <a:solidFill>
                          <a:schemeClr val="bg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600" dirty="0">
                          <a:effectLst/>
                        </a:rPr>
                        <a:t>Description</a:t>
                      </a:r>
                      <a:endParaRPr lang="en-IN" sz="1600" dirty="0">
                        <a:solidFill>
                          <a:schemeClr val="bg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920834288"/>
                  </a:ext>
                </a:extLst>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ASM_01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School Info</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to </a:t>
                      </a:r>
                      <a:r>
                        <a:rPr lang="en-US" sz="1600" kern="1200" dirty="0">
                          <a:solidFill>
                            <a:schemeClr val="tx1"/>
                          </a:solidFill>
                          <a:effectLst/>
                          <a:latin typeface="+mn-lt"/>
                          <a:ea typeface="+mn-ea"/>
                          <a:cs typeface="+mn-cs"/>
                        </a:rPr>
                        <a:t>add school details such as school name, address, logo, </a:t>
                      </a:r>
                      <a:r>
                        <a:rPr lang="en-US" sz="1600" kern="1200" dirty="0" smtClean="0">
                          <a:solidFill>
                            <a:schemeClr val="tx1"/>
                          </a:solidFill>
                          <a:effectLst/>
                          <a:latin typeface="+mn-lt"/>
                          <a:ea typeface="+mn-ea"/>
                          <a:cs typeface="+mn-cs"/>
                        </a:rPr>
                        <a:t>contact details etc</a:t>
                      </a:r>
                      <a:r>
                        <a:rPr lang="en-US" sz="1600" kern="1200" dirty="0">
                          <a:solidFill>
                            <a:schemeClr val="tx1"/>
                          </a:solidFill>
                          <a:effectLst/>
                          <a:latin typeface="+mn-lt"/>
                          <a:ea typeface="+mn-ea"/>
                          <a:cs typeface="+mn-cs"/>
                        </a:rPr>
                        <a:t>.</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2388736831"/>
                  </a:ext>
                </a:extLst>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ASM_02</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2</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Define classes and sections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a:t>
                      </a:r>
                      <a:r>
                        <a:rPr lang="en-US" sz="1600" kern="1200" dirty="0" smtClean="0">
                          <a:solidFill>
                            <a:schemeClr val="tx1"/>
                          </a:solidFill>
                          <a:effectLst/>
                          <a:latin typeface="+mn-lt"/>
                          <a:ea typeface="+mn-ea"/>
                          <a:cs typeface="+mn-cs"/>
                        </a:rPr>
                        <a:t>User (Sys Admin, Officer) </a:t>
                      </a:r>
                      <a:r>
                        <a:rPr lang="en-US" sz="1600" kern="1200" dirty="0">
                          <a:solidFill>
                            <a:schemeClr val="tx1"/>
                          </a:solidFill>
                          <a:effectLst/>
                          <a:latin typeface="+mn-lt"/>
                          <a:ea typeface="+mn-ea"/>
                          <a:cs typeface="+mn-cs"/>
                        </a:rPr>
                        <a:t>to define classes and </a:t>
                      </a:r>
                      <a:r>
                        <a:rPr lang="en-US" sz="1600" kern="1200" dirty="0" smtClean="0">
                          <a:solidFill>
                            <a:schemeClr val="tx1"/>
                          </a:solidFill>
                          <a:effectLst/>
                          <a:latin typeface="+mn-lt"/>
                          <a:ea typeface="+mn-ea"/>
                          <a:cs typeface="+mn-cs"/>
                        </a:rPr>
                        <a:t>sections </a:t>
                      </a:r>
                      <a:r>
                        <a:rPr lang="en-US" sz="1600" kern="1200" dirty="0">
                          <a:solidFill>
                            <a:schemeClr val="tx1"/>
                          </a:solidFill>
                          <a:effectLst/>
                          <a:latin typeface="+mn-lt"/>
                          <a:ea typeface="+mn-ea"/>
                          <a:cs typeface="+mn-cs"/>
                        </a:rPr>
                        <a:t>that can be later mapped into each Academic year</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ASM_03</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1.0</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3</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Define subjects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Allow the </a:t>
                      </a:r>
                      <a:r>
                        <a:rPr lang="en-US" sz="1600" kern="1200" dirty="0" smtClean="0">
                          <a:solidFill>
                            <a:schemeClr val="tx1"/>
                          </a:solidFill>
                          <a:effectLst/>
                          <a:latin typeface="+mn-lt"/>
                          <a:ea typeface="+mn-ea"/>
                          <a:cs typeface="+mn-cs"/>
                        </a:rPr>
                        <a:t>User (Sys Admin) </a:t>
                      </a:r>
                      <a:r>
                        <a:rPr lang="en-US" sz="1600" kern="1200" dirty="0">
                          <a:solidFill>
                            <a:schemeClr val="tx1"/>
                          </a:solidFill>
                          <a:effectLst/>
                          <a:latin typeface="+mn-lt"/>
                          <a:ea typeface="+mn-ea"/>
                          <a:cs typeface="+mn-cs"/>
                        </a:rPr>
                        <a:t>to define subject master list with subject </a:t>
                      </a:r>
                      <a:r>
                        <a:rPr lang="en-US" sz="1600" kern="1200" dirty="0" smtClean="0">
                          <a:solidFill>
                            <a:schemeClr val="tx1"/>
                          </a:solidFill>
                          <a:effectLst/>
                          <a:latin typeface="+mn-lt"/>
                          <a:ea typeface="+mn-ea"/>
                          <a:cs typeface="+mn-cs"/>
                        </a:rPr>
                        <a:t>codes (</a:t>
                      </a:r>
                      <a:r>
                        <a:rPr lang="en-US" sz="1600" kern="1200" dirty="0" err="1" smtClean="0">
                          <a:solidFill>
                            <a:schemeClr val="tx1"/>
                          </a:solidFill>
                          <a:effectLst/>
                          <a:latin typeface="+mn-lt"/>
                          <a:ea typeface="+mn-ea"/>
                          <a:cs typeface="+mn-cs"/>
                        </a:rPr>
                        <a:t>e.g</a:t>
                      </a:r>
                      <a:r>
                        <a:rPr lang="en-US" sz="1600" kern="1200" dirty="0" smtClean="0">
                          <a:solidFill>
                            <a:schemeClr val="tx1"/>
                          </a:solidFill>
                          <a:effectLst/>
                          <a:latin typeface="+mn-lt"/>
                          <a:ea typeface="+mn-ea"/>
                          <a:cs typeface="+mn-cs"/>
                        </a:rPr>
                        <a:t> ENG01) </a:t>
                      </a:r>
                      <a:r>
                        <a:rPr lang="en-US" sz="1600" kern="1200" dirty="0">
                          <a:solidFill>
                            <a:schemeClr val="tx1"/>
                          </a:solidFill>
                          <a:effectLst/>
                          <a:latin typeface="+mn-lt"/>
                          <a:ea typeface="+mn-ea"/>
                          <a:cs typeface="+mn-cs"/>
                        </a:rPr>
                        <a:t>which can later be mapped into classes</a:t>
                      </a:r>
                      <a:endParaRPr lang="en-IN" sz="1600" kern="1200" dirty="0">
                        <a:solidFill>
                          <a:schemeClr val="tx1"/>
                        </a:solidFill>
                        <a:effectLst/>
                        <a:latin typeface="+mn-lt"/>
                        <a:ea typeface="+mn-ea"/>
                        <a:cs typeface="+mn-cs"/>
                      </a:endParaRPr>
                    </a:p>
                  </a:txBody>
                  <a:tcPr marL="68580" marR="68580" marT="0" marB="0"/>
                </a:tc>
              </a:tr>
              <a:tr h="822553">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1.0</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a:solidFill>
                            <a:schemeClr val="tx1"/>
                          </a:solidFill>
                          <a:effectLst/>
                          <a:latin typeface="+mn-lt"/>
                          <a:ea typeface="+mn-ea"/>
                          <a:cs typeface="+mn-cs"/>
                        </a:rPr>
                        <a:t> </a:t>
                      </a:r>
                      <a:endParaRPr lang="en-IN" sz="1600" kern="120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3.1</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a:solidFill>
                            <a:schemeClr val="tx1"/>
                          </a:solidFill>
                          <a:effectLst/>
                          <a:latin typeface="+mn-lt"/>
                          <a:ea typeface="+mn-ea"/>
                          <a:cs typeface="+mn-cs"/>
                        </a:rPr>
                        <a:t>Define Sub-strands</a:t>
                      </a:r>
                      <a:endParaRPr lang="en-IN" sz="1600" kern="1200" dirty="0">
                        <a:solidFill>
                          <a:schemeClr val="tx1"/>
                        </a:solidFill>
                        <a:effectLst/>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600" kern="1200" dirty="0" smtClean="0">
                          <a:solidFill>
                            <a:schemeClr val="tx1"/>
                          </a:solidFill>
                          <a:effectLst/>
                          <a:latin typeface="+mn-lt"/>
                          <a:ea typeface="+mn-ea"/>
                          <a:cs typeface="+mn-cs"/>
                        </a:rPr>
                        <a:t>User (Sys Admin) to define sub-strands </a:t>
                      </a:r>
                      <a:r>
                        <a:rPr lang="en-US" sz="1600" kern="1200" dirty="0">
                          <a:solidFill>
                            <a:schemeClr val="tx1"/>
                          </a:solidFill>
                          <a:effectLst/>
                          <a:latin typeface="+mn-lt"/>
                          <a:ea typeface="+mn-ea"/>
                          <a:cs typeface="+mn-cs"/>
                        </a:rPr>
                        <a:t>under </a:t>
                      </a:r>
                      <a:r>
                        <a:rPr lang="en-US" sz="1600" kern="1200" dirty="0" smtClean="0">
                          <a:solidFill>
                            <a:schemeClr val="tx1"/>
                          </a:solidFill>
                          <a:effectLst/>
                          <a:latin typeface="+mn-lt"/>
                          <a:ea typeface="+mn-ea"/>
                          <a:cs typeface="+mn-cs"/>
                        </a:rPr>
                        <a:t>subjects. </a:t>
                      </a:r>
                      <a:r>
                        <a:rPr lang="en-US" sz="1600" kern="1200" dirty="0">
                          <a:solidFill>
                            <a:schemeClr val="tx1"/>
                          </a:solidFill>
                          <a:effectLst/>
                          <a:latin typeface="+mn-lt"/>
                          <a:ea typeface="+mn-ea"/>
                          <a:cs typeface="+mn-cs"/>
                        </a:rPr>
                        <a:t>A </a:t>
                      </a:r>
                      <a:r>
                        <a:rPr lang="en-US" sz="1600" kern="1200" dirty="0" smtClean="0">
                          <a:solidFill>
                            <a:schemeClr val="tx1"/>
                          </a:solidFill>
                          <a:effectLst/>
                          <a:latin typeface="+mn-lt"/>
                          <a:ea typeface="+mn-ea"/>
                          <a:cs typeface="+mn-cs"/>
                        </a:rPr>
                        <a:t>unique suffix-code is auto-generated, but is editable . </a:t>
                      </a:r>
                      <a:r>
                        <a:rPr lang="en-US" sz="1600" kern="1200" dirty="0" err="1" smtClean="0">
                          <a:solidFill>
                            <a:schemeClr val="tx1"/>
                          </a:solidFill>
                          <a:effectLst/>
                          <a:latin typeface="+mn-lt"/>
                          <a:ea typeface="+mn-ea"/>
                          <a:cs typeface="+mn-cs"/>
                        </a:rPr>
                        <a:t>E.g</a:t>
                      </a:r>
                      <a:r>
                        <a:rPr lang="en-US" sz="1600" kern="1200" dirty="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(English) </a:t>
                      </a:r>
                      <a:r>
                        <a:rPr lang="en-US" sz="1600" kern="1200" dirty="0" smtClean="0">
                          <a:solidFill>
                            <a:schemeClr val="tx1"/>
                          </a:solidFill>
                          <a:effectLst/>
                          <a:latin typeface="+mn-lt"/>
                          <a:ea typeface="+mn-ea"/>
                          <a:cs typeface="+mn-cs"/>
                          <a:sym typeface="Wingdings"/>
                        </a:rPr>
                        <a:t></a:t>
                      </a:r>
                      <a:r>
                        <a:rPr lang="en-US" sz="1600" kern="1200" dirty="0" smtClean="0">
                          <a:solidFill>
                            <a:schemeClr val="tx1"/>
                          </a:solidFill>
                          <a:effectLst/>
                          <a:latin typeface="+mn-lt"/>
                          <a:ea typeface="+mn-ea"/>
                          <a:cs typeface="+mn-cs"/>
                        </a:rPr>
                        <a:t> ENG01 &amp; sub-strands are listening (ENG01-01), speaking (ENG02-02)</a:t>
                      </a:r>
                      <a:endParaRPr lang="en-IN" sz="1600" kern="1200" dirty="0">
                        <a:solidFill>
                          <a:schemeClr val="tx1"/>
                        </a:solidFill>
                        <a:effectLst/>
                        <a:latin typeface="+mn-lt"/>
                        <a:ea typeface="+mn-ea"/>
                        <a:cs typeface="+mn-cs"/>
                      </a:endParaRPr>
                    </a:p>
                  </a:txBody>
                  <a:tcPr marL="68580" marR="68580" marT="0" marB="0"/>
                </a:tc>
                <a:extLst>
                  <a:ext uri="{0D108BD9-81ED-4DB2-BD59-A6C34878D82A}">
                    <a16:rowId xmlns="" xmlns:a16="http://schemas.microsoft.com/office/drawing/2014/main" val="1378122601"/>
                  </a:ext>
                </a:extLst>
              </a:tr>
            </a:tbl>
          </a:graphicData>
        </a:graphic>
      </p:graphicFrame>
    </p:spTree>
    <p:extLst>
      <p:ext uri="{BB962C8B-B14F-4D97-AF65-F5344CB8AC3E}">
        <p14:creationId xmlns:p14="http://schemas.microsoft.com/office/powerpoint/2010/main" val="475837339"/>
      </p:ext>
    </p:extLst>
  </p:cSld>
  <p:clrMapOvr>
    <a:masterClrMapping/>
  </p:clrMapOvr>
</p:sld>
</file>

<file path=ppt/theme/theme1.xml><?xml version="1.0" encoding="utf-8"?>
<a:theme xmlns:a="http://schemas.openxmlformats.org/drawingml/2006/main" name="IQRA Main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QRA">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n Presentation Template 2" id="{8F34D766-8762-7C4A-9522-122C20E1980E}" vid="{C5A29787-3791-654B-AE38-6B55110DA3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Zen Template 2</Template>
  <TotalTime>1475</TotalTime>
  <Words>6428</Words>
  <Application>Microsoft Macintosh PowerPoint</Application>
  <PresentationFormat>Widescreen</PresentationFormat>
  <Paragraphs>1295</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Cambria</vt:lpstr>
      <vt:lpstr>Gill Sans MT</vt:lpstr>
      <vt:lpstr>Times New Roman</vt:lpstr>
      <vt:lpstr>Wingdings</vt:lpstr>
      <vt:lpstr>Arial</vt:lpstr>
      <vt:lpstr>IQRA Main Page</vt:lpstr>
      <vt:lpstr>SchoolZen Software Requirement Specification SRS Version 21.0 Dated 16-Dec-2016</vt:lpstr>
      <vt:lpstr>PowerPoint Presentation</vt:lpstr>
      <vt:lpstr>Key Default User Types High level principles defined here, detailed in specs subsequently</vt:lpstr>
      <vt:lpstr>Specific Functional &amp; User Requirements</vt:lpstr>
      <vt:lpstr>1.0 Login Authentication &amp; Access Control</vt:lpstr>
      <vt:lpstr>2.0 User Management Create and manage users</vt:lpstr>
      <vt:lpstr>2.0 User Management Create and manage users</vt:lpstr>
      <vt:lpstr>3.0 Role Management Create roles and define access controls</vt:lpstr>
      <vt:lpstr>4.0 Academic &amp; School Masters Define master data for the school</vt:lpstr>
      <vt:lpstr>4.0 Academic &amp; School Masters Define master data for the school</vt:lpstr>
      <vt:lpstr>4.0 Academic &amp; School Masters Define master data for the school</vt:lpstr>
      <vt:lpstr>4.0 Academic &amp; School Masters Define master data for the school</vt:lpstr>
      <vt:lpstr>4.0 Academic &amp; School Masters Define master data for the school</vt:lpstr>
      <vt:lpstr>ASM_F01:  New/School and/or new Academic Year Flowchart (admin only and as per access rights if explicitly given to other users):</vt:lpstr>
      <vt:lpstr>ASM_F03: Supervisor – Class Mapping Flowcharts</vt:lpstr>
      <vt:lpstr> ASM_F02: Teacher – Subject Mapping Flowchart </vt:lpstr>
      <vt:lpstr>Student &amp; Parent Profile Data Define &amp; Maintain student profile information</vt:lpstr>
      <vt:lpstr>Student &amp; Parent Profile Data Define &amp; Maintain student profile information</vt:lpstr>
      <vt:lpstr>Student &amp; Parent Profiles Define &amp; Maintain student profile information</vt:lpstr>
      <vt:lpstr>STM_F01: New Student-Parent Profile Creation Flowchart</vt:lpstr>
      <vt:lpstr>STM_F02: Student Promotion Flowchart</vt:lpstr>
      <vt:lpstr>STM_F03: Strike Off/Activate Students</vt:lpstr>
      <vt:lpstr>STM_F04: Student/Parent Profile Data Edit Workflow: (Multiple user workflow)</vt:lpstr>
      <vt:lpstr>STM_F05: View/Edit or Download Medical Information (Nurse/Doctor feature)</vt:lpstr>
      <vt:lpstr>TC  Manage student exit process</vt:lpstr>
      <vt:lpstr>TC  Manage student exit process</vt:lpstr>
      <vt:lpstr>STC_F01: Student TC Flowchart</vt:lpstr>
      <vt:lpstr>STC_F02: Student TC Reversal Flowchart</vt:lpstr>
      <vt:lpstr>ID Cards Configure &amp; print ID cards</vt:lpstr>
      <vt:lpstr>Attendance  Manage student attendance &amp; class lists</vt:lpstr>
      <vt:lpstr>Attendance  Manage student attendance &amp; class lists</vt:lpstr>
      <vt:lpstr>ATCL_F01: Attendance and Class List Download Flowchart</vt:lpstr>
      <vt:lpstr>ATCL_F02: Bulk Attendance Flowchart (Admin only feature)</vt:lpstr>
      <vt:lpstr>Assessment Data &amp; Reporting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SchoolZen Software Requirement Specification SRS Version 21.0 Dated 16-Dec-2016</dc:title>
  <dc:creator>Abhilash Rao</dc:creator>
  <cp:lastModifiedBy>Abhilash Rao</cp:lastModifiedBy>
  <cp:revision>59</cp:revision>
  <dcterms:created xsi:type="dcterms:W3CDTF">2016-12-16T12:24:32Z</dcterms:created>
  <dcterms:modified xsi:type="dcterms:W3CDTF">2016-12-17T13:43:53Z</dcterms:modified>
</cp:coreProperties>
</file>