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02600-8AD5-46EC-90B3-C7358F56468F}" v="78" dt="2021-05-03T12:31:48.323"/>
    <p1510:client id="{3AFD5BB0-5BE1-4AB4-AFE3-1F6104FD59FB}" v="1232" dt="2021-05-04T01:39:47.992"/>
    <p1510:client id="{73DF22CC-6FB8-4C72-AAD7-F451A90E29E6}" v="252" dt="2021-05-03T17:18:14.330"/>
    <p1510:client id="{76057D0C-EA1B-47D9-B887-983385933764}" v="176" dt="2021-05-03T12:17:08.904"/>
    <p1510:client id="{9C80720F-8B1C-412E-B836-20EF2F3B08FE}" v="350" dt="2021-05-03T16:03:15.702"/>
    <p1510:client id="{A80D7772-86A0-4303-B36E-409D743B64C9}" v="269" dt="2021-05-03T14:15:48.589"/>
    <p1510:client id="{B2BD67ED-4E5D-4984-A585-2EB634429BD8}" v="339" dt="2021-05-02T17:47:26.160"/>
    <p1510:client id="{C411648D-2179-426A-B385-AA9B7D51A1A7}" v="1" dt="2021-05-04T08:21:42.140"/>
    <p1510:client id="{FC5C526A-6C87-48DE-91D7-62BEFC706CFE}" v="18" dt="2021-05-18T11:08:3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5/18/2021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riya-tiwari-sharma/demo.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&amp; GITHUB</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ACAA1-56DD-41A9-9C8A-73B04216784E}"/>
              </a:ext>
            </a:extLst>
          </p:cNvPr>
          <p:cNvSpPr txBox="1"/>
          <p:nvPr/>
        </p:nvSpPr>
        <p:spPr>
          <a:xfrm>
            <a:off x="483080" y="799381"/>
            <a:ext cx="40802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accent1"/>
                </a:solidFill>
              </a:rPr>
              <a:t>Git Branch</a:t>
            </a:r>
            <a:endParaRPr lang="en-US" dirty="0">
              <a:solidFill>
                <a:schemeClr val="accent1"/>
              </a:solidFill>
            </a:endParaRPr>
          </a:p>
        </p:txBody>
      </p:sp>
      <p:sp>
        <p:nvSpPr>
          <p:cNvPr id="3" name="TextBox 2">
            <a:extLst>
              <a:ext uri="{FF2B5EF4-FFF2-40B4-BE49-F238E27FC236}">
                <a16:creationId xmlns:a16="http://schemas.microsoft.com/office/drawing/2014/main" id="{CBA49EA4-59F0-4BCF-BBA2-8933E69F840C}"/>
              </a:ext>
            </a:extLst>
          </p:cNvPr>
          <p:cNvSpPr txBox="1"/>
          <p:nvPr/>
        </p:nvSpPr>
        <p:spPr>
          <a:xfrm>
            <a:off x="310551" y="971909"/>
            <a:ext cx="11139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12E55728-9EC3-492B-BF61-E225B0E1BF33}"/>
              </a:ext>
            </a:extLst>
          </p:cNvPr>
          <p:cNvSpPr txBox="1"/>
          <p:nvPr/>
        </p:nvSpPr>
        <p:spPr>
          <a:xfrm>
            <a:off x="309652" y="2753804"/>
            <a:ext cx="1175780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A branch in Git is a way to keep developing and coding a new feature or modification to the software and still not affecting the main part of the project. We can also say that branches create another line of development in the project. </a:t>
            </a:r>
            <a:r>
              <a:rPr lang="en-US" sz="2800" b="1" i="1" dirty="0">
                <a:ea typeface="+mn-lt"/>
                <a:cs typeface="+mn-lt"/>
              </a:rPr>
              <a:t>The primary or default branch in Git is the master branch</a:t>
            </a:r>
            <a:r>
              <a:rPr lang="en-US" sz="2800" dirty="0">
                <a:ea typeface="+mn-lt"/>
                <a:cs typeface="+mn-lt"/>
              </a:rPr>
              <a:t>.</a:t>
            </a:r>
            <a:endParaRPr lang="en-US" sz="2800" dirty="0"/>
          </a:p>
        </p:txBody>
      </p:sp>
    </p:spTree>
    <p:extLst>
      <p:ext uri="{BB962C8B-B14F-4D97-AF65-F5344CB8AC3E}">
        <p14:creationId xmlns:p14="http://schemas.microsoft.com/office/powerpoint/2010/main" val="145181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8D133-E722-4E7F-B261-042B58C66ECC}"/>
              </a:ext>
            </a:extLst>
          </p:cNvPr>
          <p:cNvSpPr txBox="1"/>
          <p:nvPr/>
        </p:nvSpPr>
        <p:spPr>
          <a:xfrm>
            <a:off x="554966" y="583721"/>
            <a:ext cx="113696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chemeClr val="bg2"/>
                </a:solidFill>
              </a:rPr>
              <a:t>Project Development through </a:t>
            </a:r>
            <a:r>
              <a:rPr lang="en-US" sz="2800" b="1" i="1" dirty="0">
                <a:solidFill>
                  <a:schemeClr val="accent1">
                    <a:lumMod val="50000"/>
                  </a:schemeClr>
                </a:solidFill>
              </a:rPr>
              <a:t>linear development</a:t>
            </a:r>
            <a:endParaRPr lang="en-US" sz="2800">
              <a:solidFill>
                <a:schemeClr val="accent1">
                  <a:lumMod val="50000"/>
                </a:schemeClr>
              </a:solidFill>
            </a:endParaRPr>
          </a:p>
          <a:p>
            <a:pPr algn="l"/>
            <a:endParaRPr lang="en-US" sz="2800" dirty="0">
              <a:solidFill>
                <a:schemeClr val="bg2"/>
              </a:solidFill>
            </a:endParaRPr>
          </a:p>
        </p:txBody>
      </p:sp>
      <p:pic>
        <p:nvPicPr>
          <p:cNvPr id="13" name="Picture 13" descr="A picture containing pool ball&#10;&#10;Description automatically generated">
            <a:extLst>
              <a:ext uri="{FF2B5EF4-FFF2-40B4-BE49-F238E27FC236}">
                <a16:creationId xmlns:a16="http://schemas.microsoft.com/office/drawing/2014/main" id="{3795F23B-EE7B-4ED5-8597-6A5A19061510}"/>
              </a:ext>
            </a:extLst>
          </p:cNvPr>
          <p:cNvPicPr>
            <a:picLocks noChangeAspect="1"/>
          </p:cNvPicPr>
          <p:nvPr/>
        </p:nvPicPr>
        <p:blipFill>
          <a:blip r:embed="rId2"/>
          <a:stretch>
            <a:fillRect/>
          </a:stretch>
        </p:blipFill>
        <p:spPr>
          <a:xfrm>
            <a:off x="3552515" y="919530"/>
            <a:ext cx="4146691" cy="1858275"/>
          </a:xfrm>
          <a:prstGeom prst="rect">
            <a:avLst/>
          </a:prstGeom>
        </p:spPr>
      </p:pic>
      <p:pic>
        <p:nvPicPr>
          <p:cNvPr id="15" name="Picture 15" descr="A picture containing clipart&#10;&#10;Description automatically generated">
            <a:extLst>
              <a:ext uri="{FF2B5EF4-FFF2-40B4-BE49-F238E27FC236}">
                <a16:creationId xmlns:a16="http://schemas.microsoft.com/office/drawing/2014/main" id="{5BB72CC1-994F-479A-AE5C-BCC364AD79AF}"/>
              </a:ext>
            </a:extLst>
          </p:cNvPr>
          <p:cNvPicPr>
            <a:picLocks noChangeAspect="1"/>
          </p:cNvPicPr>
          <p:nvPr/>
        </p:nvPicPr>
        <p:blipFill>
          <a:blip r:embed="rId3"/>
          <a:stretch>
            <a:fillRect/>
          </a:stretch>
        </p:blipFill>
        <p:spPr>
          <a:xfrm>
            <a:off x="1856510" y="2731678"/>
            <a:ext cx="7620000" cy="1962678"/>
          </a:xfrm>
          <a:prstGeom prst="rect">
            <a:avLst/>
          </a:prstGeom>
        </p:spPr>
      </p:pic>
      <p:pic>
        <p:nvPicPr>
          <p:cNvPr id="16" name="Picture 16" descr="A picture containing text, clipart&#10;&#10;Description automatically generated">
            <a:extLst>
              <a:ext uri="{FF2B5EF4-FFF2-40B4-BE49-F238E27FC236}">
                <a16:creationId xmlns:a16="http://schemas.microsoft.com/office/drawing/2014/main" id="{14A8D763-D8C2-4212-AA4B-21D9AD4AA998}"/>
              </a:ext>
            </a:extLst>
          </p:cNvPr>
          <p:cNvPicPr>
            <a:picLocks noChangeAspect="1"/>
          </p:cNvPicPr>
          <p:nvPr/>
        </p:nvPicPr>
        <p:blipFill>
          <a:blip r:embed="rId4"/>
          <a:stretch>
            <a:fillRect/>
          </a:stretch>
        </p:blipFill>
        <p:spPr>
          <a:xfrm>
            <a:off x="595745" y="4942096"/>
            <a:ext cx="10155381" cy="1684351"/>
          </a:xfrm>
          <a:prstGeom prst="rect">
            <a:avLst/>
          </a:prstGeom>
        </p:spPr>
      </p:pic>
    </p:spTree>
    <p:extLst>
      <p:ext uri="{BB962C8B-B14F-4D97-AF65-F5344CB8AC3E}">
        <p14:creationId xmlns:p14="http://schemas.microsoft.com/office/powerpoint/2010/main" val="12953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A picture containing clipart&#10;&#10;Description automatically generated">
            <a:extLst>
              <a:ext uri="{FF2B5EF4-FFF2-40B4-BE49-F238E27FC236}">
                <a16:creationId xmlns:a16="http://schemas.microsoft.com/office/drawing/2014/main" id="{A700C631-785C-467C-BEE9-39568C9E62CF}"/>
              </a:ext>
            </a:extLst>
          </p:cNvPr>
          <p:cNvPicPr>
            <a:picLocks noChangeAspect="1"/>
          </p:cNvPicPr>
          <p:nvPr/>
        </p:nvPicPr>
        <p:blipFill>
          <a:blip r:embed="rId2"/>
          <a:stretch>
            <a:fillRect/>
          </a:stretch>
        </p:blipFill>
        <p:spPr>
          <a:xfrm>
            <a:off x="692728" y="435590"/>
            <a:ext cx="10002981" cy="1650346"/>
          </a:xfrm>
          <a:prstGeom prst="rect">
            <a:avLst/>
          </a:prstGeom>
        </p:spPr>
      </p:pic>
      <p:pic>
        <p:nvPicPr>
          <p:cNvPr id="3" name="Picture 3" descr="A picture containing pool ball&#10;&#10;Description automatically generated">
            <a:extLst>
              <a:ext uri="{FF2B5EF4-FFF2-40B4-BE49-F238E27FC236}">
                <a16:creationId xmlns:a16="http://schemas.microsoft.com/office/drawing/2014/main" id="{B01E6A5B-1AB2-49EF-8DA0-F1F54E9B2467}"/>
              </a:ext>
            </a:extLst>
          </p:cNvPr>
          <p:cNvPicPr>
            <a:picLocks noChangeAspect="1"/>
          </p:cNvPicPr>
          <p:nvPr/>
        </p:nvPicPr>
        <p:blipFill>
          <a:blip r:embed="rId3"/>
          <a:stretch>
            <a:fillRect/>
          </a:stretch>
        </p:blipFill>
        <p:spPr>
          <a:xfrm>
            <a:off x="2258292" y="2945971"/>
            <a:ext cx="6774872" cy="1672642"/>
          </a:xfrm>
          <a:prstGeom prst="rect">
            <a:avLst/>
          </a:prstGeom>
        </p:spPr>
      </p:pic>
    </p:spTree>
    <p:extLst>
      <p:ext uri="{BB962C8B-B14F-4D97-AF65-F5344CB8AC3E}">
        <p14:creationId xmlns:p14="http://schemas.microsoft.com/office/powerpoint/2010/main" val="71202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846E1-C662-49DA-9285-FC6D2F804203}"/>
              </a:ext>
            </a:extLst>
          </p:cNvPr>
          <p:cNvSpPr txBox="1"/>
          <p:nvPr/>
        </p:nvSpPr>
        <p:spPr>
          <a:xfrm>
            <a:off x="554966" y="583721"/>
            <a:ext cx="113419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2"/>
                </a:solidFill>
              </a:rPr>
              <a:t>Developing the project through branching.</a:t>
            </a:r>
            <a:endParaRPr lang="en-US" sz="2800" dirty="0">
              <a:solidFill>
                <a:schemeClr val="bg2"/>
              </a:solidFill>
            </a:endParaRPr>
          </a:p>
        </p:txBody>
      </p:sp>
      <p:pic>
        <p:nvPicPr>
          <p:cNvPr id="10" name="Picture 10" descr="A picture containing pool ball&#10;&#10;Description automatically generated">
            <a:extLst>
              <a:ext uri="{FF2B5EF4-FFF2-40B4-BE49-F238E27FC236}">
                <a16:creationId xmlns:a16="http://schemas.microsoft.com/office/drawing/2014/main" id="{92E605EA-AEAB-44B3-9094-5409D8AC7BA0}"/>
              </a:ext>
            </a:extLst>
          </p:cNvPr>
          <p:cNvPicPr>
            <a:picLocks noChangeAspect="1"/>
          </p:cNvPicPr>
          <p:nvPr/>
        </p:nvPicPr>
        <p:blipFill>
          <a:blip r:embed="rId2"/>
          <a:stretch>
            <a:fillRect/>
          </a:stretch>
        </p:blipFill>
        <p:spPr>
          <a:xfrm>
            <a:off x="3315419" y="847643"/>
            <a:ext cx="4511615" cy="2014073"/>
          </a:xfrm>
          <a:prstGeom prst="rect">
            <a:avLst/>
          </a:prstGeom>
        </p:spPr>
      </p:pic>
      <p:pic>
        <p:nvPicPr>
          <p:cNvPr id="11" name="Picture 11">
            <a:extLst>
              <a:ext uri="{FF2B5EF4-FFF2-40B4-BE49-F238E27FC236}">
                <a16:creationId xmlns:a16="http://schemas.microsoft.com/office/drawing/2014/main" id="{169AD12F-05DE-4125-811D-B48D44DFB347}"/>
              </a:ext>
            </a:extLst>
          </p:cNvPr>
          <p:cNvPicPr>
            <a:picLocks noChangeAspect="1"/>
          </p:cNvPicPr>
          <p:nvPr/>
        </p:nvPicPr>
        <p:blipFill>
          <a:blip r:embed="rId3"/>
          <a:stretch>
            <a:fillRect/>
          </a:stretch>
        </p:blipFill>
        <p:spPr>
          <a:xfrm>
            <a:off x="2999117" y="3131750"/>
            <a:ext cx="6121879" cy="3182423"/>
          </a:xfrm>
          <a:prstGeom prst="rect">
            <a:avLst/>
          </a:prstGeom>
        </p:spPr>
      </p:pic>
      <p:sp>
        <p:nvSpPr>
          <p:cNvPr id="2" name="TextBox 1">
            <a:extLst>
              <a:ext uri="{FF2B5EF4-FFF2-40B4-BE49-F238E27FC236}">
                <a16:creationId xmlns:a16="http://schemas.microsoft.com/office/drawing/2014/main" id="{ECEDFC08-46F5-4E28-8DB0-9DA80C3DBBD1}"/>
              </a:ext>
            </a:extLst>
          </p:cNvPr>
          <p:cNvSpPr txBox="1"/>
          <p:nvPr/>
        </p:nvSpPr>
        <p:spPr>
          <a:xfrm>
            <a:off x="7301346" y="4627418"/>
            <a:ext cx="31449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highlight>
                  <a:srgbClr val="FFFF00"/>
                </a:highlight>
              </a:rPr>
              <a:t>$ git branch feature</a:t>
            </a:r>
          </a:p>
          <a:p>
            <a:endParaRPr lang="en-US" dirty="0">
              <a:solidFill>
                <a:schemeClr val="bg1"/>
              </a:solidFill>
              <a:highlight>
                <a:srgbClr val="FFFF00"/>
              </a:highlight>
            </a:endParaRPr>
          </a:p>
          <a:p>
            <a:r>
              <a:rPr lang="en-US" dirty="0">
                <a:solidFill>
                  <a:schemeClr val="bg1"/>
                </a:solidFill>
                <a:highlight>
                  <a:srgbClr val="FFFF00"/>
                </a:highlight>
              </a:rPr>
              <a:t>$ git checkout feature</a:t>
            </a:r>
          </a:p>
        </p:txBody>
      </p:sp>
      <p:sp>
        <p:nvSpPr>
          <p:cNvPr id="7" name="TextBox 6">
            <a:extLst>
              <a:ext uri="{FF2B5EF4-FFF2-40B4-BE49-F238E27FC236}">
                <a16:creationId xmlns:a16="http://schemas.microsoft.com/office/drawing/2014/main" id="{A6BF2631-20AF-4060-8D5A-392A947D2D7E}"/>
              </a:ext>
            </a:extLst>
          </p:cNvPr>
          <p:cNvSpPr txBox="1"/>
          <p:nvPr/>
        </p:nvSpPr>
        <p:spPr>
          <a:xfrm>
            <a:off x="7453746" y="134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highlight>
                  <a:srgbClr val="FFFF00"/>
                </a:highlight>
              </a:rPr>
              <a:t>$ git branch </a:t>
            </a:r>
          </a:p>
        </p:txBody>
      </p:sp>
      <p:sp>
        <p:nvSpPr>
          <p:cNvPr id="8" name="TextBox 1">
            <a:extLst>
              <a:ext uri="{FF2B5EF4-FFF2-40B4-BE49-F238E27FC236}">
                <a16:creationId xmlns:a16="http://schemas.microsoft.com/office/drawing/2014/main" id="{B0512DB9-D897-4D78-80C4-E4443AA34DF3}"/>
              </a:ext>
            </a:extLst>
          </p:cNvPr>
          <p:cNvSpPr txBox="1"/>
          <p:nvPr/>
        </p:nvSpPr>
        <p:spPr>
          <a:xfrm>
            <a:off x="7301345" y="5500254"/>
            <a:ext cx="41702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C0C0C0"/>
                </a:highlight>
              </a:rPr>
              <a:t>Add &amp; Commit changes in features</a:t>
            </a:r>
          </a:p>
        </p:txBody>
      </p:sp>
    </p:spTree>
    <p:extLst>
      <p:ext uri="{BB962C8B-B14F-4D97-AF65-F5344CB8AC3E}">
        <p14:creationId xmlns:p14="http://schemas.microsoft.com/office/powerpoint/2010/main" val="224704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3" descr="A picture containing vector graphics&#10;&#10;Description automatically generated">
            <a:extLst>
              <a:ext uri="{FF2B5EF4-FFF2-40B4-BE49-F238E27FC236}">
                <a16:creationId xmlns:a16="http://schemas.microsoft.com/office/drawing/2014/main" id="{F066F7CF-F384-4475-A4EC-D582CABAC78B}"/>
              </a:ext>
            </a:extLst>
          </p:cNvPr>
          <p:cNvPicPr>
            <a:picLocks noChangeAspect="1"/>
          </p:cNvPicPr>
          <p:nvPr/>
        </p:nvPicPr>
        <p:blipFill>
          <a:blip r:embed="rId2"/>
          <a:stretch>
            <a:fillRect/>
          </a:stretch>
        </p:blipFill>
        <p:spPr>
          <a:xfrm>
            <a:off x="339306" y="132068"/>
            <a:ext cx="5446143" cy="3517109"/>
          </a:xfrm>
          <a:prstGeom prst="rect">
            <a:avLst/>
          </a:prstGeom>
        </p:spPr>
      </p:pic>
      <p:pic>
        <p:nvPicPr>
          <p:cNvPr id="4" name="Picture 4" descr="A picture containing pool ball&#10;&#10;Description automatically generated">
            <a:extLst>
              <a:ext uri="{FF2B5EF4-FFF2-40B4-BE49-F238E27FC236}">
                <a16:creationId xmlns:a16="http://schemas.microsoft.com/office/drawing/2014/main" id="{979D1C88-70DE-40D0-BC4A-DBC9049B957F}"/>
              </a:ext>
            </a:extLst>
          </p:cNvPr>
          <p:cNvPicPr>
            <a:picLocks noChangeAspect="1"/>
          </p:cNvPicPr>
          <p:nvPr/>
        </p:nvPicPr>
        <p:blipFill>
          <a:blip r:embed="rId3"/>
          <a:stretch>
            <a:fillRect/>
          </a:stretch>
        </p:blipFill>
        <p:spPr>
          <a:xfrm>
            <a:off x="5932098" y="3736646"/>
            <a:ext cx="5762445" cy="2518969"/>
          </a:xfrm>
          <a:prstGeom prst="rect">
            <a:avLst/>
          </a:prstGeom>
        </p:spPr>
      </p:pic>
      <p:sp>
        <p:nvSpPr>
          <p:cNvPr id="5" name="TextBox 1">
            <a:extLst>
              <a:ext uri="{FF2B5EF4-FFF2-40B4-BE49-F238E27FC236}">
                <a16:creationId xmlns:a16="http://schemas.microsoft.com/office/drawing/2014/main" id="{572F3D86-7973-44D5-96F1-6BDB9B8D20A3}"/>
              </a:ext>
            </a:extLst>
          </p:cNvPr>
          <p:cNvSpPr txBox="1"/>
          <p:nvPr/>
        </p:nvSpPr>
        <p:spPr>
          <a:xfrm>
            <a:off x="5708073" y="2452255"/>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FFFF00"/>
                </a:highlight>
              </a:rPr>
              <a:t>$ git branch </a:t>
            </a:r>
            <a:r>
              <a:rPr lang="en-US" dirty="0" err="1">
                <a:solidFill>
                  <a:schemeClr val="bg1"/>
                </a:solidFill>
                <a:highlight>
                  <a:srgbClr val="FFFF00"/>
                </a:highlight>
              </a:rPr>
              <a:t>xyz</a:t>
            </a:r>
          </a:p>
        </p:txBody>
      </p:sp>
      <p:sp>
        <p:nvSpPr>
          <p:cNvPr id="7" name="TextBox 1">
            <a:extLst>
              <a:ext uri="{FF2B5EF4-FFF2-40B4-BE49-F238E27FC236}">
                <a16:creationId xmlns:a16="http://schemas.microsoft.com/office/drawing/2014/main" id="{7B337509-C14F-4A54-95EA-E71D4A47E6A3}"/>
              </a:ext>
            </a:extLst>
          </p:cNvPr>
          <p:cNvSpPr txBox="1"/>
          <p:nvPr/>
        </p:nvSpPr>
        <p:spPr>
          <a:xfrm>
            <a:off x="5652654" y="540327"/>
            <a:ext cx="3505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FFFF00"/>
                </a:highlight>
              </a:rPr>
              <a:t>$ git checkout master</a:t>
            </a:r>
          </a:p>
          <a:p>
            <a:r>
              <a:rPr lang="en-US" dirty="0">
                <a:solidFill>
                  <a:schemeClr val="bg1"/>
                </a:solidFill>
                <a:highlight>
                  <a:srgbClr val="FFFF00"/>
                </a:highlight>
              </a:rPr>
              <a:t>$ </a:t>
            </a:r>
            <a:r>
              <a:rPr lang="en-US" dirty="0">
                <a:solidFill>
                  <a:schemeClr val="bg2"/>
                </a:solidFill>
                <a:highlight>
                  <a:srgbClr val="FFFF00"/>
                </a:highlight>
                <a:latin typeface="Consolas"/>
              </a:rPr>
              <a:t>git branch -D feature</a:t>
            </a:r>
          </a:p>
        </p:txBody>
      </p:sp>
      <p:sp>
        <p:nvSpPr>
          <p:cNvPr id="8" name="TextBox 1">
            <a:extLst>
              <a:ext uri="{FF2B5EF4-FFF2-40B4-BE49-F238E27FC236}">
                <a16:creationId xmlns:a16="http://schemas.microsoft.com/office/drawing/2014/main" id="{411B6BA6-9103-44DB-80D6-20B11808199D}"/>
              </a:ext>
            </a:extLst>
          </p:cNvPr>
          <p:cNvSpPr txBox="1"/>
          <p:nvPr/>
        </p:nvSpPr>
        <p:spPr>
          <a:xfrm>
            <a:off x="4336472" y="5638799"/>
            <a:ext cx="41702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C0C0C0"/>
                </a:highlight>
              </a:rPr>
              <a:t>Merge changes into master branch</a:t>
            </a:r>
          </a:p>
        </p:txBody>
      </p:sp>
      <p:sp>
        <p:nvSpPr>
          <p:cNvPr id="9" name="TextBox 1">
            <a:extLst>
              <a:ext uri="{FF2B5EF4-FFF2-40B4-BE49-F238E27FC236}">
                <a16:creationId xmlns:a16="http://schemas.microsoft.com/office/drawing/2014/main" id="{AFB408FD-E39B-4564-8EBC-F7CF38E75B9F}"/>
              </a:ext>
            </a:extLst>
          </p:cNvPr>
          <p:cNvSpPr txBox="1"/>
          <p:nvPr/>
        </p:nvSpPr>
        <p:spPr>
          <a:xfrm>
            <a:off x="5708071" y="2757054"/>
            <a:ext cx="41702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C0C0C0"/>
                </a:highlight>
              </a:rPr>
              <a:t>Add &amp; Commit changes in </a:t>
            </a:r>
            <a:r>
              <a:rPr lang="en-US" dirty="0" err="1">
                <a:solidFill>
                  <a:schemeClr val="bg1"/>
                </a:solidFill>
                <a:highlight>
                  <a:srgbClr val="C0C0C0"/>
                </a:highlight>
              </a:rPr>
              <a:t>xyz</a:t>
            </a:r>
          </a:p>
        </p:txBody>
      </p:sp>
      <p:sp>
        <p:nvSpPr>
          <p:cNvPr id="10" name="TextBox 1">
            <a:extLst>
              <a:ext uri="{FF2B5EF4-FFF2-40B4-BE49-F238E27FC236}">
                <a16:creationId xmlns:a16="http://schemas.microsoft.com/office/drawing/2014/main" id="{698808C2-940C-4E3D-947C-362134793EC6}"/>
              </a:ext>
            </a:extLst>
          </p:cNvPr>
          <p:cNvSpPr txBox="1"/>
          <p:nvPr/>
        </p:nvSpPr>
        <p:spPr>
          <a:xfrm>
            <a:off x="5652653" y="249381"/>
            <a:ext cx="41702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C0C0C0"/>
                </a:highlight>
              </a:rPr>
              <a:t>Rollback changes</a:t>
            </a:r>
          </a:p>
        </p:txBody>
      </p:sp>
      <p:sp>
        <p:nvSpPr>
          <p:cNvPr id="11" name="TextBox 1">
            <a:extLst>
              <a:ext uri="{FF2B5EF4-FFF2-40B4-BE49-F238E27FC236}">
                <a16:creationId xmlns:a16="http://schemas.microsoft.com/office/drawing/2014/main" id="{6F4D784D-FE3A-4C30-A247-8F2D972442EA}"/>
              </a:ext>
            </a:extLst>
          </p:cNvPr>
          <p:cNvSpPr txBox="1"/>
          <p:nvPr/>
        </p:nvSpPr>
        <p:spPr>
          <a:xfrm>
            <a:off x="5832763" y="592974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highlight>
                  <a:srgbClr val="FFFF00"/>
                </a:highlight>
              </a:rPr>
              <a:t>$ git checkout master</a:t>
            </a:r>
          </a:p>
          <a:p>
            <a:r>
              <a:rPr lang="en-US" dirty="0">
                <a:solidFill>
                  <a:schemeClr val="bg1"/>
                </a:solidFill>
                <a:highlight>
                  <a:srgbClr val="FFFF00"/>
                </a:highlight>
              </a:rPr>
              <a:t>$ git merge </a:t>
            </a:r>
            <a:r>
              <a:rPr lang="en-US" dirty="0" err="1">
                <a:solidFill>
                  <a:schemeClr val="bg1"/>
                </a:solidFill>
                <a:highlight>
                  <a:srgbClr val="FFFF00"/>
                </a:highlight>
              </a:rPr>
              <a:t>xyz</a:t>
            </a:r>
          </a:p>
        </p:txBody>
      </p:sp>
    </p:spTree>
    <p:extLst>
      <p:ext uri="{BB962C8B-B14F-4D97-AF65-F5344CB8AC3E}">
        <p14:creationId xmlns:p14="http://schemas.microsoft.com/office/powerpoint/2010/main" val="61823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3F39-31FC-4DBB-81A8-E3F8FC920A6F}"/>
              </a:ext>
            </a:extLst>
          </p:cNvPr>
          <p:cNvSpPr>
            <a:spLocks noGrp="1"/>
          </p:cNvSpPr>
          <p:nvPr>
            <p:ph type="title"/>
          </p:nvPr>
        </p:nvSpPr>
        <p:spPr/>
        <p:txBody>
          <a:bodyPr/>
          <a:lstStyle/>
          <a:p>
            <a:r>
              <a:rPr lang="en-US" dirty="0"/>
              <a:t>GitHub</a:t>
            </a:r>
          </a:p>
        </p:txBody>
      </p:sp>
      <p:sp>
        <p:nvSpPr>
          <p:cNvPr id="4" name="TextBox 3">
            <a:extLst>
              <a:ext uri="{FF2B5EF4-FFF2-40B4-BE49-F238E27FC236}">
                <a16:creationId xmlns:a16="http://schemas.microsoft.com/office/drawing/2014/main" id="{0CB04502-E150-437B-BA67-F5795A6F4432}"/>
              </a:ext>
            </a:extLst>
          </p:cNvPr>
          <p:cNvSpPr txBox="1"/>
          <p:nvPr/>
        </p:nvSpPr>
        <p:spPr>
          <a:xfrm>
            <a:off x="498764" y="2202873"/>
            <a:ext cx="11513126"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GitHub has a number of useful features that enable development teams to work together on the same project and easily create new versions of software without disrupting the current versions.</a:t>
            </a:r>
          </a:p>
          <a:p>
            <a:endParaRPr lang="en-US" dirty="0"/>
          </a:p>
          <a:p>
            <a:r>
              <a:rPr lang="en-US" sz="2400" b="1" dirty="0"/>
              <a:t>Steps to use GitHub:</a:t>
            </a:r>
          </a:p>
          <a:p>
            <a:r>
              <a:rPr lang="en-US" dirty="0"/>
              <a:t>1. Sign up for GitHub</a:t>
            </a:r>
            <a:endParaRPr lang="en-US" sz="2400" b="1" dirty="0"/>
          </a:p>
          <a:p>
            <a:r>
              <a:rPr lang="en-US" dirty="0"/>
              <a:t>2. Install Git</a:t>
            </a:r>
          </a:p>
          <a:p>
            <a:r>
              <a:rPr lang="en-US" dirty="0"/>
              <a:t>3. Create a Repository</a:t>
            </a:r>
          </a:p>
          <a:p>
            <a:r>
              <a:rPr lang="en-US" dirty="0"/>
              <a:t>4. Connect remote repository</a:t>
            </a:r>
          </a:p>
          <a:p>
            <a:r>
              <a:rPr lang="en-US" dirty="0"/>
              <a:t>5. Create a Branch</a:t>
            </a:r>
          </a:p>
          <a:p>
            <a:r>
              <a:rPr lang="en-US" dirty="0"/>
              <a:t>5. Create and Commit Changes to a Branch</a:t>
            </a:r>
          </a:p>
          <a:p>
            <a:r>
              <a:rPr lang="en-US" dirty="0"/>
              <a:t>7. Merge Branch</a:t>
            </a:r>
          </a:p>
          <a:p>
            <a:endParaRPr lang="en-US" dirty="0"/>
          </a:p>
          <a:p>
            <a:endParaRPr lang="en-US" sz="2800" dirty="0">
              <a:solidFill>
                <a:schemeClr val="accent1"/>
              </a:solidFill>
            </a:endParaRPr>
          </a:p>
          <a:p>
            <a:r>
              <a:rPr lang="en-US" sz="2800" dirty="0">
                <a:solidFill>
                  <a:schemeClr val="accent1"/>
                </a:solidFill>
              </a:rPr>
              <a:t>Promoting Your GitHub Profile</a:t>
            </a:r>
          </a:p>
          <a:p>
            <a:endParaRPr lang="en-US" dirty="0"/>
          </a:p>
          <a:p>
            <a:endParaRPr lang="en-US" dirty="0"/>
          </a:p>
          <a:p>
            <a:endParaRPr lang="en-US" dirty="0"/>
          </a:p>
          <a:p>
            <a:endParaRPr lang="en-US" dirty="0"/>
          </a:p>
          <a:p>
            <a:endParaRPr lang="en-US" dirty="0"/>
          </a:p>
          <a:p>
            <a:endParaRPr lang="en-US" dirty="0"/>
          </a:p>
          <a:p>
            <a:endParaRPr lang="en-US" dirty="0"/>
          </a:p>
          <a:p>
            <a:endParaRPr lang="en-US" sz="2400" b="1" dirty="0"/>
          </a:p>
        </p:txBody>
      </p:sp>
    </p:spTree>
    <p:extLst>
      <p:ext uri="{BB962C8B-B14F-4D97-AF65-F5344CB8AC3E}">
        <p14:creationId xmlns:p14="http://schemas.microsoft.com/office/powerpoint/2010/main" val="261617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8DC5C-49A4-4786-83D4-1C225C7D2026}"/>
              </a:ext>
            </a:extLst>
          </p:cNvPr>
          <p:cNvSpPr txBox="1"/>
          <p:nvPr/>
        </p:nvSpPr>
        <p:spPr>
          <a:xfrm>
            <a:off x="304800" y="96982"/>
            <a:ext cx="5347853"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git </a:t>
            </a:r>
            <a:r>
              <a:rPr lang="en-US" dirty="0" err="1">
                <a:ea typeface="+mn-lt"/>
                <a:cs typeface="+mn-lt"/>
              </a:rPr>
              <a:t>init</a:t>
            </a:r>
            <a:endParaRPr lang="en-US" dirty="0" err="1"/>
          </a:p>
          <a:p>
            <a:r>
              <a:rPr lang="en-US" dirty="0">
                <a:solidFill>
                  <a:schemeClr val="tx1">
                    <a:lumMod val="50000"/>
                  </a:schemeClr>
                </a:solidFill>
                <a:ea typeface="+mn-lt"/>
                <a:cs typeface="+mn-lt"/>
              </a:rPr>
              <a:t>$ git status</a:t>
            </a:r>
            <a:endParaRPr lang="en-US" dirty="0">
              <a:solidFill>
                <a:schemeClr val="tx1">
                  <a:lumMod val="50000"/>
                </a:schemeClr>
              </a:solidFill>
            </a:endParaRPr>
          </a:p>
          <a:p>
            <a:r>
              <a:rPr lang="en-US" dirty="0"/>
              <a:t>$ git add –A</a:t>
            </a:r>
          </a:p>
          <a:p>
            <a:r>
              <a:rPr lang="en-US" dirty="0">
                <a:solidFill>
                  <a:schemeClr val="tx1">
                    <a:lumMod val="50000"/>
                  </a:schemeClr>
                </a:solidFill>
              </a:rPr>
              <a:t>$ git status</a:t>
            </a:r>
          </a:p>
          <a:p>
            <a:r>
              <a:rPr lang="en-US" dirty="0">
                <a:solidFill>
                  <a:schemeClr val="accent1">
                    <a:lumMod val="20000"/>
                    <a:lumOff val="80000"/>
                  </a:schemeClr>
                </a:solidFill>
              </a:rPr>
              <a:t>Change file content</a:t>
            </a:r>
          </a:p>
          <a:p>
            <a:r>
              <a:rPr lang="en-US" dirty="0">
                <a:solidFill>
                  <a:schemeClr val="tx1">
                    <a:lumMod val="50000"/>
                  </a:schemeClr>
                </a:solidFill>
                <a:ea typeface="+mn-lt"/>
                <a:cs typeface="+mn-lt"/>
              </a:rPr>
              <a:t>$ git status</a:t>
            </a:r>
            <a:endParaRPr lang="en-US" dirty="0">
              <a:solidFill>
                <a:schemeClr val="tx1">
                  <a:lumMod val="50000"/>
                </a:schemeClr>
              </a:solidFill>
            </a:endParaRPr>
          </a:p>
          <a:p>
            <a:r>
              <a:rPr lang="en-US" dirty="0">
                <a:ea typeface="+mn-lt"/>
                <a:cs typeface="+mn-lt"/>
              </a:rPr>
              <a:t>$ git add –A</a:t>
            </a:r>
            <a:endParaRPr lang="en-US" dirty="0"/>
          </a:p>
          <a:p>
            <a:r>
              <a:rPr lang="en-US" dirty="0">
                <a:ea typeface="+mn-lt"/>
                <a:cs typeface="+mn-lt"/>
              </a:rPr>
              <a:t>$ git commit –m  "message"</a:t>
            </a:r>
            <a:endParaRPr lang="en-US" dirty="0"/>
          </a:p>
          <a:p>
            <a:r>
              <a:rPr lang="en-US" dirty="0">
                <a:solidFill>
                  <a:schemeClr val="tx1">
                    <a:lumMod val="50000"/>
                  </a:schemeClr>
                </a:solidFill>
              </a:rPr>
              <a:t>$ git status</a:t>
            </a:r>
          </a:p>
          <a:p>
            <a:endParaRPr lang="en-US" dirty="0">
              <a:solidFill>
                <a:schemeClr val="tx1">
                  <a:lumMod val="50000"/>
                </a:schemeClr>
              </a:solidFill>
            </a:endParaRPr>
          </a:p>
          <a:p>
            <a:r>
              <a:rPr lang="en-US" dirty="0">
                <a:ea typeface="+mn-lt"/>
                <a:cs typeface="+mn-lt"/>
              </a:rPr>
              <a:t>$ git remote add origin </a:t>
            </a:r>
            <a:r>
              <a:rPr lang="en-US" dirty="0">
                <a:ea typeface="+mn-lt"/>
                <a:cs typeface="+mn-lt"/>
                <a:hlinkClick r:id="rId2">
                  <a:extLst>
                    <a:ext uri="{A12FA001-AC4F-418D-AE19-62706E023703}">
                      <ahyp:hlinkClr xmlns:ahyp="http://schemas.microsoft.com/office/drawing/2018/hyperlinkcolor" val="tx"/>
                    </a:ext>
                  </a:extLst>
                </a:hlinkClick>
              </a:rPr>
              <a:t>https://github.com/priya-tiwari-sharma/demo.git</a:t>
            </a:r>
            <a:endParaRPr lang="en-US"/>
          </a:p>
          <a:p>
            <a:endParaRPr lang="en-US" dirty="0">
              <a:solidFill>
                <a:schemeClr val="tx1">
                  <a:lumMod val="50000"/>
                </a:schemeClr>
              </a:solidFill>
            </a:endParaRPr>
          </a:p>
          <a:p>
            <a:r>
              <a:rPr lang="en-US" dirty="0">
                <a:solidFill>
                  <a:srgbClr val="FFFFFF"/>
                </a:solidFill>
              </a:rPr>
              <a:t>$ git</a:t>
            </a:r>
            <a:r>
              <a:rPr lang="en-US" dirty="0">
                <a:ea typeface="+mn-lt"/>
                <a:cs typeface="+mn-lt"/>
              </a:rPr>
              <a:t> branch feature</a:t>
            </a:r>
            <a:endParaRPr lang="en-US" dirty="0"/>
          </a:p>
          <a:p>
            <a:r>
              <a:rPr lang="en-US" dirty="0">
                <a:ea typeface="+mn-lt"/>
                <a:cs typeface="+mn-lt"/>
              </a:rPr>
              <a:t>$ git checkout feature</a:t>
            </a:r>
            <a:endParaRPr lang="en-US" dirty="0"/>
          </a:p>
          <a:p>
            <a:r>
              <a:rPr lang="en-US" dirty="0">
                <a:solidFill>
                  <a:schemeClr val="accent1">
                    <a:lumMod val="20000"/>
                    <a:lumOff val="80000"/>
                  </a:schemeClr>
                </a:solidFill>
                <a:ea typeface="+mn-lt"/>
                <a:cs typeface="+mn-lt"/>
              </a:rPr>
              <a:t>Change file content</a:t>
            </a:r>
            <a:endParaRPr lang="en-US" dirty="0">
              <a:solidFill>
                <a:schemeClr val="accent1">
                  <a:lumMod val="20000"/>
                  <a:lumOff val="80000"/>
                </a:schemeClr>
              </a:solidFill>
            </a:endParaRPr>
          </a:p>
          <a:p>
            <a:r>
              <a:rPr lang="en-US" dirty="0">
                <a:solidFill>
                  <a:schemeClr val="tx1">
                    <a:lumMod val="65000"/>
                  </a:schemeClr>
                </a:solidFill>
                <a:ea typeface="+mn-lt"/>
                <a:cs typeface="+mn-lt"/>
              </a:rPr>
              <a:t>$ git status</a:t>
            </a:r>
            <a:endParaRPr lang="en-US" dirty="0">
              <a:solidFill>
                <a:schemeClr val="tx1">
                  <a:lumMod val="65000"/>
                </a:schemeClr>
              </a:solidFill>
            </a:endParaRPr>
          </a:p>
          <a:p>
            <a:r>
              <a:rPr lang="en-US" dirty="0">
                <a:ea typeface="+mn-lt"/>
                <a:cs typeface="+mn-lt"/>
              </a:rPr>
              <a:t>$ git add –A</a:t>
            </a:r>
          </a:p>
          <a:p>
            <a:r>
              <a:rPr lang="en-US" dirty="0">
                <a:ea typeface="+mn-lt"/>
                <a:cs typeface="+mn-lt"/>
              </a:rPr>
              <a:t>$ git commit -m "feature branch commit"</a:t>
            </a:r>
            <a:endParaRPr lang="en-US" dirty="0"/>
          </a:p>
          <a:p>
            <a:endParaRPr lang="en-US" dirty="0"/>
          </a:p>
          <a:p>
            <a:endParaRPr lang="en-US" dirty="0">
              <a:solidFill>
                <a:srgbClr val="FFFFFF"/>
              </a:solidFill>
            </a:endParaRPr>
          </a:p>
          <a:p>
            <a:endParaRPr lang="en-US" dirty="0">
              <a:solidFill>
                <a:srgbClr val="FFFFFF"/>
              </a:solidFill>
            </a:endParaRPr>
          </a:p>
          <a:p>
            <a:endParaRPr lang="en-US" dirty="0">
              <a:solidFill>
                <a:srgbClr val="7F7F7F"/>
              </a:solidFill>
            </a:endParaRPr>
          </a:p>
          <a:p>
            <a:endParaRPr lang="en-US" dirty="0">
              <a:solidFill>
                <a:srgbClr val="7F7F7F"/>
              </a:solidFill>
            </a:endParaRPr>
          </a:p>
          <a:p>
            <a:endParaRPr lang="en-US" dirty="0">
              <a:solidFill>
                <a:srgbClr val="7F7F7F"/>
              </a:solidFill>
            </a:endParaRPr>
          </a:p>
          <a:p>
            <a:endParaRPr lang="en-US" dirty="0">
              <a:solidFill>
                <a:srgbClr val="7F7F7F"/>
              </a:solidFill>
            </a:endParaRPr>
          </a:p>
          <a:p>
            <a:endParaRPr lang="en-US" dirty="0">
              <a:solidFill>
                <a:srgbClr val="7F7F7F"/>
              </a:solidFill>
            </a:endParaRPr>
          </a:p>
          <a:p>
            <a:endParaRPr lang="en-US" dirty="0"/>
          </a:p>
          <a:p>
            <a:endParaRPr lang="en-US" dirty="0"/>
          </a:p>
        </p:txBody>
      </p:sp>
      <p:sp>
        <p:nvSpPr>
          <p:cNvPr id="4" name="TextBox 3">
            <a:extLst>
              <a:ext uri="{FF2B5EF4-FFF2-40B4-BE49-F238E27FC236}">
                <a16:creationId xmlns:a16="http://schemas.microsoft.com/office/drawing/2014/main" id="{59C2BECD-8594-484B-8C20-6D4BFE5AED66}"/>
              </a:ext>
            </a:extLst>
          </p:cNvPr>
          <p:cNvSpPr txBox="1"/>
          <p:nvPr/>
        </p:nvSpPr>
        <p:spPr>
          <a:xfrm>
            <a:off x="6100330" y="-175780"/>
            <a:ext cx="5943600" cy="951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dirty="0"/>
              <a:t>$ git branch </a:t>
            </a:r>
            <a:r>
              <a:rPr lang="en-US" dirty="0" err="1"/>
              <a:t>xyz</a:t>
            </a:r>
            <a:endParaRPr lang="en-US" dirty="0" err="1">
              <a:ea typeface="+mn-lt"/>
              <a:cs typeface="+mn-lt"/>
            </a:endParaRPr>
          </a:p>
          <a:p>
            <a:r>
              <a:rPr lang="en-US" dirty="0"/>
              <a:t>$ git checkout </a:t>
            </a:r>
            <a:r>
              <a:rPr lang="en-US" dirty="0" err="1"/>
              <a:t>xyz</a:t>
            </a:r>
            <a:endParaRPr lang="en-US" dirty="0" err="1">
              <a:ea typeface="+mn-lt"/>
              <a:cs typeface="+mn-lt"/>
            </a:endParaRPr>
          </a:p>
          <a:p>
            <a:r>
              <a:rPr lang="en-US" dirty="0">
                <a:solidFill>
                  <a:schemeClr val="accent1">
                    <a:lumMod val="20000"/>
                    <a:lumOff val="80000"/>
                  </a:schemeClr>
                </a:solidFill>
                <a:ea typeface="+mn-lt"/>
                <a:cs typeface="+mn-lt"/>
              </a:rPr>
              <a:t>Change file content</a:t>
            </a:r>
            <a:endParaRPr lang="en-US" dirty="0">
              <a:solidFill>
                <a:schemeClr val="accent1">
                  <a:lumMod val="20000"/>
                  <a:lumOff val="80000"/>
                </a:schemeClr>
              </a:solidFill>
            </a:endParaRPr>
          </a:p>
          <a:p>
            <a:r>
              <a:rPr lang="en-US" dirty="0">
                <a:solidFill>
                  <a:schemeClr val="tx1">
                    <a:lumMod val="75000"/>
                  </a:schemeClr>
                </a:solidFill>
              </a:rPr>
              <a:t>$ git status</a:t>
            </a:r>
            <a:endParaRPr lang="en-US" dirty="0">
              <a:solidFill>
                <a:schemeClr val="tx1">
                  <a:lumMod val="75000"/>
                </a:schemeClr>
              </a:solidFill>
              <a:ea typeface="+mn-lt"/>
              <a:cs typeface="+mn-lt"/>
            </a:endParaRPr>
          </a:p>
          <a:p>
            <a:r>
              <a:rPr lang="en-US" dirty="0"/>
              <a:t>$ git add –A</a:t>
            </a:r>
          </a:p>
          <a:p>
            <a:r>
              <a:rPr lang="en-US" dirty="0">
                <a:ea typeface="+mn-lt"/>
                <a:cs typeface="+mn-lt"/>
              </a:rPr>
              <a:t>$ git commit -m "</a:t>
            </a:r>
            <a:r>
              <a:rPr lang="en-US" dirty="0" err="1">
                <a:ea typeface="+mn-lt"/>
                <a:cs typeface="+mn-lt"/>
              </a:rPr>
              <a:t>xyz</a:t>
            </a:r>
            <a:r>
              <a:rPr lang="en-US" dirty="0">
                <a:ea typeface="+mn-lt"/>
                <a:cs typeface="+mn-lt"/>
              </a:rPr>
              <a:t> commit"</a:t>
            </a:r>
            <a:endParaRPr lang="en-US" dirty="0"/>
          </a:p>
          <a:p>
            <a:endParaRPr lang="en-US" dirty="0">
              <a:ea typeface="+mn-lt"/>
              <a:cs typeface="+mn-lt"/>
            </a:endParaRPr>
          </a:p>
          <a:p>
            <a:r>
              <a:rPr lang="en-US" dirty="0">
                <a:ea typeface="+mn-lt"/>
                <a:cs typeface="+mn-lt"/>
              </a:rPr>
              <a:t>$ git checkout master</a:t>
            </a:r>
            <a:endParaRPr lang="en-US" dirty="0"/>
          </a:p>
          <a:p>
            <a:r>
              <a:rPr lang="en-US" dirty="0">
                <a:ea typeface="+mn-lt"/>
                <a:cs typeface="+mn-lt"/>
              </a:rPr>
              <a:t>$ git branch</a:t>
            </a:r>
          </a:p>
          <a:p>
            <a:r>
              <a:rPr lang="en-US" dirty="0">
                <a:ea typeface="+mn-lt"/>
                <a:cs typeface="+mn-lt"/>
              </a:rPr>
              <a:t>$ git branch -D feature</a:t>
            </a:r>
            <a:endParaRPr lang="en-US" dirty="0"/>
          </a:p>
          <a:p>
            <a:r>
              <a:rPr lang="en-US" dirty="0">
                <a:ea typeface="+mn-lt"/>
                <a:cs typeface="+mn-lt"/>
              </a:rPr>
              <a:t>$ git branch</a:t>
            </a:r>
            <a:endParaRPr lang="en-US" dirty="0"/>
          </a:p>
          <a:p>
            <a:endParaRPr lang="en-US" dirty="0">
              <a:ea typeface="+mn-lt"/>
              <a:cs typeface="+mn-lt"/>
            </a:endParaRPr>
          </a:p>
          <a:p>
            <a:r>
              <a:rPr lang="en-US" dirty="0">
                <a:ea typeface="+mn-lt"/>
                <a:cs typeface="+mn-lt"/>
              </a:rPr>
              <a:t>$ git push -u origin </a:t>
            </a:r>
            <a:r>
              <a:rPr lang="en-US" dirty="0" err="1">
                <a:ea typeface="+mn-lt"/>
                <a:cs typeface="+mn-lt"/>
              </a:rPr>
              <a:t>xyz</a:t>
            </a:r>
            <a:endParaRPr lang="en-US" dirty="0" err="1"/>
          </a:p>
          <a:p>
            <a:r>
              <a:rPr lang="en-US" dirty="0">
                <a:ea typeface="+mn-lt"/>
                <a:cs typeface="+mn-lt"/>
              </a:rPr>
              <a:t>$ git merge </a:t>
            </a:r>
            <a:r>
              <a:rPr lang="en-US" dirty="0" err="1">
                <a:ea typeface="+mn-lt"/>
                <a:cs typeface="+mn-lt"/>
              </a:rPr>
              <a:t>xyz</a:t>
            </a:r>
            <a:endParaRPr lang="en-US" dirty="0" err="1"/>
          </a:p>
          <a:p>
            <a:r>
              <a:rPr lang="en-US" dirty="0">
                <a:ea typeface="+mn-lt"/>
                <a:cs typeface="+mn-lt"/>
              </a:rPr>
              <a:t>$ git push -u origin master</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42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E938E2B-52A4-47E6-9C0C-A1CBC90053B3}"/>
              </a:ext>
            </a:extLst>
          </p:cNvPr>
          <p:cNvSpPr/>
          <p:nvPr/>
        </p:nvSpPr>
        <p:spPr>
          <a:xfrm>
            <a:off x="1883614" y="2868462"/>
            <a:ext cx="8425130"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Thank You</a:t>
            </a:r>
            <a:endParaRPr lang="en-US" dirty="0"/>
          </a:p>
        </p:txBody>
      </p:sp>
    </p:spTree>
    <p:extLst>
      <p:ext uri="{BB962C8B-B14F-4D97-AF65-F5344CB8AC3E}">
        <p14:creationId xmlns:p14="http://schemas.microsoft.com/office/powerpoint/2010/main" val="139695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F5F9-3CED-41F4-B4D1-0199AEA95F8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489DD13-C629-4E5C-82F8-89C31957FEAF}"/>
              </a:ext>
            </a:extLst>
          </p:cNvPr>
          <p:cNvSpPr>
            <a:spLocks noGrp="1"/>
          </p:cNvSpPr>
          <p:nvPr>
            <p:ph idx="1"/>
          </p:nvPr>
        </p:nvSpPr>
        <p:spPr>
          <a:xfrm>
            <a:off x="306332" y="2550736"/>
            <a:ext cx="10554574" cy="5107959"/>
          </a:xfrm>
        </p:spPr>
        <p:txBody>
          <a:bodyPr/>
          <a:lstStyle/>
          <a:p>
            <a:r>
              <a:rPr lang="en-US" dirty="0"/>
              <a:t>Git</a:t>
            </a:r>
          </a:p>
          <a:p>
            <a:r>
              <a:rPr lang="en-US" dirty="0">
                <a:ea typeface="+mn-lt"/>
                <a:cs typeface="+mn-lt"/>
              </a:rPr>
              <a:t>Centralized Vs Distributed</a:t>
            </a:r>
          </a:p>
          <a:p>
            <a:r>
              <a:rPr lang="en-US" dirty="0"/>
              <a:t>Difference Between Git and GitHub</a:t>
            </a:r>
            <a:endParaRPr lang="en-US" dirty="0">
              <a:ea typeface="+mn-lt"/>
              <a:cs typeface="+mn-lt"/>
            </a:endParaRPr>
          </a:p>
          <a:p>
            <a:r>
              <a:rPr lang="en-US" dirty="0"/>
              <a:t>Git setup</a:t>
            </a:r>
          </a:p>
          <a:p>
            <a:r>
              <a:rPr lang="en-US" dirty="0"/>
              <a:t>Workflow of git</a:t>
            </a:r>
          </a:p>
          <a:p>
            <a:r>
              <a:rPr lang="en-US" dirty="0"/>
              <a:t>Getting a git repository</a:t>
            </a:r>
          </a:p>
          <a:p>
            <a:r>
              <a:rPr lang="en-US" dirty="0"/>
              <a:t>Git branches</a:t>
            </a:r>
          </a:p>
          <a:p>
            <a:r>
              <a:rPr lang="en-US" dirty="0"/>
              <a:t>GitHub</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8291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4DAB-D0A0-4C76-861A-EE07593BC9EA}"/>
              </a:ext>
            </a:extLst>
          </p:cNvPr>
          <p:cNvSpPr>
            <a:spLocks noGrp="1"/>
          </p:cNvSpPr>
          <p:nvPr>
            <p:ph type="title"/>
          </p:nvPr>
        </p:nvSpPr>
        <p:spPr/>
        <p:txBody>
          <a:bodyPr/>
          <a:lstStyle/>
          <a:p>
            <a:r>
              <a:rPr lang="en-US" dirty="0"/>
              <a:t>GIT</a:t>
            </a:r>
          </a:p>
        </p:txBody>
      </p:sp>
      <p:sp>
        <p:nvSpPr>
          <p:cNvPr id="4" name="TextBox 3">
            <a:extLst>
              <a:ext uri="{FF2B5EF4-FFF2-40B4-BE49-F238E27FC236}">
                <a16:creationId xmlns:a16="http://schemas.microsoft.com/office/drawing/2014/main" id="{D3991006-ADC5-4F69-85B0-108B31CF654E}"/>
              </a:ext>
            </a:extLst>
          </p:cNvPr>
          <p:cNvSpPr txBox="1"/>
          <p:nvPr/>
        </p:nvSpPr>
        <p:spPr>
          <a:xfrm>
            <a:off x="483080" y="2093344"/>
            <a:ext cx="1144150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dirty="0">
                <a:ea typeface="+mn-lt"/>
                <a:cs typeface="+mn-lt"/>
              </a:rPr>
              <a:t>Git was initially designed and developed by </a:t>
            </a:r>
            <a:r>
              <a:rPr lang="en-US" sz="2800" b="1" dirty="0">
                <a:ea typeface="+mn-lt"/>
                <a:cs typeface="+mn-lt"/>
              </a:rPr>
              <a:t>Linus Torvalds</a:t>
            </a:r>
            <a:r>
              <a:rPr lang="en-US" sz="2800" dirty="0">
                <a:ea typeface="+mn-lt"/>
                <a:cs typeface="+mn-lt"/>
              </a:rPr>
              <a:t> for Linux kernel development.</a:t>
            </a:r>
          </a:p>
          <a:p>
            <a:pPr marL="457200" indent="-457200">
              <a:buFont typeface="Wingdings"/>
              <a:buChar char="q"/>
            </a:pPr>
            <a:endParaRPr lang="en-US" sz="2800" dirty="0">
              <a:ea typeface="+mn-lt"/>
              <a:cs typeface="+mn-lt"/>
            </a:endParaRPr>
          </a:p>
          <a:p>
            <a:pPr marL="457200" indent="-457200">
              <a:buFont typeface="Wingdings"/>
              <a:buChar char="q"/>
            </a:pPr>
            <a:r>
              <a:rPr lang="en-US" sz="2800" dirty="0">
                <a:ea typeface="+mn-lt"/>
                <a:cs typeface="+mn-lt"/>
              </a:rPr>
              <a:t> Git is a </a:t>
            </a:r>
            <a:r>
              <a:rPr lang="en-US" sz="2800" b="1">
                <a:ea typeface="+mn-lt"/>
                <a:cs typeface="+mn-lt"/>
              </a:rPr>
              <a:t>distributed</a:t>
            </a:r>
            <a:r>
              <a:rPr lang="en-US" sz="2800">
                <a:ea typeface="+mn-lt"/>
                <a:cs typeface="+mn-lt"/>
              </a:rPr>
              <a:t> version control and source code </a:t>
            </a:r>
            <a:r>
              <a:rPr lang="en-US" sz="2800" dirty="0">
                <a:ea typeface="+mn-lt"/>
                <a:cs typeface="+mn-lt"/>
              </a:rPr>
              <a:t>management system.</a:t>
            </a:r>
            <a:endParaRPr lang="en-US">
              <a:ea typeface="+mn-lt"/>
              <a:cs typeface="+mn-lt"/>
            </a:endParaRPr>
          </a:p>
          <a:p>
            <a:pPr marL="457200" indent="-457200">
              <a:buFont typeface="Wingdings"/>
              <a:buChar char="q"/>
            </a:pPr>
            <a:endParaRPr lang="en-US" sz="2800" dirty="0"/>
          </a:p>
          <a:p>
            <a:pPr marL="457200" indent="-457200">
              <a:buFont typeface="Wingdings"/>
              <a:buChar char="q"/>
            </a:pPr>
            <a:r>
              <a:rPr lang="en-US" sz="2800" dirty="0">
                <a:ea typeface="+mn-lt"/>
                <a:cs typeface="+mn-lt"/>
              </a:rPr>
              <a:t>Git  is used for project version control in a distributed environment while working on web-based and </a:t>
            </a:r>
            <a:r>
              <a:rPr lang="en-US" sz="2800" dirty="0" err="1">
                <a:ea typeface="+mn-lt"/>
                <a:cs typeface="+mn-lt"/>
              </a:rPr>
              <a:t>non web</a:t>
            </a:r>
            <a:r>
              <a:rPr lang="en-US" sz="2800" dirty="0">
                <a:ea typeface="+mn-lt"/>
                <a:cs typeface="+mn-lt"/>
              </a:rPr>
              <a:t>-based applications development.</a:t>
            </a:r>
            <a:endParaRPr lang="en-US" sz="2800" dirty="0"/>
          </a:p>
          <a:p>
            <a:pPr marL="457200" indent="-457200">
              <a:buFont typeface="Wingdings"/>
              <a:buChar char="q"/>
            </a:pPr>
            <a:endParaRPr lang="en-US" sz="2800" dirty="0"/>
          </a:p>
          <a:p>
            <a:pPr marL="457200" indent="-457200">
              <a:buFont typeface="Wingdings"/>
              <a:buChar char="q"/>
            </a:pPr>
            <a:endParaRPr lang="en-US" sz="2800" dirty="0"/>
          </a:p>
          <a:p>
            <a:endParaRPr lang="en-US" sz="2800" dirty="0"/>
          </a:p>
        </p:txBody>
      </p:sp>
    </p:spTree>
    <p:extLst>
      <p:ext uri="{BB962C8B-B14F-4D97-AF65-F5344CB8AC3E}">
        <p14:creationId xmlns:p14="http://schemas.microsoft.com/office/powerpoint/2010/main" val="290307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FBBA486-A52D-4CF6-8966-90239509D5A1}"/>
              </a:ext>
            </a:extLst>
          </p:cNvPr>
          <p:cNvPicPr>
            <a:picLocks noChangeAspect="1"/>
          </p:cNvPicPr>
          <p:nvPr/>
        </p:nvPicPr>
        <p:blipFill>
          <a:blip r:embed="rId2"/>
          <a:stretch>
            <a:fillRect/>
          </a:stretch>
        </p:blipFill>
        <p:spPr>
          <a:xfrm>
            <a:off x="405491" y="1027156"/>
            <a:ext cx="11383992" cy="5673270"/>
          </a:xfrm>
          <a:prstGeom prst="rect">
            <a:avLst/>
          </a:prstGeom>
        </p:spPr>
      </p:pic>
      <p:sp>
        <p:nvSpPr>
          <p:cNvPr id="4" name="TextBox 3">
            <a:extLst>
              <a:ext uri="{FF2B5EF4-FFF2-40B4-BE49-F238E27FC236}">
                <a16:creationId xmlns:a16="http://schemas.microsoft.com/office/drawing/2014/main" id="{03F13213-20BC-46B3-88D3-8ECCEE1A4D60}"/>
              </a:ext>
            </a:extLst>
          </p:cNvPr>
          <p:cNvSpPr txBox="1"/>
          <p:nvPr/>
        </p:nvSpPr>
        <p:spPr>
          <a:xfrm>
            <a:off x="427285" y="241425"/>
            <a:ext cx="56042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Centralized Vs Distributed</a:t>
            </a:r>
            <a:endParaRPr lang="en-US" sz="2800" dirty="0"/>
          </a:p>
        </p:txBody>
      </p:sp>
    </p:spTree>
    <p:extLst>
      <p:ext uri="{BB962C8B-B14F-4D97-AF65-F5344CB8AC3E}">
        <p14:creationId xmlns:p14="http://schemas.microsoft.com/office/powerpoint/2010/main" val="410774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0FBCD65-1418-461D-8285-E912F7BBCAA0}"/>
              </a:ext>
            </a:extLst>
          </p:cNvPr>
          <p:cNvSpPr txBox="1"/>
          <p:nvPr/>
        </p:nvSpPr>
        <p:spPr>
          <a:xfrm>
            <a:off x="439947" y="324928"/>
            <a:ext cx="9284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ea typeface="+mn-lt"/>
                <a:cs typeface="+mn-lt"/>
              </a:rPr>
              <a:t>Difference Between Git and GitHub</a:t>
            </a:r>
            <a:endParaRPr lang="en-US" sz="3600"/>
          </a:p>
        </p:txBody>
      </p:sp>
      <p:sp>
        <p:nvSpPr>
          <p:cNvPr id="14" name="TextBox 13">
            <a:extLst>
              <a:ext uri="{FF2B5EF4-FFF2-40B4-BE49-F238E27FC236}">
                <a16:creationId xmlns:a16="http://schemas.microsoft.com/office/drawing/2014/main" id="{EFC834E0-FA13-4E48-97AE-AC9F520A1534}"/>
              </a:ext>
            </a:extLst>
          </p:cNvPr>
          <p:cNvSpPr txBox="1"/>
          <p:nvPr/>
        </p:nvSpPr>
        <p:spPr>
          <a:xfrm>
            <a:off x="396816" y="914401"/>
            <a:ext cx="1141274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Git:</a:t>
            </a:r>
            <a:r>
              <a:rPr lang="en-US" sz="2000" u="sng" dirty="0">
                <a:ea typeface="+mn-lt"/>
                <a:cs typeface="+mn-lt"/>
              </a:rPr>
              <a:t> </a:t>
            </a:r>
            <a:endParaRPr lang="en-US" u="sng" dirty="0"/>
          </a:p>
          <a:p>
            <a:pPr marL="342900" indent="-342900">
              <a:buFont typeface="Wingdings"/>
              <a:buChar char="q"/>
            </a:pPr>
            <a:r>
              <a:rPr lang="en-US" sz="2000">
                <a:ea typeface="+mn-lt"/>
                <a:cs typeface="+mn-lt"/>
              </a:rPr>
              <a:t>Git is a distributed version control system for tracking changes in source code during software development.</a:t>
            </a:r>
            <a:endParaRPr lang="en-US"/>
          </a:p>
          <a:p>
            <a:pPr marL="342900" indent="-342900">
              <a:buFont typeface="Wingdings"/>
              <a:buChar char="q"/>
            </a:pPr>
            <a:endParaRPr lang="en-US" sz="2000" dirty="0">
              <a:ea typeface="+mn-lt"/>
              <a:cs typeface="+mn-lt"/>
            </a:endParaRPr>
          </a:p>
          <a:p>
            <a:pPr marL="342900" indent="-342900">
              <a:buFont typeface="Wingdings"/>
              <a:buChar char="q"/>
            </a:pPr>
            <a:r>
              <a:rPr lang="en-US" sz="2000">
                <a:ea typeface="+mn-lt"/>
                <a:cs typeface="+mn-lt"/>
              </a:rPr>
              <a:t>Git is installed locally on a system, so developers can manage their source code history using their local machines as repositories. This means there is no centralized server required to use Git, and no needed internet access either.</a:t>
            </a:r>
            <a:endParaRPr lang="en-US"/>
          </a:p>
          <a:p>
            <a:endParaRPr lang="en-US" sz="2000" dirty="0">
              <a:ea typeface="+mn-lt"/>
              <a:cs typeface="+mn-lt"/>
            </a:endParaRPr>
          </a:p>
          <a:p>
            <a:r>
              <a:rPr lang="en-US" sz="2000" b="1" u="sng">
                <a:ea typeface="+mn-lt"/>
                <a:cs typeface="+mn-lt"/>
              </a:rPr>
              <a:t>GitHub:</a:t>
            </a:r>
            <a:r>
              <a:rPr lang="en-US" sz="2000" u="sng" dirty="0">
                <a:ea typeface="+mn-lt"/>
                <a:cs typeface="+mn-lt"/>
              </a:rPr>
              <a:t> </a:t>
            </a:r>
          </a:p>
          <a:p>
            <a:pPr marL="342900" indent="-342900">
              <a:buFont typeface="Wingdings"/>
              <a:buChar char="q"/>
            </a:pPr>
            <a:r>
              <a:rPr lang="en-US" sz="2000">
                <a:ea typeface="+mn-lt"/>
                <a:cs typeface="+mn-lt"/>
              </a:rPr>
              <a:t>GitHub is a web-based Git repository hosting service, which offers all of the distributed version control and source code management (SCM) functionality of Git as </a:t>
            </a:r>
            <a:r>
              <a:rPr lang="en-US" sz="2000" dirty="0">
                <a:ea typeface="+mn-lt"/>
                <a:cs typeface="+mn-lt"/>
              </a:rPr>
              <a:t>well as adding its own features.</a:t>
            </a:r>
          </a:p>
          <a:p>
            <a:pPr marL="342900" indent="-342900">
              <a:buFont typeface="Wingdings"/>
              <a:buChar char="q"/>
            </a:pPr>
            <a:endParaRPr lang="en-US" sz="2000" dirty="0"/>
          </a:p>
          <a:p>
            <a:pPr marL="342900" indent="-342900">
              <a:buFont typeface="Wingdings"/>
              <a:buChar char="q"/>
            </a:pPr>
            <a:r>
              <a:rPr lang="en-US" sz="2000">
                <a:ea typeface="+mn-lt"/>
                <a:cs typeface="+mn-lt"/>
              </a:rPr>
              <a:t>GitHub lives in the cloud, so Internet access is required. It also has a built-in user-management system and a user-friendly GUI. In addition to its main website GitHub features a desktop version that can be installed on local computers to help synchronize code.</a:t>
            </a:r>
            <a:endParaRPr lang="en-US" sz="2000" dirty="0"/>
          </a:p>
        </p:txBody>
      </p:sp>
      <p:sp>
        <p:nvSpPr>
          <p:cNvPr id="15" name="TextBox 14">
            <a:extLst>
              <a:ext uri="{FF2B5EF4-FFF2-40B4-BE49-F238E27FC236}">
                <a16:creationId xmlns:a16="http://schemas.microsoft.com/office/drawing/2014/main" id="{C964375B-2561-4672-9788-766E1941377F}"/>
              </a:ext>
            </a:extLst>
          </p:cNvPr>
          <p:cNvSpPr txBox="1"/>
          <p:nvPr/>
        </p:nvSpPr>
        <p:spPr>
          <a:xfrm>
            <a:off x="439049" y="6233124"/>
            <a:ext cx="1111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C6BB"/>
                </a:solidFill>
                <a:ea typeface="+mn-lt"/>
                <a:cs typeface="+mn-lt"/>
              </a:rPr>
              <a:t>Git can be used without GitHub, but GitHub cannot be used without Git.</a:t>
            </a:r>
            <a:endParaRPr lang="en-US">
              <a:solidFill>
                <a:srgbClr val="00C6BB"/>
              </a:solidFill>
            </a:endParaRPr>
          </a:p>
        </p:txBody>
      </p:sp>
    </p:spTree>
    <p:extLst>
      <p:ext uri="{BB962C8B-B14F-4D97-AF65-F5344CB8AC3E}">
        <p14:creationId xmlns:p14="http://schemas.microsoft.com/office/powerpoint/2010/main" val="247112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A0F2-3049-4B0D-A11F-C545D292D90F}"/>
              </a:ext>
            </a:extLst>
          </p:cNvPr>
          <p:cNvSpPr>
            <a:spLocks noGrp="1"/>
          </p:cNvSpPr>
          <p:nvPr>
            <p:ph type="title"/>
          </p:nvPr>
        </p:nvSpPr>
        <p:spPr/>
        <p:txBody>
          <a:bodyPr/>
          <a:lstStyle/>
          <a:p>
            <a:r>
              <a:rPr lang="en-US"/>
              <a:t>Download Git </a:t>
            </a:r>
          </a:p>
        </p:txBody>
      </p:sp>
      <p:sp>
        <p:nvSpPr>
          <p:cNvPr id="3" name="Content Placeholder 2">
            <a:extLst>
              <a:ext uri="{FF2B5EF4-FFF2-40B4-BE49-F238E27FC236}">
                <a16:creationId xmlns:a16="http://schemas.microsoft.com/office/drawing/2014/main" id="{0C9A437B-3AAF-4E56-8681-58527B3293CF}"/>
              </a:ext>
            </a:extLst>
          </p:cNvPr>
          <p:cNvSpPr>
            <a:spLocks noGrp="1"/>
          </p:cNvSpPr>
          <p:nvPr>
            <p:ph idx="1"/>
          </p:nvPr>
        </p:nvSpPr>
        <p:spPr/>
        <p:txBody>
          <a:bodyPr/>
          <a:lstStyle/>
          <a:p>
            <a:r>
              <a:rPr lang="en-US" dirty="0">
                <a:ea typeface="+mn-lt"/>
                <a:cs typeface="+mn-lt"/>
              </a:rPr>
              <a:t>https://git-scm.com/download/win</a:t>
            </a:r>
            <a:endParaRPr lang="en-US"/>
          </a:p>
        </p:txBody>
      </p:sp>
    </p:spTree>
    <p:extLst>
      <p:ext uri="{BB962C8B-B14F-4D97-AF65-F5344CB8AC3E}">
        <p14:creationId xmlns:p14="http://schemas.microsoft.com/office/powerpoint/2010/main" val="194117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8848CD-8741-454E-8EE1-342BC7F5011A}"/>
              </a:ext>
            </a:extLst>
          </p:cNvPr>
          <p:cNvSpPr>
            <a:spLocks noGrp="1"/>
          </p:cNvSpPr>
          <p:nvPr>
            <p:ph type="title"/>
          </p:nvPr>
        </p:nvSpPr>
        <p:spPr/>
        <p:txBody>
          <a:bodyPr/>
          <a:lstStyle/>
          <a:p>
            <a:r>
              <a:rPr lang="en-US" b="0" dirty="0"/>
              <a:t>Getting Started - First-Time Git Setup</a:t>
            </a:r>
            <a:endParaRPr lang="en-US" dirty="0"/>
          </a:p>
          <a:p>
            <a:endParaRPr lang="en-US" dirty="0"/>
          </a:p>
        </p:txBody>
      </p:sp>
      <p:sp>
        <p:nvSpPr>
          <p:cNvPr id="6" name="TextBox 5">
            <a:extLst>
              <a:ext uri="{FF2B5EF4-FFF2-40B4-BE49-F238E27FC236}">
                <a16:creationId xmlns:a16="http://schemas.microsoft.com/office/drawing/2014/main" id="{5244D82D-DF40-4DB0-AC5B-3808CBD10DD8}"/>
              </a:ext>
            </a:extLst>
          </p:cNvPr>
          <p:cNvSpPr txBox="1"/>
          <p:nvPr/>
        </p:nvSpPr>
        <p:spPr>
          <a:xfrm>
            <a:off x="94891" y="1877684"/>
            <a:ext cx="12016595"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Git comes with a tool called </a:t>
            </a:r>
            <a:r>
              <a:rPr lang="en-US" sz="2000" b="1" dirty="0">
                <a:solidFill>
                  <a:schemeClr val="accent1"/>
                </a:solidFill>
                <a:latin typeface="Consolas"/>
              </a:rPr>
              <a:t>git config</a:t>
            </a:r>
            <a:r>
              <a:rPr lang="en-US" sz="2000" dirty="0">
                <a:ea typeface="+mn-lt"/>
                <a:cs typeface="+mn-lt"/>
              </a:rPr>
              <a:t> that lets you get and set configuration variables that control all aspects of how Git looks and operates.</a:t>
            </a:r>
          </a:p>
          <a:p>
            <a:endParaRPr lang="en-US" sz="2000" dirty="0">
              <a:ea typeface="+mn-lt"/>
              <a:cs typeface="+mn-lt"/>
            </a:endParaRPr>
          </a:p>
          <a:p>
            <a:pPr marL="342900" indent="-342900">
              <a:buFont typeface="Wingdings"/>
              <a:buChar char="q"/>
            </a:pPr>
            <a:r>
              <a:rPr lang="en-US" sz="2000" b="1" dirty="0">
                <a:solidFill>
                  <a:schemeClr val="accent1"/>
                </a:solidFill>
                <a:ea typeface="+mn-lt"/>
                <a:cs typeface="+mn-lt"/>
              </a:rPr>
              <a:t> View all of your settings: </a:t>
            </a:r>
            <a:endParaRPr lang="en-US" b="1" dirty="0">
              <a:solidFill>
                <a:schemeClr val="accent1"/>
              </a:solidFill>
              <a:latin typeface="Century Gothic" panose="020B0502020202020204"/>
              <a:ea typeface="+mn-lt"/>
              <a:cs typeface="+mn-lt"/>
            </a:endParaRPr>
          </a:p>
          <a:p>
            <a:r>
              <a:rPr lang="en-US" sz="2000" dirty="0">
                <a:latin typeface="Consolas"/>
                <a:ea typeface="+mn-lt"/>
                <a:cs typeface="+mn-lt"/>
              </a:rPr>
              <a:t>$ git config --list --show-origin</a:t>
            </a:r>
          </a:p>
          <a:p>
            <a:endParaRPr lang="en-US" sz="2400" dirty="0">
              <a:solidFill>
                <a:srgbClr val="FFFFFF"/>
              </a:solidFill>
              <a:latin typeface="Consolas"/>
            </a:endParaRPr>
          </a:p>
          <a:p>
            <a:pPr marL="342900" indent="-342900">
              <a:buFont typeface="Wingdings"/>
              <a:buChar char="q"/>
            </a:pPr>
            <a:r>
              <a:rPr lang="en-US" sz="2000" b="1" dirty="0">
                <a:solidFill>
                  <a:schemeClr val="accent1"/>
                </a:solidFill>
              </a:rPr>
              <a:t>Your Identity</a:t>
            </a:r>
            <a:endParaRPr lang="en-US" sz="2000" b="1" dirty="0">
              <a:solidFill>
                <a:schemeClr val="accent1"/>
              </a:solidFill>
              <a:latin typeface="Consolas"/>
            </a:endParaRPr>
          </a:p>
          <a:p>
            <a:r>
              <a:rPr lang="en-US" sz="2000" dirty="0">
                <a:ea typeface="+mn-lt"/>
                <a:cs typeface="+mn-lt"/>
              </a:rPr>
              <a:t>The first thing you should do when you install Git is to set your </a:t>
            </a:r>
            <a:r>
              <a:rPr lang="en-US" sz="2000" b="1" dirty="0">
                <a:ea typeface="+mn-lt"/>
                <a:cs typeface="+mn-lt"/>
              </a:rPr>
              <a:t>user name</a:t>
            </a:r>
            <a:r>
              <a:rPr lang="en-US" sz="2000" dirty="0">
                <a:ea typeface="+mn-lt"/>
                <a:cs typeface="+mn-lt"/>
              </a:rPr>
              <a:t> and </a:t>
            </a:r>
            <a:r>
              <a:rPr lang="en-US" sz="2000" b="1" dirty="0">
                <a:ea typeface="+mn-lt"/>
                <a:cs typeface="+mn-lt"/>
              </a:rPr>
              <a:t>email address</a:t>
            </a:r>
            <a:r>
              <a:rPr lang="en-US" sz="2000" dirty="0">
                <a:ea typeface="+mn-lt"/>
                <a:cs typeface="+mn-lt"/>
              </a:rPr>
              <a:t>. </a:t>
            </a:r>
          </a:p>
          <a:p>
            <a:r>
              <a:rPr lang="en-US" sz="2000">
                <a:ea typeface="+mn-lt"/>
                <a:cs typeface="+mn-lt"/>
              </a:rPr>
              <a:t>This </a:t>
            </a:r>
            <a:r>
              <a:rPr lang="en-US" sz="2000" dirty="0">
                <a:ea typeface="+mn-lt"/>
                <a:cs typeface="+mn-lt"/>
              </a:rPr>
              <a:t>is important because every Git commit uses this information.</a:t>
            </a:r>
            <a:endParaRPr lang="en-US" sz="2000"/>
          </a:p>
          <a:p>
            <a:endParaRPr lang="en-US" sz="2000" dirty="0">
              <a:solidFill>
                <a:srgbClr val="FFFFFF"/>
              </a:solidFill>
              <a:latin typeface="Century Gothic"/>
            </a:endParaRPr>
          </a:p>
          <a:p>
            <a:r>
              <a:rPr lang="en-US" sz="2000" dirty="0">
                <a:latin typeface="Consolas"/>
              </a:rPr>
              <a:t>$ git config --global user.name "John Doe"
$ git config --global </a:t>
            </a:r>
            <a:r>
              <a:rPr lang="en-US" sz="2000" err="1">
                <a:latin typeface="Consolas"/>
              </a:rPr>
              <a:t>user.email</a:t>
            </a:r>
            <a:r>
              <a:rPr lang="en-US" sz="2000" dirty="0">
                <a:latin typeface="Consolas"/>
              </a:rPr>
              <a:t> johndoe@example.com</a:t>
            </a:r>
            <a:endParaRPr lang="en-US" dirty="0"/>
          </a:p>
          <a:p>
            <a:endParaRPr lang="en-US" sz="2000" dirty="0">
              <a:solidFill>
                <a:srgbClr val="FFFFFF"/>
              </a:solidFill>
              <a:latin typeface="Century Gothic"/>
            </a:endParaRPr>
          </a:p>
          <a:p>
            <a:pPr marL="285750" indent="-285750">
              <a:buFont typeface="Wingdings"/>
              <a:buChar char="q"/>
            </a:pPr>
            <a:r>
              <a:rPr lang="en-US" b="1">
                <a:solidFill>
                  <a:schemeClr val="accent1"/>
                </a:solidFill>
              </a:rPr>
              <a:t>C</a:t>
            </a:r>
            <a:r>
              <a:rPr lang="en-US" sz="2000" b="1">
                <a:solidFill>
                  <a:schemeClr val="accent1"/>
                </a:solidFill>
              </a:rPr>
              <a:t>hecking Your Settings</a:t>
            </a:r>
            <a:endParaRPr lang="en-US" sz="2000">
              <a:solidFill>
                <a:schemeClr val="accent1"/>
              </a:solidFill>
            </a:endParaRPr>
          </a:p>
          <a:p>
            <a:r>
              <a:rPr lang="en-US" sz="2000">
                <a:ea typeface="+mn-lt"/>
                <a:cs typeface="+mn-lt"/>
              </a:rPr>
              <a:t>If you want to check your configuration settings.</a:t>
            </a:r>
            <a:endParaRPr lang="en-US">
              <a:ea typeface="+mn-lt"/>
              <a:cs typeface="+mn-lt"/>
            </a:endParaRPr>
          </a:p>
          <a:p>
            <a:r>
              <a:rPr lang="en-US" sz="2000">
                <a:ea typeface="+mn-lt"/>
                <a:cs typeface="+mn-lt"/>
              </a:rPr>
              <a:t>you can use the </a:t>
            </a:r>
            <a:r>
              <a:rPr lang="en-US" sz="2000" dirty="0">
                <a:solidFill>
                  <a:schemeClr val="accent1"/>
                </a:solidFill>
                <a:latin typeface="Consolas"/>
              </a:rPr>
              <a:t>git config --list</a:t>
            </a:r>
            <a:r>
              <a:rPr lang="en-US" sz="2000" dirty="0">
                <a:ea typeface="+mn-lt"/>
                <a:cs typeface="+mn-lt"/>
              </a:rPr>
              <a:t> command </a:t>
            </a:r>
            <a:r>
              <a:rPr lang="en-US" sz="2000">
                <a:ea typeface="+mn-lt"/>
                <a:cs typeface="+mn-lt"/>
              </a:rPr>
              <a:t>to list all the settings Git can find at that point.</a:t>
            </a:r>
            <a:endParaRPr lang="en-US"/>
          </a:p>
          <a:p>
            <a:endParaRPr lang="en-US" sz="2000" dirty="0">
              <a:solidFill>
                <a:srgbClr val="FFFFFF"/>
              </a:solidFill>
              <a:latin typeface="Century Gothic"/>
            </a:endParaRPr>
          </a:p>
          <a:p>
            <a:pPr marL="342900" indent="-342900">
              <a:buFont typeface="Wingdings"/>
              <a:buChar char="q"/>
            </a:pPr>
            <a:endParaRPr lang="en-US" sz="2000" dirty="0">
              <a:solidFill>
                <a:srgbClr val="FFFFFF"/>
              </a:solidFill>
              <a:latin typeface="Consolas"/>
            </a:endParaRPr>
          </a:p>
        </p:txBody>
      </p:sp>
    </p:spTree>
    <p:extLst>
      <p:ext uri="{BB962C8B-B14F-4D97-AF65-F5344CB8AC3E}">
        <p14:creationId xmlns:p14="http://schemas.microsoft.com/office/powerpoint/2010/main" val="1031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timeline&#10;&#10;Description automatically generated">
            <a:extLst>
              <a:ext uri="{FF2B5EF4-FFF2-40B4-BE49-F238E27FC236}">
                <a16:creationId xmlns:a16="http://schemas.microsoft.com/office/drawing/2014/main" id="{55AC2276-6F93-40A9-953D-D5A984993B49}"/>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3" name="Picture 3" descr="Diagram, timeline&#10;&#10;Description automatically generated">
            <a:extLst>
              <a:ext uri="{FF2B5EF4-FFF2-40B4-BE49-F238E27FC236}">
                <a16:creationId xmlns:a16="http://schemas.microsoft.com/office/drawing/2014/main" id="{80584DB8-D241-418F-BE01-533BAFDB3777}"/>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4" name="Picture 4" descr="Diagram, timeline&#10;&#10;Description automatically generated">
            <a:extLst>
              <a:ext uri="{FF2B5EF4-FFF2-40B4-BE49-F238E27FC236}">
                <a16:creationId xmlns:a16="http://schemas.microsoft.com/office/drawing/2014/main" id="{45021A04-4800-4D5F-BF0D-CA7D8E747FF8}"/>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5" name="Picture 5" descr="Diagram, timeline&#10;&#10;Description automatically generated">
            <a:extLst>
              <a:ext uri="{FF2B5EF4-FFF2-40B4-BE49-F238E27FC236}">
                <a16:creationId xmlns:a16="http://schemas.microsoft.com/office/drawing/2014/main" id="{8A5F3366-6D82-4264-BB81-EB2BB3923104}"/>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6" name="Picture 6" descr="Diagram, timeline&#10;&#10;Description automatically generated">
            <a:extLst>
              <a:ext uri="{FF2B5EF4-FFF2-40B4-BE49-F238E27FC236}">
                <a16:creationId xmlns:a16="http://schemas.microsoft.com/office/drawing/2014/main" id="{AA4256AF-2190-4B4E-BCDE-D163E3D444E8}"/>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7" name="Picture 7" descr="Diagram, timeline&#10;&#10;Description automatically generated">
            <a:extLst>
              <a:ext uri="{FF2B5EF4-FFF2-40B4-BE49-F238E27FC236}">
                <a16:creationId xmlns:a16="http://schemas.microsoft.com/office/drawing/2014/main" id="{2F9C9122-01B4-4BBF-9768-93FE5D0E9656}"/>
              </a:ext>
            </a:extLst>
          </p:cNvPr>
          <p:cNvPicPr>
            <a:picLocks noChangeAspect="1"/>
          </p:cNvPicPr>
          <p:nvPr/>
        </p:nvPicPr>
        <p:blipFill>
          <a:blip r:embed="rId2"/>
          <a:stretch>
            <a:fillRect/>
          </a:stretch>
        </p:blipFill>
        <p:spPr>
          <a:xfrm>
            <a:off x="4724400" y="2657852"/>
            <a:ext cx="2743200" cy="1542297"/>
          </a:xfrm>
          <a:prstGeom prst="rect">
            <a:avLst/>
          </a:prstGeom>
        </p:spPr>
      </p:pic>
      <p:pic>
        <p:nvPicPr>
          <p:cNvPr id="9" name="Picture 9" descr="Diagram, timeline&#10;&#10;Description automatically generated">
            <a:extLst>
              <a:ext uri="{FF2B5EF4-FFF2-40B4-BE49-F238E27FC236}">
                <a16:creationId xmlns:a16="http://schemas.microsoft.com/office/drawing/2014/main" id="{0A449BB7-E28C-4022-ACD8-4BBF7CF68E5F}"/>
              </a:ext>
            </a:extLst>
          </p:cNvPr>
          <p:cNvPicPr>
            <a:picLocks noChangeAspect="1"/>
          </p:cNvPicPr>
          <p:nvPr/>
        </p:nvPicPr>
        <p:blipFill>
          <a:blip r:embed="rId2"/>
          <a:stretch>
            <a:fillRect/>
          </a:stretch>
        </p:blipFill>
        <p:spPr>
          <a:xfrm>
            <a:off x="353684" y="199324"/>
            <a:ext cx="11484633" cy="6459353"/>
          </a:xfrm>
          <a:prstGeom prst="rect">
            <a:avLst/>
          </a:prstGeom>
        </p:spPr>
      </p:pic>
    </p:spTree>
    <p:extLst>
      <p:ext uri="{BB962C8B-B14F-4D97-AF65-F5344CB8AC3E}">
        <p14:creationId xmlns:p14="http://schemas.microsoft.com/office/powerpoint/2010/main" val="146163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9225B-B855-4810-866E-B7E5CCC7E6ED}"/>
              </a:ext>
            </a:extLst>
          </p:cNvPr>
          <p:cNvSpPr txBox="1"/>
          <p:nvPr/>
        </p:nvSpPr>
        <p:spPr>
          <a:xfrm>
            <a:off x="310551" y="396815"/>
            <a:ext cx="11599652"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rPr>
              <a:t>Getting a Git Repository</a:t>
            </a:r>
            <a:endParaRPr lang="en-US" sz="2400" dirty="0">
              <a:solidFill>
                <a:schemeClr val="accent1"/>
              </a:solidFill>
            </a:endParaRPr>
          </a:p>
          <a:p>
            <a:endParaRPr lang="en-US" sz="2400" b="1" dirty="0">
              <a:solidFill>
                <a:schemeClr val="accent1"/>
              </a:solidFill>
            </a:endParaRPr>
          </a:p>
          <a:p>
            <a:endParaRPr lang="en-US" sz="2400" b="1" dirty="0">
              <a:solidFill>
                <a:schemeClr val="accent1"/>
              </a:solidFill>
            </a:endParaRPr>
          </a:p>
          <a:p>
            <a:endParaRPr lang="en-US" sz="2400" b="1" dirty="0">
              <a:solidFill>
                <a:schemeClr val="accent1"/>
              </a:solidFill>
            </a:endParaRPr>
          </a:p>
          <a:p>
            <a:r>
              <a:rPr lang="en-US" sz="2400" dirty="0">
                <a:solidFill>
                  <a:schemeClr val="accent1"/>
                </a:solidFill>
              </a:rPr>
              <a:t> </a:t>
            </a:r>
            <a:r>
              <a:rPr lang="en-US" b="1" dirty="0"/>
              <a:t>1.  </a:t>
            </a:r>
            <a:r>
              <a:rPr lang="en-US" b="1" u="sng" dirty="0"/>
              <a:t>Initializing a Repository:</a:t>
            </a:r>
            <a:r>
              <a:rPr lang="en-US" b="1" dirty="0"/>
              <a:t>    </a:t>
            </a:r>
            <a:r>
              <a:rPr lang="en-US" dirty="0">
                <a:latin typeface="Consolas"/>
              </a:rPr>
              <a:t>$ git </a:t>
            </a:r>
            <a:r>
              <a:rPr lang="en-US" dirty="0" err="1">
                <a:latin typeface="Consolas"/>
              </a:rPr>
              <a:t>init</a:t>
            </a:r>
            <a:r>
              <a:rPr lang="en-US" b="1" dirty="0"/>
              <a:t>    </a:t>
            </a:r>
            <a:endParaRPr lang="en-US" sz="2400" dirty="0">
              <a:solidFill>
                <a:srgbClr val="00C6BB"/>
              </a:solidFill>
            </a:endParaRPr>
          </a:p>
          <a:p>
            <a:r>
              <a:rPr lang="en-US" b="1" dirty="0"/>
              <a:t>   </a:t>
            </a:r>
            <a:endParaRPr lang="en-US" sz="2400" dirty="0">
              <a:solidFill>
                <a:srgbClr val="00C6BB"/>
              </a:solidFill>
            </a:endParaRPr>
          </a:p>
          <a:p>
            <a:r>
              <a:rPr lang="en-US" b="1" dirty="0"/>
              <a:t>  2. </a:t>
            </a:r>
            <a:r>
              <a:rPr lang="en-US" b="1" u="sng" dirty="0"/>
              <a:t>Check status</a:t>
            </a:r>
            <a:r>
              <a:rPr lang="en-US" b="1" dirty="0"/>
              <a:t>:  </a:t>
            </a:r>
            <a:r>
              <a:rPr lang="en-US" b="1" dirty="0">
                <a:ea typeface="+mn-lt"/>
                <a:cs typeface="+mn-lt"/>
              </a:rPr>
              <a:t> </a:t>
            </a:r>
            <a:r>
              <a:rPr lang="en-US" dirty="0">
                <a:latin typeface="Consolas"/>
              </a:rPr>
              <a:t>$</a:t>
            </a:r>
            <a:r>
              <a:rPr lang="en-US" b="1" dirty="0"/>
              <a:t> </a:t>
            </a:r>
            <a:r>
              <a:rPr lang="en-US" dirty="0">
                <a:ea typeface="+mn-lt"/>
                <a:cs typeface="+mn-lt"/>
              </a:rPr>
              <a:t>git status </a:t>
            </a:r>
            <a:endParaRPr lang="en-US" sz="2400" dirty="0">
              <a:solidFill>
                <a:srgbClr val="00C6BB"/>
              </a:solidFill>
            </a:endParaRPr>
          </a:p>
          <a:p>
            <a:endParaRPr lang="en-US" b="1" dirty="0"/>
          </a:p>
          <a:p>
            <a:r>
              <a:rPr lang="en-US" b="1" dirty="0"/>
              <a:t>  3.  </a:t>
            </a:r>
            <a:r>
              <a:rPr lang="en-US" b="1" u="sng" dirty="0"/>
              <a:t>T</a:t>
            </a:r>
            <a:r>
              <a:rPr lang="en-US" b="1" u="sng" dirty="0">
                <a:ea typeface="+mn-lt"/>
                <a:cs typeface="+mn-lt"/>
              </a:rPr>
              <a:t>rack files</a:t>
            </a:r>
            <a:r>
              <a:rPr lang="en-US" dirty="0">
                <a:ea typeface="+mn-lt"/>
                <a:cs typeface="+mn-lt"/>
              </a:rPr>
              <a:t> : </a:t>
            </a:r>
            <a:r>
              <a:rPr lang="en-US" b="1" dirty="0">
                <a:ea typeface="+mn-lt"/>
                <a:cs typeface="+mn-lt"/>
              </a:rPr>
              <a:t> </a:t>
            </a:r>
            <a:r>
              <a:rPr lang="en-US" dirty="0">
                <a:latin typeface="Consolas"/>
                <a:ea typeface="+mn-lt"/>
                <a:cs typeface="+mn-lt"/>
              </a:rPr>
              <a:t>$</a:t>
            </a:r>
            <a:r>
              <a:rPr lang="en-US" dirty="0">
                <a:ea typeface="+mn-lt"/>
                <a:cs typeface="+mn-lt"/>
              </a:rPr>
              <a:t> git add --a ($ git add filename)</a:t>
            </a:r>
            <a:endParaRPr lang="en-US" sz="2400" dirty="0"/>
          </a:p>
          <a:p>
            <a:endParaRPr lang="en-US" dirty="0">
              <a:solidFill>
                <a:srgbClr val="FFFFFF"/>
              </a:solidFill>
            </a:endParaRPr>
          </a:p>
          <a:p>
            <a:r>
              <a:rPr lang="en-US" dirty="0">
                <a:solidFill>
                  <a:srgbClr val="FFFFFF"/>
                </a:solidFill>
              </a:rPr>
              <a:t> </a:t>
            </a:r>
            <a:r>
              <a:rPr lang="en-US" b="1" dirty="0">
                <a:solidFill>
                  <a:srgbClr val="FFFFFF"/>
                </a:solidFill>
              </a:rPr>
              <a:t> 4.  </a:t>
            </a:r>
            <a:r>
              <a:rPr lang="en-US" b="1" u="sng" dirty="0">
                <a:solidFill>
                  <a:srgbClr val="FFFFFF"/>
                </a:solidFill>
              </a:rPr>
              <a:t>Commit changes</a:t>
            </a:r>
            <a:r>
              <a:rPr lang="en-US" b="1" dirty="0">
                <a:solidFill>
                  <a:srgbClr val="FFFFFF"/>
                </a:solidFill>
              </a:rPr>
              <a:t>: </a:t>
            </a:r>
            <a:r>
              <a:rPr lang="en-US" b="1" dirty="0">
                <a:ea typeface="+mn-lt"/>
                <a:cs typeface="+mn-lt"/>
              </a:rPr>
              <a:t> </a:t>
            </a:r>
            <a:r>
              <a:rPr lang="en-US" dirty="0">
                <a:latin typeface="Consolas"/>
              </a:rPr>
              <a:t>$ </a:t>
            </a:r>
            <a:r>
              <a:rPr lang="en-US" dirty="0">
                <a:ea typeface="+mn-lt"/>
                <a:cs typeface="+mn-lt"/>
              </a:rPr>
              <a:t>git commit -m "message" </a:t>
            </a:r>
          </a:p>
          <a:p>
            <a:endParaRPr lang="en-US" dirty="0">
              <a:ea typeface="+mn-lt"/>
              <a:cs typeface="+mn-lt"/>
            </a:endParaRPr>
          </a:p>
          <a:p>
            <a:r>
              <a:rPr lang="en-US" dirty="0">
                <a:solidFill>
                  <a:srgbClr val="FFFFFF"/>
                </a:solidFill>
              </a:rPr>
              <a:t> </a:t>
            </a:r>
            <a:r>
              <a:rPr lang="en-US" b="1" dirty="0">
                <a:solidFill>
                  <a:srgbClr val="FFFFFF"/>
                </a:solidFill>
              </a:rPr>
              <a:t> 5.  </a:t>
            </a:r>
            <a:r>
              <a:rPr lang="en-US" b="1" u="sng">
                <a:solidFill>
                  <a:srgbClr val="FFFFFF"/>
                </a:solidFill>
              </a:rPr>
              <a:t>Checkout(roll back)</a:t>
            </a:r>
            <a:r>
              <a:rPr lang="en-US" b="1" dirty="0">
                <a:solidFill>
                  <a:srgbClr val="FFFFFF"/>
                </a:solidFill>
              </a:rPr>
              <a:t>:  </a:t>
            </a:r>
            <a:r>
              <a:rPr lang="en-US" dirty="0">
                <a:latin typeface="Consolas"/>
              </a:rPr>
              <a:t>$ </a:t>
            </a:r>
            <a:r>
              <a:rPr lang="en-US" dirty="0">
                <a:ea typeface="+mn-lt"/>
                <a:cs typeface="+mn-lt"/>
              </a:rPr>
              <a:t>git  checkout  -f    (</a:t>
            </a:r>
            <a:r>
              <a:rPr lang="en-US" dirty="0">
                <a:latin typeface="Consolas"/>
                <a:ea typeface="+mn-lt"/>
                <a:cs typeface="+mn-lt"/>
              </a:rPr>
              <a:t>$</a:t>
            </a:r>
            <a:r>
              <a:rPr lang="en-US" dirty="0">
                <a:latin typeface="Consolas"/>
              </a:rPr>
              <a:t> </a:t>
            </a:r>
            <a:r>
              <a:rPr lang="en-US" dirty="0"/>
              <a:t>git  checkout  filename)</a:t>
            </a:r>
          </a:p>
          <a:p>
            <a:endParaRPr lang="en-US" dirty="0">
              <a:solidFill>
                <a:srgbClr val="FFFFFF"/>
              </a:solidFill>
            </a:endParaRPr>
          </a:p>
          <a:p>
            <a:r>
              <a:rPr lang="en-US" dirty="0">
                <a:solidFill>
                  <a:srgbClr val="FFFFFF"/>
                </a:solidFill>
              </a:rPr>
              <a:t> </a:t>
            </a:r>
            <a:r>
              <a:rPr lang="en-US" b="1" dirty="0">
                <a:solidFill>
                  <a:srgbClr val="FFFFFF"/>
                </a:solidFill>
              </a:rPr>
              <a:t> 6</a:t>
            </a:r>
            <a:r>
              <a:rPr lang="en-US" dirty="0">
                <a:solidFill>
                  <a:srgbClr val="FFFFFF"/>
                </a:solidFill>
              </a:rPr>
              <a:t>.  </a:t>
            </a:r>
            <a:r>
              <a:rPr lang="en-US" b="1" u="sng" dirty="0">
                <a:solidFill>
                  <a:srgbClr val="FFFFFF"/>
                </a:solidFill>
              </a:rPr>
              <a:t>Log</a:t>
            </a:r>
            <a:r>
              <a:rPr lang="en-US" dirty="0">
                <a:solidFill>
                  <a:srgbClr val="FFFFFF"/>
                </a:solidFill>
              </a:rPr>
              <a:t> :  </a:t>
            </a:r>
            <a:r>
              <a:rPr lang="en-US" dirty="0">
                <a:latin typeface="Consolas"/>
              </a:rPr>
              <a:t>$ </a:t>
            </a:r>
            <a:r>
              <a:rPr lang="en-US" dirty="0"/>
              <a:t>git log (</a:t>
            </a:r>
            <a:r>
              <a:rPr lang="en-US" dirty="0">
                <a:latin typeface="Consolas"/>
              </a:rPr>
              <a:t>$ </a:t>
            </a:r>
            <a:r>
              <a:rPr lang="en-US">
                <a:ea typeface="+mn-lt"/>
                <a:cs typeface="+mn-lt"/>
              </a:rPr>
              <a:t>git log –p –2)</a:t>
            </a:r>
            <a:endParaRPr lang="en-US" dirty="0">
              <a:solidFill>
                <a:srgbClr val="FFFFFF"/>
              </a:solidFill>
            </a:endParaRPr>
          </a:p>
          <a:p>
            <a:r>
              <a:rPr lang="en-US" dirty="0">
                <a:solidFill>
                  <a:srgbClr val="FFFFFF"/>
                </a:solidFill>
              </a:rPr>
              <a:t>   </a:t>
            </a:r>
          </a:p>
          <a:p>
            <a:r>
              <a:rPr lang="en-US" dirty="0">
                <a:solidFill>
                  <a:srgbClr val="FFFFFF"/>
                </a:solidFill>
              </a:rPr>
              <a:t>  </a:t>
            </a:r>
            <a:r>
              <a:rPr lang="en-US" b="1">
                <a:solidFill>
                  <a:srgbClr val="FFFFFF"/>
                </a:solidFill>
              </a:rPr>
              <a:t>7. D</a:t>
            </a:r>
            <a:r>
              <a:rPr lang="en-US" b="1" u="sng">
                <a:solidFill>
                  <a:srgbClr val="FFFFFF"/>
                </a:solidFill>
              </a:rPr>
              <a:t>ifference</a:t>
            </a:r>
            <a:r>
              <a:rPr lang="en-US">
                <a:solidFill>
                  <a:srgbClr val="FFFFFF"/>
                </a:solidFill>
              </a:rPr>
              <a:t>: </a:t>
            </a:r>
            <a:r>
              <a:rPr lang="en-US">
                <a:latin typeface="Consolas"/>
              </a:rPr>
              <a:t>$ </a:t>
            </a:r>
            <a:r>
              <a:rPr lang="en-US">
                <a:ea typeface="+mn-lt"/>
                <a:cs typeface="+mn-lt"/>
              </a:rPr>
              <a:t>git diff</a:t>
            </a:r>
          </a:p>
          <a:p>
            <a:endParaRPr lang="en-US" dirty="0">
              <a:solidFill>
                <a:srgbClr val="FFFFFF"/>
              </a:solidFill>
            </a:endParaRPr>
          </a:p>
          <a:p>
            <a:r>
              <a:rPr lang="en-US" dirty="0">
                <a:solidFill>
                  <a:srgbClr val="FFFFFF"/>
                </a:solidFill>
              </a:rPr>
              <a:t> </a:t>
            </a:r>
            <a:r>
              <a:rPr lang="en-US" b="1" dirty="0">
                <a:solidFill>
                  <a:srgbClr val="FFFFFF"/>
                </a:solidFill>
              </a:rPr>
              <a:t> 5</a:t>
            </a:r>
            <a:r>
              <a:rPr lang="en-US" dirty="0">
                <a:solidFill>
                  <a:srgbClr val="FFFFFF"/>
                </a:solidFill>
              </a:rPr>
              <a:t>.  </a:t>
            </a:r>
            <a:r>
              <a:rPr lang="en-US" b="1" u="sng" dirty="0">
                <a:solidFill>
                  <a:srgbClr val="FFFFFF"/>
                </a:solidFill>
              </a:rPr>
              <a:t>Delete repo</a:t>
            </a:r>
            <a:r>
              <a:rPr lang="en-US" dirty="0">
                <a:solidFill>
                  <a:srgbClr val="FFFFFF"/>
                </a:solidFill>
              </a:rPr>
              <a:t>: </a:t>
            </a:r>
            <a:r>
              <a:rPr lang="en-US" dirty="0">
                <a:latin typeface="Consolas"/>
                <a:ea typeface="+mn-lt"/>
                <a:cs typeface="+mn-lt"/>
              </a:rPr>
              <a:t>$</a:t>
            </a:r>
            <a:r>
              <a:rPr lang="en-US">
                <a:ea typeface="+mn-lt"/>
                <a:cs typeface="+mn-lt"/>
              </a:rPr>
              <a:t> rm -rf .git      (delete file  $ git rm filename)</a:t>
            </a:r>
          </a:p>
          <a:p>
            <a:endParaRPr lang="en-US" dirty="0">
              <a:solidFill>
                <a:srgbClr val="FFFFFF"/>
              </a:solidFill>
            </a:endParaRPr>
          </a:p>
          <a:p>
            <a:r>
              <a:rPr lang="en-US" dirty="0">
                <a:solidFill>
                  <a:srgbClr val="FFFFFF"/>
                </a:solidFill>
              </a:rPr>
              <a:t>  </a:t>
            </a:r>
          </a:p>
          <a:p>
            <a:endParaRPr lang="en-US">
              <a:solidFill>
                <a:srgbClr val="FFFFFF"/>
              </a:solidFill>
            </a:endParaRPr>
          </a:p>
          <a:p>
            <a:endParaRPr lang="en-US" dirty="0">
              <a:solidFill>
                <a:srgbClr val="FFFFFF"/>
              </a:solidFill>
            </a:endParaRPr>
          </a:p>
          <a:p>
            <a:endParaRPr lang="en-US" sz="2400" dirty="0">
              <a:solidFill>
                <a:schemeClr val="accent1"/>
              </a:solidFill>
            </a:endParaRPr>
          </a:p>
        </p:txBody>
      </p:sp>
    </p:spTree>
    <p:extLst>
      <p:ext uri="{BB962C8B-B14F-4D97-AF65-F5344CB8AC3E}">
        <p14:creationId xmlns:p14="http://schemas.microsoft.com/office/powerpoint/2010/main" val="132656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Quotable</vt:lpstr>
      <vt:lpstr>GIT &amp; GITHUB</vt:lpstr>
      <vt:lpstr>Agenda</vt:lpstr>
      <vt:lpstr>GIT</vt:lpstr>
      <vt:lpstr>PowerPoint Presentation</vt:lpstr>
      <vt:lpstr>PowerPoint Presentation</vt:lpstr>
      <vt:lpstr>Download Git </vt:lpstr>
      <vt:lpstr>Getting Started - First-Time Git Setup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695</cp:revision>
  <dcterms:created xsi:type="dcterms:W3CDTF">2021-05-02T12:10:10Z</dcterms:created>
  <dcterms:modified xsi:type="dcterms:W3CDTF">2021-05-18T11:09:55Z</dcterms:modified>
</cp:coreProperties>
</file>