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7" d="100"/>
          <a:sy n="77" d="100"/>
        </p:scale>
        <p:origin x="91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EE3A3F6-3856-456B-828B-5AEDFCEC0A51}"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41851734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3A3F6-3856-456B-828B-5AEDFCEC0A5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792949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E3A3F6-3856-456B-828B-5AEDFCEC0A51}" type="datetimeFigureOut">
              <a:rPr lang="en-US" smtClean="0"/>
              <a:t>4/28/2022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2423618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E3A3F6-3856-456B-828B-5AEDFCEC0A51}"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285477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EE3A3F6-3856-456B-828B-5AEDFCEC0A51}"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23859615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EE3A3F6-3856-456B-828B-5AEDFCEC0A51}" type="datetimeFigureOut">
              <a:rPr lang="en-US" smtClean="0"/>
              <a:t>4/28/2022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3015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EE3A3F6-3856-456B-828B-5AEDFCEC0A51}" type="datetimeFigureOut">
              <a:rPr lang="en-US" smtClean="0"/>
              <a:t>4/28/2022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9F87D-E4F0-462C-9730-B3642FE8F2E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4978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E3A3F6-3856-456B-828B-5AEDFCEC0A51}" type="datetimeFigureOut">
              <a:rPr lang="en-US" smtClean="0"/>
              <a:t>4/28/2022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3098852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3A3F6-3856-456B-828B-5AEDFCEC0A51}" type="datetimeFigureOut">
              <a:rPr lang="en-US" smtClean="0"/>
              <a:t>4/28/2022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3098962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EE3A3F6-3856-456B-828B-5AEDFCEC0A51}" type="datetimeFigureOut">
              <a:rPr lang="en-US" smtClean="0"/>
              <a:t>4/28/2022</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208125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E3A3F6-3856-456B-828B-5AEDFCEC0A51}" type="datetimeFigureOut">
              <a:rPr lang="en-US" smtClean="0"/>
              <a:t>4/28/2022</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699F87D-E4F0-462C-9730-B3642FE8F2EC}" type="slidenum">
              <a:rPr lang="en-US" smtClean="0"/>
              <a:t>‹#›</a:t>
            </a:fld>
            <a:endParaRPr lang="en-US"/>
          </a:p>
        </p:txBody>
      </p:sp>
    </p:spTree>
    <p:extLst>
      <p:ext uri="{BB962C8B-B14F-4D97-AF65-F5344CB8AC3E}">
        <p14:creationId xmlns:p14="http://schemas.microsoft.com/office/powerpoint/2010/main" val="601181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E3A3F6-3856-456B-828B-5AEDFCEC0A51}" type="datetimeFigureOut">
              <a:rPr lang="en-US" smtClean="0"/>
              <a:t>4/28/2022</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699F87D-E4F0-462C-9730-B3642FE8F2EC}" type="slidenum">
              <a:rPr lang="en-US" smtClean="0"/>
              <a:t>‹#›</a:t>
            </a:fld>
            <a:endParaRPr lang="en-US"/>
          </a:p>
        </p:txBody>
      </p:sp>
    </p:spTree>
    <p:extLst>
      <p:ext uri="{BB962C8B-B14F-4D97-AF65-F5344CB8AC3E}">
        <p14:creationId xmlns:p14="http://schemas.microsoft.com/office/powerpoint/2010/main" val="17028329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ADDA-5C02-46E1-A0CF-6C5B27AAB9AA}"/>
              </a:ext>
            </a:extLst>
          </p:cNvPr>
          <p:cNvSpPr>
            <a:spLocks noGrp="1"/>
          </p:cNvSpPr>
          <p:nvPr>
            <p:ph type="ctrTitle"/>
          </p:nvPr>
        </p:nvSpPr>
        <p:spPr/>
        <p:txBody>
          <a:bodyPr/>
          <a:lstStyle/>
          <a:p>
            <a:r>
              <a:rPr lang="en-US" dirty="0"/>
              <a:t>SENTIMENTAL ANALYSIS ON restaurant reviews</a:t>
            </a:r>
          </a:p>
        </p:txBody>
      </p:sp>
      <p:sp>
        <p:nvSpPr>
          <p:cNvPr id="3" name="Subtitle 2">
            <a:extLst>
              <a:ext uri="{FF2B5EF4-FFF2-40B4-BE49-F238E27FC236}">
                <a16:creationId xmlns:a16="http://schemas.microsoft.com/office/drawing/2014/main" id="{AADF8227-8F89-46A4-A87F-64DDA753A570}"/>
              </a:ext>
            </a:extLst>
          </p:cNvPr>
          <p:cNvSpPr>
            <a:spLocks noGrp="1"/>
          </p:cNvSpPr>
          <p:nvPr>
            <p:ph type="subTitle" idx="1"/>
          </p:nvPr>
        </p:nvSpPr>
        <p:spPr/>
        <p:txBody>
          <a:bodyPr>
            <a:normAutofit fontScale="70000" lnSpcReduction="20000"/>
          </a:bodyPr>
          <a:lstStyle/>
          <a:p>
            <a:r>
              <a:rPr lang="en-US" dirty="0"/>
              <a:t>PROJECT BY</a:t>
            </a:r>
          </a:p>
          <a:p>
            <a:r>
              <a:rPr lang="en-US" dirty="0"/>
              <a:t>KAJA LAKSHMI SAI PRIYA-1001843857</a:t>
            </a:r>
          </a:p>
          <a:p>
            <a:r>
              <a:rPr lang="en-US" dirty="0"/>
              <a:t>PULAGAM MOHAN VIKAS REDDY-1001916601</a:t>
            </a:r>
          </a:p>
          <a:p>
            <a:r>
              <a:rPr lang="en-US" dirty="0"/>
              <a:t>ADITYA DHEERAJ GUNDA-1001960773</a:t>
            </a:r>
          </a:p>
        </p:txBody>
      </p:sp>
      <p:pic>
        <p:nvPicPr>
          <p:cNvPr id="1026" name="Picture 2">
            <a:extLst>
              <a:ext uri="{FF2B5EF4-FFF2-40B4-BE49-F238E27FC236}">
                <a16:creationId xmlns:a16="http://schemas.microsoft.com/office/drawing/2014/main" id="{8E7D6CDB-3617-4D0F-804F-7D370BE50F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569" y="4493754"/>
            <a:ext cx="238125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563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4558-AC5C-4AB9-ACD0-CC2FADB7C8B7}"/>
              </a:ext>
            </a:extLst>
          </p:cNvPr>
          <p:cNvSpPr>
            <a:spLocks noGrp="1"/>
          </p:cNvSpPr>
          <p:nvPr>
            <p:ph type="title"/>
          </p:nvPr>
        </p:nvSpPr>
        <p:spPr/>
        <p:txBody>
          <a:bodyPr/>
          <a:lstStyle/>
          <a:p>
            <a:r>
              <a:rPr lang="en-US" dirty="0"/>
              <a:t>STEP 7: VISUALISING THE REVIEWS </a:t>
            </a:r>
          </a:p>
        </p:txBody>
      </p:sp>
      <p:pic>
        <p:nvPicPr>
          <p:cNvPr id="5" name="Content Placeholder 4">
            <a:extLst>
              <a:ext uri="{FF2B5EF4-FFF2-40B4-BE49-F238E27FC236}">
                <a16:creationId xmlns:a16="http://schemas.microsoft.com/office/drawing/2014/main" id="{D763281E-0774-42F0-9F8D-A403A36A49B5}"/>
              </a:ext>
            </a:extLst>
          </p:cNvPr>
          <p:cNvPicPr>
            <a:picLocks noGrp="1" noChangeAspect="1"/>
          </p:cNvPicPr>
          <p:nvPr>
            <p:ph idx="1"/>
          </p:nvPr>
        </p:nvPicPr>
        <p:blipFill>
          <a:blip r:embed="rId2"/>
          <a:stretch>
            <a:fillRect/>
          </a:stretch>
        </p:blipFill>
        <p:spPr>
          <a:xfrm>
            <a:off x="3260685" y="2404254"/>
            <a:ext cx="5258256" cy="1409822"/>
          </a:xfrm>
        </p:spPr>
      </p:pic>
      <p:pic>
        <p:nvPicPr>
          <p:cNvPr id="7" name="Picture 6">
            <a:extLst>
              <a:ext uri="{FF2B5EF4-FFF2-40B4-BE49-F238E27FC236}">
                <a16:creationId xmlns:a16="http://schemas.microsoft.com/office/drawing/2014/main" id="{957DFE51-D3B9-4AB0-8C3F-437F96A85397}"/>
              </a:ext>
            </a:extLst>
          </p:cNvPr>
          <p:cNvPicPr>
            <a:picLocks noChangeAspect="1"/>
          </p:cNvPicPr>
          <p:nvPr/>
        </p:nvPicPr>
        <p:blipFill>
          <a:blip r:embed="rId3"/>
          <a:stretch>
            <a:fillRect/>
          </a:stretch>
        </p:blipFill>
        <p:spPr>
          <a:xfrm>
            <a:off x="3260685" y="4014919"/>
            <a:ext cx="5425910" cy="1379340"/>
          </a:xfrm>
          <a:prstGeom prst="rect">
            <a:avLst/>
          </a:prstGeom>
        </p:spPr>
      </p:pic>
    </p:spTree>
    <p:extLst>
      <p:ext uri="{BB962C8B-B14F-4D97-AF65-F5344CB8AC3E}">
        <p14:creationId xmlns:p14="http://schemas.microsoft.com/office/powerpoint/2010/main" val="2454088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AFD456-A56F-4922-AE23-AFAC281612EF}"/>
              </a:ext>
            </a:extLst>
          </p:cNvPr>
          <p:cNvPicPr>
            <a:picLocks noGrp="1" noChangeAspect="1"/>
          </p:cNvPicPr>
          <p:nvPr>
            <p:ph idx="1"/>
          </p:nvPr>
        </p:nvPicPr>
        <p:blipFill>
          <a:blip r:embed="rId2"/>
          <a:stretch>
            <a:fillRect/>
          </a:stretch>
        </p:blipFill>
        <p:spPr>
          <a:xfrm>
            <a:off x="914401" y="1660711"/>
            <a:ext cx="4486274" cy="4025714"/>
          </a:xfrm>
        </p:spPr>
      </p:pic>
      <p:pic>
        <p:nvPicPr>
          <p:cNvPr id="7" name="Picture 6">
            <a:extLst>
              <a:ext uri="{FF2B5EF4-FFF2-40B4-BE49-F238E27FC236}">
                <a16:creationId xmlns:a16="http://schemas.microsoft.com/office/drawing/2014/main" id="{0E135DC8-6C89-45D3-80E9-174B73A3A4E6}"/>
              </a:ext>
            </a:extLst>
          </p:cNvPr>
          <p:cNvPicPr>
            <a:picLocks noChangeAspect="1"/>
          </p:cNvPicPr>
          <p:nvPr/>
        </p:nvPicPr>
        <p:blipFill>
          <a:blip r:embed="rId3"/>
          <a:stretch>
            <a:fillRect/>
          </a:stretch>
        </p:blipFill>
        <p:spPr>
          <a:xfrm>
            <a:off x="5882430" y="1660711"/>
            <a:ext cx="4846740" cy="3882839"/>
          </a:xfrm>
          <a:prstGeom prst="rect">
            <a:avLst/>
          </a:prstGeom>
        </p:spPr>
      </p:pic>
    </p:spTree>
    <p:extLst>
      <p:ext uri="{BB962C8B-B14F-4D97-AF65-F5344CB8AC3E}">
        <p14:creationId xmlns:p14="http://schemas.microsoft.com/office/powerpoint/2010/main" val="205676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B48C2-9AF9-47E5-A786-C6C9BC1BD584}"/>
              </a:ext>
            </a:extLst>
          </p:cNvPr>
          <p:cNvSpPr>
            <a:spLocks noGrp="1"/>
          </p:cNvSpPr>
          <p:nvPr>
            <p:ph type="title"/>
          </p:nvPr>
        </p:nvSpPr>
        <p:spPr/>
        <p:txBody>
          <a:bodyPr/>
          <a:lstStyle/>
          <a:p>
            <a:r>
              <a:rPr lang="en-US" dirty="0"/>
              <a:t>STEP 8: FINDING ACCURACY OF THE TEST DATASET</a:t>
            </a:r>
          </a:p>
        </p:txBody>
      </p:sp>
      <p:pic>
        <p:nvPicPr>
          <p:cNvPr id="5" name="Content Placeholder 4">
            <a:extLst>
              <a:ext uri="{FF2B5EF4-FFF2-40B4-BE49-F238E27FC236}">
                <a16:creationId xmlns:a16="http://schemas.microsoft.com/office/drawing/2014/main" id="{43BB914A-8970-4130-B933-A366D4DB299C}"/>
              </a:ext>
            </a:extLst>
          </p:cNvPr>
          <p:cNvPicPr>
            <a:picLocks noGrp="1" noChangeAspect="1"/>
          </p:cNvPicPr>
          <p:nvPr>
            <p:ph idx="1"/>
          </p:nvPr>
        </p:nvPicPr>
        <p:blipFill>
          <a:blip r:embed="rId2"/>
          <a:stretch>
            <a:fillRect/>
          </a:stretch>
        </p:blipFill>
        <p:spPr>
          <a:xfrm>
            <a:off x="2944857" y="3267312"/>
            <a:ext cx="6302286" cy="1844200"/>
          </a:xfrm>
        </p:spPr>
      </p:pic>
    </p:spTree>
    <p:extLst>
      <p:ext uri="{BB962C8B-B14F-4D97-AF65-F5344CB8AC3E}">
        <p14:creationId xmlns:p14="http://schemas.microsoft.com/office/powerpoint/2010/main" val="304573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53F6-2DBA-4A63-9627-444B5898F0D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82B5FF-3D7D-4435-B07A-FC447D9D861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This type of Sentimental Analysis will help to extract opinions and classify sentiments to the reviews that will help to understand the reviews of a restaurant.</a:t>
            </a:r>
          </a:p>
          <a:p>
            <a:pPr algn="just"/>
            <a:r>
              <a:rPr lang="en-US" dirty="0">
                <a:latin typeface="Times New Roman" panose="02020603050405020304" pitchFamily="18" charset="0"/>
                <a:cs typeface="Times New Roman" panose="02020603050405020304" pitchFamily="18" charset="0"/>
              </a:rPr>
              <a:t>Although multiple methods can be used for classification, the reason behind choosing Naïve Bayes Classifier </a:t>
            </a:r>
            <a:r>
              <a:rPr lang="en-US" dirty="0" err="1">
                <a:latin typeface="Times New Roman" panose="02020603050405020304" pitchFamily="18" charset="0"/>
                <a:cs typeface="Times New Roman" panose="02020603050405020304" pitchFamily="18" charset="0"/>
              </a:rPr>
              <a:t>inspite</a:t>
            </a:r>
            <a:r>
              <a:rPr lang="en-US" dirty="0">
                <a:latin typeface="Times New Roman" panose="02020603050405020304" pitchFamily="18" charset="0"/>
                <a:cs typeface="Times New Roman" panose="02020603050405020304" pitchFamily="18" charset="0"/>
              </a:rPr>
              <a:t> of less accuracy is that it showed better performance with the examples we have tried compared to others.</a:t>
            </a:r>
          </a:p>
        </p:txBody>
      </p:sp>
    </p:spTree>
    <p:extLst>
      <p:ext uri="{BB962C8B-B14F-4D97-AF65-F5344CB8AC3E}">
        <p14:creationId xmlns:p14="http://schemas.microsoft.com/office/powerpoint/2010/main" val="99830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ank You Slide 01 PowerPoint Template | SlideUpLift">
            <a:extLst>
              <a:ext uri="{FF2B5EF4-FFF2-40B4-BE49-F238E27FC236}">
                <a16:creationId xmlns:a16="http://schemas.microsoft.com/office/drawing/2014/main" id="{ECF5CD75-63CB-4E95-8123-00DF870941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718" y="89647"/>
            <a:ext cx="11994776" cy="6642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2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3B74-ECFD-46F0-BA19-9CDB961C49FD}"/>
              </a:ext>
            </a:extLst>
          </p:cNvPr>
          <p:cNvSpPr>
            <a:spLocks noGrp="1"/>
          </p:cNvSpPr>
          <p:nvPr>
            <p:ph type="title"/>
          </p:nvPr>
        </p:nvSpPr>
        <p:spPr/>
        <p:txBody>
          <a:bodyPr/>
          <a:lstStyle/>
          <a:p>
            <a:r>
              <a:rPr lang="en-US" dirty="0"/>
              <a:t>What is sentimental analysis?</a:t>
            </a:r>
          </a:p>
        </p:txBody>
      </p:sp>
      <p:sp>
        <p:nvSpPr>
          <p:cNvPr id="3" name="Content Placeholder 2">
            <a:extLst>
              <a:ext uri="{FF2B5EF4-FFF2-40B4-BE49-F238E27FC236}">
                <a16:creationId xmlns:a16="http://schemas.microsoft.com/office/drawing/2014/main" id="{E3375092-54B6-4944-9062-0A35809678A4}"/>
              </a:ext>
            </a:extLst>
          </p:cNvPr>
          <p:cNvSpPr>
            <a:spLocks noGrp="1"/>
          </p:cNvSpPr>
          <p:nvPr>
            <p:ph idx="1"/>
          </p:nvPr>
        </p:nvSpPr>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Sentimental Analysis also referred as Opinion Mining, is a Natural Language Processing Technique which identified the emotion/sentiment behind the text.</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Sentimental Analysis analyses a bunch of text to determine if it is positive, negative or neutral.</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S</a:t>
            </a:r>
            <a:r>
              <a:rPr lang="en-US" i="0" dirty="0">
                <a:solidFill>
                  <a:schemeClr val="tx1"/>
                </a:solidFill>
                <a:effectLst/>
                <a:latin typeface="Times New Roman" panose="02020603050405020304" pitchFamily="18" charset="0"/>
                <a:cs typeface="Times New Roman" panose="02020603050405020304" pitchFamily="18" charset="0"/>
              </a:rPr>
              <a:t>entiment analysis tools extracts opinions which helps to understand what users think and react to improve the user experience.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22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ject #2 - Large-scale Text Processing and Sentiment Analysis | Marion  Neumann | Washington University in St. Louis">
            <a:extLst>
              <a:ext uri="{FF2B5EF4-FFF2-40B4-BE49-F238E27FC236}">
                <a16:creationId xmlns:a16="http://schemas.microsoft.com/office/drawing/2014/main" id="{260B9F97-03A6-4AF3-A791-EDC8CB67DB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5294" y="1553696"/>
            <a:ext cx="7449671" cy="374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0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3D201-C502-4A16-A175-B5A4BB25AD93}"/>
              </a:ext>
            </a:extLst>
          </p:cNvPr>
          <p:cNvSpPr>
            <a:spLocks noGrp="1"/>
          </p:cNvSpPr>
          <p:nvPr>
            <p:ph type="title"/>
          </p:nvPr>
        </p:nvSpPr>
        <p:spPr/>
        <p:txBody>
          <a:bodyPr/>
          <a:lstStyle/>
          <a:p>
            <a:r>
              <a:rPr lang="en-US" dirty="0"/>
              <a:t>APPLICATIONS OF SENTIMENTAL ANALYSIS FOR RESTAURANT REVIEWS</a:t>
            </a:r>
          </a:p>
        </p:txBody>
      </p:sp>
      <p:sp>
        <p:nvSpPr>
          <p:cNvPr id="3" name="Content Placeholder 2">
            <a:extLst>
              <a:ext uri="{FF2B5EF4-FFF2-40B4-BE49-F238E27FC236}">
                <a16:creationId xmlns:a16="http://schemas.microsoft.com/office/drawing/2014/main" id="{A5724ADA-6574-470E-9008-EE3E50D217EE}"/>
              </a:ext>
            </a:extLst>
          </p:cNvPr>
          <p:cNvSpPr>
            <a:spLocks noGrp="1"/>
          </p:cNvSpPr>
          <p:nvPr>
            <p:ph idx="1"/>
          </p:nvPr>
        </p:nvSpPr>
        <p:spPr/>
        <p:txBody>
          <a:bodyPr/>
          <a:lstStyle/>
          <a:p>
            <a:pPr algn="just"/>
            <a:r>
              <a:rPr lang="en-US" dirty="0"/>
              <a:t>We might be unaware of how the food is in restaurant like, opinion mining helps users to classify the number of positive and negative reviews given by the customers. Graphical representations or number of reviews received for each classifier helps to determine the rating of the restaurant.</a:t>
            </a:r>
          </a:p>
        </p:txBody>
      </p:sp>
    </p:spTree>
    <p:extLst>
      <p:ext uri="{BB962C8B-B14F-4D97-AF65-F5344CB8AC3E}">
        <p14:creationId xmlns:p14="http://schemas.microsoft.com/office/powerpoint/2010/main" val="1777986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1CF2-AEE5-41D2-B14A-051B1A7ECBE1}"/>
              </a:ext>
            </a:extLst>
          </p:cNvPr>
          <p:cNvSpPr>
            <a:spLocks noGrp="1"/>
          </p:cNvSpPr>
          <p:nvPr>
            <p:ph type="title"/>
          </p:nvPr>
        </p:nvSpPr>
        <p:spPr/>
        <p:txBody>
          <a:bodyPr/>
          <a:lstStyle/>
          <a:p>
            <a:r>
              <a:rPr lang="en-US" dirty="0"/>
              <a:t>GETTING STARTED WITH SENTIMENTAL ANALYSIS</a:t>
            </a:r>
          </a:p>
        </p:txBody>
      </p:sp>
      <p:sp>
        <p:nvSpPr>
          <p:cNvPr id="3" name="Content Placeholder 2">
            <a:extLst>
              <a:ext uri="{FF2B5EF4-FFF2-40B4-BE49-F238E27FC236}">
                <a16:creationId xmlns:a16="http://schemas.microsoft.com/office/drawing/2014/main" id="{A3878527-762E-40AB-9C21-A8F234406AC5}"/>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STEP 1:</a:t>
            </a:r>
          </a:p>
          <a:p>
            <a:pPr marL="0" indent="0" algn="just">
              <a:buNone/>
            </a:pPr>
            <a:r>
              <a:rPr lang="en-US" dirty="0">
                <a:latin typeface="Times New Roman" panose="02020603050405020304" pitchFamily="18" charset="0"/>
                <a:cs typeface="Times New Roman" panose="02020603050405020304" pitchFamily="18" charset="0"/>
              </a:rPr>
              <a:t>Including the Required Libraries:</a:t>
            </a:r>
          </a:p>
          <a:p>
            <a:pPr marL="0" indent="0">
              <a:buNone/>
            </a:pPr>
            <a:endParaRPr lang="en-US" dirty="0"/>
          </a:p>
        </p:txBody>
      </p:sp>
      <p:pic>
        <p:nvPicPr>
          <p:cNvPr id="5" name="Picture 4">
            <a:extLst>
              <a:ext uri="{FF2B5EF4-FFF2-40B4-BE49-F238E27FC236}">
                <a16:creationId xmlns:a16="http://schemas.microsoft.com/office/drawing/2014/main" id="{8548D3BF-485C-4EFE-AD63-1EB701181EFF}"/>
              </a:ext>
            </a:extLst>
          </p:cNvPr>
          <p:cNvPicPr>
            <a:picLocks noChangeAspect="1"/>
          </p:cNvPicPr>
          <p:nvPr/>
        </p:nvPicPr>
        <p:blipFill>
          <a:blip r:embed="rId2"/>
          <a:stretch>
            <a:fillRect/>
          </a:stretch>
        </p:blipFill>
        <p:spPr>
          <a:xfrm>
            <a:off x="2159935" y="3429000"/>
            <a:ext cx="7719729" cy="2834886"/>
          </a:xfrm>
          <a:prstGeom prst="rect">
            <a:avLst/>
          </a:prstGeom>
        </p:spPr>
      </p:pic>
    </p:spTree>
    <p:extLst>
      <p:ext uri="{BB962C8B-B14F-4D97-AF65-F5344CB8AC3E}">
        <p14:creationId xmlns:p14="http://schemas.microsoft.com/office/powerpoint/2010/main" val="306481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3490F-6756-4001-952C-89D805163EB0}"/>
              </a:ext>
            </a:extLst>
          </p:cNvPr>
          <p:cNvSpPr>
            <a:spLocks noGrp="1"/>
          </p:cNvSpPr>
          <p:nvPr>
            <p:ph idx="1"/>
          </p:nvPr>
        </p:nvSpPr>
        <p:spPr>
          <a:xfrm>
            <a:off x="1595718" y="1075766"/>
            <a:ext cx="8365146" cy="4664262"/>
          </a:xfrm>
        </p:spPr>
        <p:txBody>
          <a:bodyPr/>
          <a:lstStyle/>
          <a:p>
            <a:pPr marL="0" indent="0" algn="just">
              <a:buNone/>
            </a:pPr>
            <a:r>
              <a:rPr lang="en-US" dirty="0">
                <a:latin typeface="Times New Roman" panose="02020603050405020304" pitchFamily="18" charset="0"/>
                <a:cs typeface="Times New Roman" panose="02020603050405020304" pitchFamily="18" charset="0"/>
              </a:rPr>
              <a:t>STEP 2:</a:t>
            </a:r>
          </a:p>
          <a:p>
            <a:pPr marL="0" indent="0" algn="just">
              <a:buNone/>
            </a:pPr>
            <a:r>
              <a:rPr lang="en-US" dirty="0">
                <a:latin typeface="Times New Roman" panose="02020603050405020304" pitchFamily="18" charset="0"/>
                <a:cs typeface="Times New Roman" panose="02020603050405020304" pitchFamily="18" charset="0"/>
              </a:rPr>
              <a:t>Importing the Dataset</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STEP 3:</a:t>
            </a:r>
          </a:p>
          <a:p>
            <a:pPr marL="0" indent="0" algn="just">
              <a:buNone/>
            </a:pPr>
            <a:r>
              <a:rPr lang="en-US" dirty="0">
                <a:latin typeface="Times New Roman" panose="02020603050405020304" pitchFamily="18" charset="0"/>
                <a:cs typeface="Times New Roman" panose="02020603050405020304" pitchFamily="18" charset="0"/>
              </a:rPr>
              <a:t>Check if there is any null data available in the given dataset. And the next-step is to pre-process the data</a:t>
            </a:r>
          </a:p>
        </p:txBody>
      </p:sp>
      <p:pic>
        <p:nvPicPr>
          <p:cNvPr id="5" name="Picture 4">
            <a:extLst>
              <a:ext uri="{FF2B5EF4-FFF2-40B4-BE49-F238E27FC236}">
                <a16:creationId xmlns:a16="http://schemas.microsoft.com/office/drawing/2014/main" id="{D5920DFE-3D1C-4547-8A05-1FAD21CB2B80}"/>
              </a:ext>
            </a:extLst>
          </p:cNvPr>
          <p:cNvPicPr>
            <a:picLocks noChangeAspect="1"/>
          </p:cNvPicPr>
          <p:nvPr/>
        </p:nvPicPr>
        <p:blipFill>
          <a:blip r:embed="rId2"/>
          <a:stretch>
            <a:fillRect/>
          </a:stretch>
        </p:blipFill>
        <p:spPr>
          <a:xfrm>
            <a:off x="1595718" y="2002018"/>
            <a:ext cx="5738357" cy="541067"/>
          </a:xfrm>
          <a:prstGeom prst="rect">
            <a:avLst/>
          </a:prstGeom>
        </p:spPr>
      </p:pic>
    </p:spTree>
    <p:extLst>
      <p:ext uri="{BB962C8B-B14F-4D97-AF65-F5344CB8AC3E}">
        <p14:creationId xmlns:p14="http://schemas.microsoft.com/office/powerpoint/2010/main" val="1186416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7998-7A87-4C3C-8698-19C91C1113F3}"/>
              </a:ext>
            </a:extLst>
          </p:cNvPr>
          <p:cNvSpPr>
            <a:spLocks noGrp="1"/>
          </p:cNvSpPr>
          <p:nvPr>
            <p:ph type="title"/>
          </p:nvPr>
        </p:nvSpPr>
        <p:spPr/>
        <p:txBody>
          <a:bodyPr/>
          <a:lstStyle/>
          <a:p>
            <a:r>
              <a:rPr lang="en-US" dirty="0"/>
              <a:t>STEP 4: PREPROCESSING THE DATA</a:t>
            </a:r>
          </a:p>
        </p:txBody>
      </p:sp>
      <p:pic>
        <p:nvPicPr>
          <p:cNvPr id="5" name="Content Placeholder 4">
            <a:extLst>
              <a:ext uri="{FF2B5EF4-FFF2-40B4-BE49-F238E27FC236}">
                <a16:creationId xmlns:a16="http://schemas.microsoft.com/office/drawing/2014/main" id="{240EB76C-D443-455E-80F6-0F83BE7F0F36}"/>
              </a:ext>
            </a:extLst>
          </p:cNvPr>
          <p:cNvPicPr>
            <a:picLocks noGrp="1" noChangeAspect="1"/>
          </p:cNvPicPr>
          <p:nvPr>
            <p:ph idx="1"/>
          </p:nvPr>
        </p:nvPicPr>
        <p:blipFill>
          <a:blip r:embed="rId2"/>
          <a:stretch>
            <a:fillRect/>
          </a:stretch>
        </p:blipFill>
        <p:spPr>
          <a:xfrm>
            <a:off x="3135374" y="2642418"/>
            <a:ext cx="5921253" cy="3093988"/>
          </a:xfrm>
        </p:spPr>
      </p:pic>
    </p:spTree>
    <p:extLst>
      <p:ext uri="{BB962C8B-B14F-4D97-AF65-F5344CB8AC3E}">
        <p14:creationId xmlns:p14="http://schemas.microsoft.com/office/powerpoint/2010/main" val="1067048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B3C908-9252-4125-8A7C-185DA16D4A5E}"/>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a:t>STEP 5: APPLYING NAIVE BAYES ALGORITHM FOR CLASSIFYING THE DATA </a:t>
            </a:r>
          </a:p>
        </p:txBody>
      </p:sp>
      <p:pic>
        <p:nvPicPr>
          <p:cNvPr id="5" name="Content Placeholder 4">
            <a:extLst>
              <a:ext uri="{FF2B5EF4-FFF2-40B4-BE49-F238E27FC236}">
                <a16:creationId xmlns:a16="http://schemas.microsoft.com/office/drawing/2014/main" id="{86F4CF8C-DD5C-4CCC-87D3-3F43FC646D50}"/>
              </a:ext>
            </a:extLst>
          </p:cNvPr>
          <p:cNvPicPr>
            <a:picLocks noGrp="1" noChangeAspect="1"/>
          </p:cNvPicPr>
          <p:nvPr>
            <p:ph idx="1"/>
          </p:nvPr>
        </p:nvPicPr>
        <p:blipFill>
          <a:blip r:embed="rId2"/>
          <a:stretch>
            <a:fillRect/>
          </a:stretch>
        </p:blipFill>
        <p:spPr>
          <a:xfrm>
            <a:off x="5294376" y="2645892"/>
            <a:ext cx="6257544" cy="1251509"/>
          </a:xfrm>
          <a:prstGeom prst="rect">
            <a:avLst/>
          </a:prstGeom>
        </p:spPr>
      </p:pic>
    </p:spTree>
    <p:extLst>
      <p:ext uri="{BB962C8B-B14F-4D97-AF65-F5344CB8AC3E}">
        <p14:creationId xmlns:p14="http://schemas.microsoft.com/office/powerpoint/2010/main" val="1314391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3AB17-99E1-4BC5-98A3-2942E3EF360D}"/>
              </a:ext>
            </a:extLst>
          </p:cNvPr>
          <p:cNvSpPr>
            <a:spLocks noGrp="1"/>
          </p:cNvSpPr>
          <p:nvPr>
            <p:ph type="title"/>
          </p:nvPr>
        </p:nvSpPr>
        <p:spPr>
          <a:xfrm>
            <a:off x="804672" y="2404872"/>
            <a:ext cx="3044950" cy="1627792"/>
          </a:xfrm>
        </p:spPr>
        <p:txBody>
          <a:bodyPr vert="horz" lIns="274320" tIns="182880" rIns="274320" bIns="182880" rtlCol="0" anchor="ctr" anchorCtr="1">
            <a:normAutofit/>
          </a:bodyPr>
          <a:lstStyle/>
          <a:p>
            <a:r>
              <a:rPr lang="en-US" sz="1800"/>
              <a:t>STEP 6: CLASSIFYING SENTIMENTS TO THE REVIEW DATA</a:t>
            </a:r>
          </a:p>
        </p:txBody>
      </p:sp>
      <p:pic>
        <p:nvPicPr>
          <p:cNvPr id="5" name="Content Placeholder 4">
            <a:extLst>
              <a:ext uri="{FF2B5EF4-FFF2-40B4-BE49-F238E27FC236}">
                <a16:creationId xmlns:a16="http://schemas.microsoft.com/office/drawing/2014/main" id="{D2DEC2F1-380F-46F1-9016-9A8A7549252C}"/>
              </a:ext>
            </a:extLst>
          </p:cNvPr>
          <p:cNvPicPr>
            <a:picLocks noGrp="1" noChangeAspect="1"/>
          </p:cNvPicPr>
          <p:nvPr>
            <p:ph idx="1"/>
          </p:nvPr>
        </p:nvPicPr>
        <p:blipFill>
          <a:blip r:embed="rId2"/>
          <a:stretch>
            <a:fillRect/>
          </a:stretch>
        </p:blipFill>
        <p:spPr>
          <a:xfrm>
            <a:off x="5294376" y="1123030"/>
            <a:ext cx="6257544" cy="4297233"/>
          </a:xfrm>
          <a:prstGeom prst="rect">
            <a:avLst/>
          </a:prstGeom>
        </p:spPr>
      </p:pic>
    </p:spTree>
    <p:extLst>
      <p:ext uri="{BB962C8B-B14F-4D97-AF65-F5344CB8AC3E}">
        <p14:creationId xmlns:p14="http://schemas.microsoft.com/office/powerpoint/2010/main" val="38526611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481</TotalTime>
  <Words>290</Words>
  <Application>Microsoft Office PowerPoint</Application>
  <PresentationFormat>Widescreen</PresentationFormat>
  <Paragraphs>31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Gill Sans MT</vt:lpstr>
      <vt:lpstr>Times New Roman</vt:lpstr>
      <vt:lpstr>Parcel</vt:lpstr>
      <vt:lpstr>SENTIMENTAL ANALYSIS ON restaurant reviews</vt:lpstr>
      <vt:lpstr>What is sentimental analysis?</vt:lpstr>
      <vt:lpstr>PowerPoint Presentation</vt:lpstr>
      <vt:lpstr>APPLICATIONS OF SENTIMENTAL ANALYSIS FOR RESTAURANT REVIEWS</vt:lpstr>
      <vt:lpstr>GETTING STARTED WITH SENTIMENTAL ANALYSIS</vt:lpstr>
      <vt:lpstr>PowerPoint Presentation</vt:lpstr>
      <vt:lpstr>STEP 4: PREPROCESSING THE DATA</vt:lpstr>
      <vt:lpstr>STEP 5: APPLYING NAIVE BAYES ALGORITHM FOR CLASSIFYING THE DATA </vt:lpstr>
      <vt:lpstr>STEP 6: CLASSIFYING SENTIMENTS TO THE REVIEW DATA</vt:lpstr>
      <vt:lpstr>STEP 7: VISUALISING THE REVIEWS </vt:lpstr>
      <vt:lpstr>PowerPoint Presentation</vt:lpstr>
      <vt:lpstr>STEP 8: FINDING ACCURACY OF THE TEST DATASET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SENTIMENTAL ANALYSIS ON restaurant reviews</dc:title>
  <dc:creator>Kaja, Lakshmi Sai Priya</dc:creator>
  <cp:lastModifiedBy>Kaja, Lakshmi Sai Priya</cp:lastModifiedBy>
  <cp:revision>8</cp:revision>
  <dcterms:created xsi:type="dcterms:W3CDTF">2022-04-28T21:15:38Z</dcterms:created>
  <dcterms:modified xsi:type="dcterms:W3CDTF">2022-04-29T05:16:54Z</dcterms:modified>
</cp:coreProperties>
</file>