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84" r:id="rId13"/>
    <p:sldId id="285" r:id="rId14"/>
    <p:sldId id="286" r:id="rId15"/>
    <p:sldId id="287" r:id="rId16"/>
    <p:sldId id="266" r:id="rId17"/>
    <p:sldId id="268" r:id="rId18"/>
    <p:sldId id="269" r:id="rId19"/>
    <p:sldId id="270" r:id="rId20"/>
    <p:sldId id="271" r:id="rId21"/>
    <p:sldId id="272" r:id="rId22"/>
    <p:sldId id="278" r:id="rId23"/>
    <p:sldId id="273" r:id="rId24"/>
    <p:sldId id="279" r:id="rId25"/>
    <p:sldId id="274" r:id="rId26"/>
    <p:sldId id="275" r:id="rId27"/>
    <p:sldId id="276" r:id="rId28"/>
    <p:sldId id="277" r:id="rId29"/>
    <p:sldId id="280" r:id="rId30"/>
    <p:sldId id="281" r:id="rId31"/>
    <p:sldId id="282" r:id="rId32"/>
    <p:sldId id="283" r:id="rId33"/>
    <p:sldId id="289" r:id="rId34"/>
    <p:sldId id="290" r:id="rId35"/>
    <p:sldId id="288"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2" d="100"/>
          <a:sy n="72" d="100"/>
        </p:scale>
        <p:origin x="73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7/30/2022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7/30/2022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7/30/2022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7/30/2022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7/30/2022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7/30/2022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7/30/2022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drishtiias.com/daily-updates/daily-news-analysis/coronavirus-disease-named-covid-19"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drishtiias.com/monkeypox-data" TargetMode="External"/><Relationship Id="rId2" Type="http://schemas.openxmlformats.org/officeDocument/2006/relationships/hyperlink" Target="https://academic.oup.com/cid/article/58/2/260/335791%20on%2015th%20June%202022" TargetMode="External"/><Relationship Id="rId1" Type="http://schemas.openxmlformats.org/officeDocument/2006/relationships/slideLayout" Target="../slideLayouts/slideLayout2.xml"/><Relationship Id="rId6" Type="http://schemas.openxmlformats.org/officeDocument/2006/relationships/hyperlink" Target="https://practice.geeksforgeeks.org/courses/Python-Foundation?utm_source=article&amp;utm_medium=article&amp;utm_campaign=python-foundation" TargetMode="External"/><Relationship Id="rId5" Type="http://schemas.openxmlformats.org/officeDocument/2006/relationships/hyperlink" Target="http://www.kaggle.com/" TargetMode="External"/><Relationship Id="rId4" Type="http://schemas.openxmlformats.org/officeDocument/2006/relationships/hyperlink" Target="http://www.analyticsvidya.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D06F-08E3-B0D3-4404-ADE1897769B7}"/>
              </a:ext>
            </a:extLst>
          </p:cNvPr>
          <p:cNvSpPr>
            <a:spLocks noGrp="1"/>
          </p:cNvSpPr>
          <p:nvPr>
            <p:ph type="ctrTitle"/>
          </p:nvPr>
        </p:nvSpPr>
        <p:spPr/>
        <p:txBody>
          <a:bodyPr/>
          <a:lstStyle/>
          <a:p>
            <a:r>
              <a:rPr lang="en-US" dirty="0"/>
              <a:t>MONKEYPOX ANALYSIS WORLDWIDE</a:t>
            </a:r>
            <a:endParaRPr lang="en-IN" dirty="0"/>
          </a:p>
        </p:txBody>
      </p:sp>
      <p:sp>
        <p:nvSpPr>
          <p:cNvPr id="3" name="Subtitle 2">
            <a:extLst>
              <a:ext uri="{FF2B5EF4-FFF2-40B4-BE49-F238E27FC236}">
                <a16:creationId xmlns:a16="http://schemas.microsoft.com/office/drawing/2014/main" id="{A3E477D0-3785-9AB9-AB6C-8254528133F1}"/>
              </a:ext>
            </a:extLst>
          </p:cNvPr>
          <p:cNvSpPr>
            <a:spLocks noGrp="1"/>
          </p:cNvSpPr>
          <p:nvPr>
            <p:ph type="subTitle" idx="1"/>
          </p:nvPr>
        </p:nvSpPr>
        <p:spPr/>
        <p:txBody>
          <a:bodyPr/>
          <a:lstStyle/>
          <a:p>
            <a:r>
              <a:rPr lang="en-US" dirty="0"/>
              <a:t>BY:-</a:t>
            </a:r>
          </a:p>
          <a:p>
            <a:r>
              <a:rPr lang="en-US" dirty="0"/>
              <a:t>PRIYA KUMARI</a:t>
            </a:r>
            <a:endParaRPr lang="en-IN" dirty="0"/>
          </a:p>
        </p:txBody>
      </p:sp>
    </p:spTree>
    <p:extLst>
      <p:ext uri="{BB962C8B-B14F-4D97-AF65-F5344CB8AC3E}">
        <p14:creationId xmlns:p14="http://schemas.microsoft.com/office/powerpoint/2010/main" val="199208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6415-DD6C-79F3-24B8-D21CABCC5E0F}"/>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F4F271E1-D18C-7C09-410D-3E5F042C3198}"/>
              </a:ext>
            </a:extLst>
          </p:cNvPr>
          <p:cNvSpPr>
            <a:spLocks noGrp="1"/>
          </p:cNvSpPr>
          <p:nvPr>
            <p:ph idx="1"/>
          </p:nvPr>
        </p:nvSpPr>
        <p:spPr/>
        <p:txBody>
          <a:bodyPr/>
          <a:lstStyle/>
          <a:p>
            <a:r>
              <a:rPr lang="en-US" dirty="0"/>
              <a:t>DATA PREPARATION</a:t>
            </a:r>
          </a:p>
          <a:p>
            <a:r>
              <a:rPr lang="en-US" dirty="0"/>
              <a:t>EXPLORATORY DATA ANALYSIS</a:t>
            </a:r>
          </a:p>
          <a:p>
            <a:r>
              <a:rPr lang="en-US" dirty="0"/>
              <a:t>DRAWING INSIGHTS BASED ON INDEPENDENT VARIABLE </a:t>
            </a:r>
            <a:r>
              <a:rPr lang="en-US" dirty="0" err="1"/>
              <a:t>ie</a:t>
            </a:r>
            <a:r>
              <a:rPr lang="en-US" dirty="0"/>
              <a:t> SYMPTOM AND VARIOUS DEPENDENT VARIABLES </a:t>
            </a:r>
            <a:r>
              <a:rPr lang="en-US" dirty="0" err="1"/>
              <a:t>ie</a:t>
            </a:r>
            <a:r>
              <a:rPr lang="en-US" dirty="0"/>
              <a:t> TRAVEL HISTORY, HOSPITALISATION, CONFIRMED AND SUSPECTED CASES.</a:t>
            </a:r>
            <a:endParaRPr lang="en-IN" dirty="0"/>
          </a:p>
        </p:txBody>
      </p:sp>
    </p:spTree>
    <p:extLst>
      <p:ext uri="{BB962C8B-B14F-4D97-AF65-F5344CB8AC3E}">
        <p14:creationId xmlns:p14="http://schemas.microsoft.com/office/powerpoint/2010/main" val="221546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F2DC-1967-7BED-D255-4DC5CF04F1A1}"/>
              </a:ext>
            </a:extLst>
          </p:cNvPr>
          <p:cNvSpPr>
            <a:spLocks noGrp="1"/>
          </p:cNvSpPr>
          <p:nvPr>
            <p:ph type="title"/>
          </p:nvPr>
        </p:nvSpPr>
        <p:spPr/>
        <p:txBody>
          <a:bodyPr/>
          <a:lstStyle/>
          <a:p>
            <a:r>
              <a:rPr lang="en-US" dirty="0"/>
              <a:t>EDA</a:t>
            </a:r>
            <a:endParaRPr lang="en-IN" dirty="0"/>
          </a:p>
        </p:txBody>
      </p:sp>
      <p:pic>
        <p:nvPicPr>
          <p:cNvPr id="6" name="Content Placeholder 5">
            <a:extLst>
              <a:ext uri="{FF2B5EF4-FFF2-40B4-BE49-F238E27FC236}">
                <a16:creationId xmlns:a16="http://schemas.microsoft.com/office/drawing/2014/main" id="{A35BB703-922C-92FC-E9C9-29D4ED9EC0CD}"/>
              </a:ext>
            </a:extLst>
          </p:cNvPr>
          <p:cNvPicPr>
            <a:picLocks noGrp="1" noChangeAspect="1"/>
          </p:cNvPicPr>
          <p:nvPr>
            <p:ph idx="1"/>
          </p:nvPr>
        </p:nvPicPr>
        <p:blipFill>
          <a:blip r:embed="rId2"/>
          <a:stretch>
            <a:fillRect/>
          </a:stretch>
        </p:blipFill>
        <p:spPr>
          <a:xfrm>
            <a:off x="6237783" y="2114324"/>
            <a:ext cx="4277322" cy="3238952"/>
          </a:xfrm>
          <a:effectLst>
            <a:glow rad="228600">
              <a:schemeClr val="accent6">
                <a:satMod val="175000"/>
                <a:alpha val="40000"/>
              </a:schemeClr>
            </a:glow>
          </a:effectLst>
        </p:spPr>
      </p:pic>
      <p:sp>
        <p:nvSpPr>
          <p:cNvPr id="4" name="Text Placeholder 3">
            <a:extLst>
              <a:ext uri="{FF2B5EF4-FFF2-40B4-BE49-F238E27FC236}">
                <a16:creationId xmlns:a16="http://schemas.microsoft.com/office/drawing/2014/main" id="{EB2577CA-3077-5E63-65BF-40079A8C0950}"/>
              </a:ext>
            </a:extLst>
          </p:cNvPr>
          <p:cNvSpPr>
            <a:spLocks noGrp="1"/>
          </p:cNvSpPr>
          <p:nvPr>
            <p:ph type="body" sz="half" idx="2"/>
          </p:nvPr>
        </p:nvSpPr>
        <p:spPr/>
        <p:txBody>
          <a:bodyPr>
            <a:normAutofit fontScale="55000" lnSpcReduction="20000"/>
          </a:bodyPr>
          <a:lstStyle/>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Exploratory Data Analysis is a process of examining or understanding the data and extracting insights or main characteristics of the data. EDA is generally classified into two methods, i.e. graphical analysis and non-graphical analysis</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fontAlgn="base">
              <a:lnSpc>
                <a:spcPct val="107000"/>
              </a:lnSpc>
              <a:spcAft>
                <a:spcPts val="750"/>
              </a:spcAft>
            </a:pPr>
            <a:r>
              <a:rPr lang="en-IN" sz="1800" spc="10" dirty="0">
                <a:solidFill>
                  <a:schemeClr val="accent1">
                    <a:lumMod val="40000"/>
                    <a:lumOff val="60000"/>
                  </a:schemeClr>
                </a:solidFill>
                <a:effectLst/>
                <a:latin typeface="Times New Roman" panose="02020603050405020304" pitchFamily="18" charset="0"/>
                <a:ea typeface="Times New Roman" panose="02020603050405020304" pitchFamily="18" charset="0"/>
                <a:cs typeface="Mangal" panose="02040503050203030202" pitchFamily="18" charset="0"/>
              </a:rPr>
              <a:t>Exploratory data analysis was promoted by John Tukey to encourage statisticians to explore data, and possibly formulate hypotheses that might cause new data collection and experiments. EDA focuses more narrowly on checking assumptions required for model fitting and hypothesis testing. It also checks while handling missing values and making transformations of variables as needed. Filling the counts with EDA build a robust understanding of the data, issues associated with either the info or process. it’s a scientific approach to get the story of the data.</a:t>
            </a:r>
            <a:endParaRPr lang="en-IN" sz="1800" dirty="0">
              <a:solidFill>
                <a:schemeClr val="accent1">
                  <a:lumMod val="40000"/>
                  <a:lumOff val="60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62733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E87EA5-34AD-A812-A879-237B77139AE0}"/>
              </a:ext>
            </a:extLst>
          </p:cNvPr>
          <p:cNvSpPr txBox="1"/>
          <p:nvPr/>
        </p:nvSpPr>
        <p:spPr>
          <a:xfrm>
            <a:off x="3251200" y="2336799"/>
            <a:ext cx="5422900" cy="3578608"/>
          </a:xfrm>
          <a:prstGeom prst="rect">
            <a:avLst/>
          </a:prstGeom>
          <a:noFill/>
        </p:spPr>
        <p:txBody>
          <a:bodyPr wrap="square">
            <a:spAutoFit/>
          </a:bodyPr>
          <a:lstStyle/>
          <a:p>
            <a:pPr algn="just">
              <a:lnSpc>
                <a:spcPct val="107000"/>
              </a:lnSpc>
              <a:spcBef>
                <a:spcPts val="200"/>
              </a:spcBef>
            </a:pPr>
            <a:r>
              <a:rPr lang="en-IN" sz="3600" b="1" dirty="0">
                <a:solidFill>
                  <a:schemeClr val="accent1">
                    <a:lumMod val="75000"/>
                  </a:schemeClr>
                </a:solidFill>
                <a:effectLst/>
                <a:latin typeface="Times New Roman" panose="02020603050405020304" pitchFamily="18" charset="0"/>
                <a:ea typeface="Times New Roman" panose="02020603050405020304" pitchFamily="18" charset="0"/>
                <a:cs typeface="Mangal" panose="02040503050203030202" pitchFamily="18" charset="0"/>
              </a:rPr>
              <a:t>Exploratory Data Analysis</a:t>
            </a:r>
            <a:endParaRPr lang="en-IN" sz="3600" b="1" dirty="0">
              <a:solidFill>
                <a:schemeClr val="accent1">
                  <a:lumMod val="75000"/>
                </a:schemeClr>
              </a:solidFill>
              <a:effectLst/>
              <a:latin typeface="Calibri Light" panose="020F0302020204030204" pitchFamily="34" charset="0"/>
              <a:ea typeface="Times New Roman" panose="02020603050405020304" pitchFamily="18" charset="0"/>
              <a:cs typeface="Mangal" panose="02040503050203030202" pitchFamily="18" charset="0"/>
            </a:endParaRPr>
          </a:p>
          <a:p>
            <a:pPr algn="just">
              <a:lnSpc>
                <a:spcPts val="2475"/>
              </a:lnSpc>
            </a:pPr>
            <a:r>
              <a:rPr lang="en-IN" sz="1800" dirty="0">
                <a:effectLst/>
                <a:latin typeface="Times New Roman" panose="02020603050405020304" pitchFamily="18" charset="0"/>
                <a:ea typeface="Times New Roman" panose="02020603050405020304" pitchFamily="18" charset="0"/>
              </a:rPr>
              <a:t>Technically, The primary motive of EDA is to</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Examine the data distribution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Handling missing values of the dataset(a most common issue with every dataset)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Handling the outliers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Removing duplicate data</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Encoding the categorical variables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Normalizing and Scaling</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Title 3">
            <a:extLst>
              <a:ext uri="{FF2B5EF4-FFF2-40B4-BE49-F238E27FC236}">
                <a16:creationId xmlns:a16="http://schemas.microsoft.com/office/drawing/2014/main" id="{E7CC55C2-C9CE-639F-61C3-016AFDDF1C57}"/>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263393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B3C1-028F-826A-7EF8-449984CA3B69}"/>
              </a:ext>
            </a:extLst>
          </p:cNvPr>
          <p:cNvSpPr>
            <a:spLocks noGrp="1"/>
          </p:cNvSpPr>
          <p:nvPr>
            <p:ph type="title"/>
          </p:nvPr>
        </p:nvSpPr>
        <p:spPr/>
        <p:txBody>
          <a:bodyPr/>
          <a:lstStyle/>
          <a:p>
            <a:r>
              <a:rPr lang="en-US" dirty="0"/>
              <a:t>STEPS INVOLVED IN EDA</a:t>
            </a:r>
            <a:endParaRPr lang="en-IN" dirty="0"/>
          </a:p>
        </p:txBody>
      </p:sp>
      <p:sp>
        <p:nvSpPr>
          <p:cNvPr id="3" name="Content Placeholder 2">
            <a:extLst>
              <a:ext uri="{FF2B5EF4-FFF2-40B4-BE49-F238E27FC236}">
                <a16:creationId xmlns:a16="http://schemas.microsoft.com/office/drawing/2014/main" id="{A916480D-EC5C-D9B5-294C-99C53C4EE96C}"/>
              </a:ext>
            </a:extLst>
          </p:cNvPr>
          <p:cNvSpPr>
            <a:spLocks noGrp="1"/>
          </p:cNvSpPr>
          <p:nvPr>
            <p:ph idx="1"/>
          </p:nvPr>
        </p:nvSpPr>
        <p:spPr/>
        <p:txBody>
          <a:bodyPr>
            <a:normAutofit fontScale="92500" lnSpcReduction="20000"/>
          </a:bodyPr>
          <a:lstStyle/>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Step 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First, we will import all the python libraries that are required for this, which include </a:t>
            </a:r>
            <a:r>
              <a:rPr lang="en-IN" sz="1800" b="1" dirty="0">
                <a:effectLst/>
                <a:latin typeface="Times New Roman" panose="02020603050405020304" pitchFamily="18" charset="0"/>
                <a:ea typeface="Calibri" panose="020F0502020204030204" pitchFamily="34" charset="0"/>
                <a:cs typeface="Mangal" panose="02040503050203030202" pitchFamily="18" charset="0"/>
              </a:rPr>
              <a:t>NumPy </a:t>
            </a:r>
            <a:r>
              <a:rPr lang="en-IN" sz="1800" dirty="0">
                <a:effectLst/>
                <a:latin typeface="Times New Roman" panose="02020603050405020304" pitchFamily="18" charset="0"/>
                <a:ea typeface="Calibri" panose="020F0502020204030204" pitchFamily="34" charset="0"/>
                <a:cs typeface="Mangal" panose="02040503050203030202" pitchFamily="18" charset="0"/>
              </a:rPr>
              <a:t>for numerical calculations and scientific computing, </a:t>
            </a:r>
            <a:r>
              <a:rPr lang="en-IN" sz="1800" b="1" dirty="0">
                <a:effectLst/>
                <a:latin typeface="Times New Roman" panose="02020603050405020304" pitchFamily="18" charset="0"/>
                <a:ea typeface="Calibri" panose="020F0502020204030204" pitchFamily="34" charset="0"/>
                <a:cs typeface="Mangal" panose="02040503050203030202" pitchFamily="18" charset="0"/>
              </a:rPr>
              <a:t>Pandas </a:t>
            </a:r>
            <a:r>
              <a:rPr lang="en-IN" sz="1800" dirty="0">
                <a:effectLst/>
                <a:latin typeface="Times New Roman" panose="02020603050405020304" pitchFamily="18" charset="0"/>
                <a:ea typeface="Calibri" panose="020F0502020204030204" pitchFamily="34" charset="0"/>
                <a:cs typeface="Mangal" panose="02040503050203030202" pitchFamily="18" charset="0"/>
              </a:rPr>
              <a:t>for handling data, and </a:t>
            </a:r>
            <a:r>
              <a:rPr lang="en-IN" sz="1800" b="1" dirty="0">
                <a:effectLst/>
                <a:latin typeface="Times New Roman" panose="02020603050405020304" pitchFamily="18" charset="0"/>
                <a:ea typeface="Calibri" panose="020F0502020204030204" pitchFamily="34" charset="0"/>
                <a:cs typeface="Mangal" panose="02040503050203030202" pitchFamily="18" charset="0"/>
              </a:rPr>
              <a:t>Matplotlib</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a:t>
            </a:r>
            <a:r>
              <a:rPr lang="en-IN" sz="1800" b="1" dirty="0">
                <a:effectLst/>
                <a:latin typeface="Times New Roman" panose="02020603050405020304" pitchFamily="18" charset="0"/>
                <a:ea typeface="Calibri" panose="020F0502020204030204" pitchFamily="34" charset="0"/>
                <a:cs typeface="Mangal" panose="02040503050203030202" pitchFamily="18" charset="0"/>
              </a:rPr>
              <a:t>Seaborn</a:t>
            </a:r>
            <a:r>
              <a:rPr lang="en-IN" sz="1800" dirty="0">
                <a:effectLst/>
                <a:latin typeface="Times New Roman" panose="02020603050405020304" pitchFamily="18" charset="0"/>
                <a:ea typeface="Calibri" panose="020F0502020204030204" pitchFamily="34" charset="0"/>
                <a:cs typeface="Mangal" panose="02040503050203030202" pitchFamily="18" charset="0"/>
              </a:rPr>
              <a:t> for visualization.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Step 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Then we will load the data into the </a:t>
            </a:r>
            <a:r>
              <a:rPr lang="en-IN" sz="1800" b="1"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Pandas </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data frame.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Step 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We can observe the dataset by checking a few of the rows using the </a:t>
            </a:r>
            <a:r>
              <a:rPr lang="en-IN" sz="1800" b="1" dirty="0">
                <a:effectLst/>
                <a:latin typeface="Times New Roman" panose="02020603050405020304" pitchFamily="18" charset="0"/>
                <a:ea typeface="Calibri" panose="020F0502020204030204" pitchFamily="34" charset="0"/>
                <a:cs typeface="Mangal" panose="02040503050203030202" pitchFamily="18" charset="0"/>
              </a:rPr>
              <a:t>head()</a:t>
            </a:r>
            <a:r>
              <a:rPr lang="en-IN" sz="1800" dirty="0">
                <a:effectLst/>
                <a:latin typeface="Times New Roman" panose="02020603050405020304" pitchFamily="18" charset="0"/>
                <a:ea typeface="Calibri" panose="020F0502020204030204" pitchFamily="34" charset="0"/>
                <a:cs typeface="Mangal" panose="02040503050203030202" pitchFamily="18" charset="0"/>
              </a:rPr>
              <a:t> method, which returns the first five records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Step 4</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Using </a:t>
            </a:r>
            <a:r>
              <a:rPr lang="en-IN" sz="1800" b="1" dirty="0">
                <a:effectLst/>
                <a:latin typeface="Times New Roman" panose="02020603050405020304" pitchFamily="18" charset="0"/>
                <a:ea typeface="Calibri" panose="020F0502020204030204" pitchFamily="34" charset="0"/>
                <a:cs typeface="Mangal" panose="02040503050203030202" pitchFamily="18" charset="0"/>
              </a:rPr>
              <a:t>shape</a:t>
            </a:r>
            <a:r>
              <a:rPr lang="en-IN" sz="1800" dirty="0">
                <a:effectLst/>
                <a:latin typeface="Times New Roman" panose="02020603050405020304" pitchFamily="18" charset="0"/>
                <a:ea typeface="Calibri" panose="020F0502020204030204" pitchFamily="34" charset="0"/>
                <a:cs typeface="Mangal" panose="02040503050203030202" pitchFamily="18" charset="0"/>
              </a:rPr>
              <a:t>, we can observe the dimensions of the data.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03106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DC4F-248B-4BF5-6617-69F728EE8AA4}"/>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3CBAF0DF-3A70-C3D0-8C59-C56A949166B5}"/>
              </a:ext>
            </a:extLst>
          </p:cNvPr>
          <p:cNvSpPr>
            <a:spLocks noGrp="1"/>
          </p:cNvSpPr>
          <p:nvPr>
            <p:ph idx="1"/>
          </p:nvPr>
        </p:nvSpPr>
        <p:spPr>
          <a:xfrm>
            <a:off x="558800" y="2438400"/>
            <a:ext cx="10502900" cy="4127500"/>
          </a:xfrm>
        </p:spPr>
        <p:txBody>
          <a:bodyPr>
            <a:normAutofit fontScale="62500" lnSpcReduction="20000"/>
          </a:bodyPr>
          <a:lstStyle/>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Step 5</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IN" sz="1800" b="1" dirty="0">
                <a:effectLst/>
                <a:latin typeface="Times New Roman" panose="02020603050405020304" pitchFamily="18" charset="0"/>
                <a:ea typeface="Calibri" panose="020F0502020204030204" pitchFamily="34" charset="0"/>
                <a:cs typeface="Mangal" panose="02040503050203030202" pitchFamily="18" charset="0"/>
              </a:rPr>
              <a:t>info()</a:t>
            </a:r>
            <a:r>
              <a:rPr lang="en-IN" sz="1800" dirty="0">
                <a:effectLst/>
                <a:latin typeface="Times New Roman" panose="02020603050405020304" pitchFamily="18" charset="0"/>
                <a:ea typeface="Calibri" panose="020F0502020204030204" pitchFamily="34" charset="0"/>
                <a:cs typeface="Mangal" panose="02040503050203030202" pitchFamily="18" charset="0"/>
              </a:rPr>
              <a:t> method shows some of the characteristics of the data such as Column Name, No. of non-null values of our columns, Dtype of the data, and Memory Usage. From this, we can observe, that the data which we have doesn’t have any missing values. We are very lucky in this case, but in real-life scenarios, the data usually has missing values which we need to handle for our model to work accurately. (Note – Later on, I’ll show you how to handle the data if it has missing values in it.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Step 6</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We will use </a:t>
            </a:r>
            <a:r>
              <a:rPr lang="en-IN" sz="1800" b="1" dirty="0">
                <a:effectLst/>
                <a:latin typeface="Times New Roman" panose="02020603050405020304" pitchFamily="18" charset="0"/>
                <a:ea typeface="Calibri" panose="020F0502020204030204" pitchFamily="34" charset="0"/>
                <a:cs typeface="Mangal" panose="02040503050203030202" pitchFamily="18" charset="0"/>
              </a:rPr>
              <a:t>describe()</a:t>
            </a:r>
            <a:r>
              <a:rPr lang="en-IN" sz="1800" dirty="0">
                <a:effectLst/>
                <a:latin typeface="Times New Roman" panose="02020603050405020304" pitchFamily="18" charset="0"/>
                <a:ea typeface="Calibri" panose="020F0502020204030204" pitchFamily="34" charset="0"/>
                <a:cs typeface="Mangal" panose="02040503050203030202" pitchFamily="18" charset="0"/>
              </a:rPr>
              <a:t> method, which shows basic statistical characteristics of each numerical feature (int64 and float64 types): number of non-missing values, mean, standard deviation, range, median, 0.25, 0.50, 0.75 quartiles.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Step 7</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Handling missing values in the dataset. Luckily, this dataset doesn’t have any missing values, but the real world is not so naive as our case. So I have removed a few values intentionally just to depict how to handle this particular case. We can check if our data contains a null value or not by the following command </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So, now we can handle the missing values by using a few techniques, which are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Drop the missing values</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 If the dataset is huge and missing values are very few then we can directly drop the values because it will not have much impact.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Replace with mean values</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 We can replace the missing values with mean values, but this is not advisable in case if the data has outliers.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Replace with median values</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 We can replace the missing values with median values, and it is recommended in case if the data has outliers.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Replace with mode values</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 We can do this in the case of a Categorical feature.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Regression</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 It can be used to predict the null value using other details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5331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2308-83DF-9DE6-25B8-E45A103D8849}"/>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B224A7F9-34A1-CF82-C317-02DB2A2C8CB3}"/>
              </a:ext>
            </a:extLst>
          </p:cNvPr>
          <p:cNvSpPr>
            <a:spLocks noGrp="1"/>
          </p:cNvSpPr>
          <p:nvPr>
            <p:ph idx="1"/>
          </p:nvPr>
        </p:nvSpPr>
        <p:spPr/>
        <p:txBody>
          <a:bodyPr>
            <a:normAutofit fontScale="92500"/>
          </a:bodyPr>
          <a:lstStyle/>
          <a:p>
            <a:pPr algn="just"/>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Step 8</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We can check for duplicate values in our dataset as the presence of duplicate values will hamper the accuracy of our ML model.</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We can remove duplicate values using </a:t>
            </a:r>
            <a:r>
              <a:rPr lang="en-IN" sz="1800" b="1"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drop_duplicates</a:t>
            </a:r>
            <a:r>
              <a:rPr lang="en-IN" sz="18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Step 9</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Normalizing and Scaling</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 Data Normalization or </a:t>
            </a: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feature scaling</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is a process to standardize the range of features of the data as the range may vary a lot. So we can pre-process the data using ML algorithms. So for this, we will use </a:t>
            </a:r>
            <a:r>
              <a:rPr lang="en-IN" sz="1800" b="1" dirty="0" err="1">
                <a:effectLst/>
                <a:latin typeface="Times New Roman" panose="02020603050405020304" pitchFamily="18" charset="0"/>
                <a:ea typeface="Times New Roman" panose="02020603050405020304" pitchFamily="18" charset="0"/>
                <a:cs typeface="Mangal" panose="02040503050203030202" pitchFamily="18" charset="0"/>
              </a:rPr>
              <a:t>StandardScaler</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for the numerical values, which uses the formula as </a:t>
            </a: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x-mean/std deviation</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b="1" dirty="0">
                <a:effectLst/>
                <a:latin typeface="Times New Roman" panose="02020603050405020304" pitchFamily="18" charset="0"/>
                <a:ea typeface="Calibri" panose="020F0502020204030204" pitchFamily="34" charset="0"/>
                <a:cs typeface="Mangal" panose="02040503050203030202" pitchFamily="18" charset="0"/>
              </a:rPr>
              <a:t>Step 10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Now, using Seaborn, we will visualize the relationships using LINE plot.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49136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B63E-7836-6D6B-0450-F5B11CD348C2}"/>
              </a:ext>
            </a:extLst>
          </p:cNvPr>
          <p:cNvSpPr>
            <a:spLocks noGrp="1"/>
          </p:cNvSpPr>
          <p:nvPr>
            <p:ph type="title"/>
          </p:nvPr>
        </p:nvSpPr>
        <p:spPr/>
        <p:txBody>
          <a:bodyPr/>
          <a:lstStyle/>
          <a:p>
            <a:r>
              <a:rPr lang="en-US" dirty="0"/>
              <a:t>DATA PREPROCESSING</a:t>
            </a:r>
            <a:endParaRPr lang="en-IN" dirty="0"/>
          </a:p>
        </p:txBody>
      </p:sp>
      <p:pic>
        <p:nvPicPr>
          <p:cNvPr id="5" name="Content Placeholder 4">
            <a:extLst>
              <a:ext uri="{FF2B5EF4-FFF2-40B4-BE49-F238E27FC236}">
                <a16:creationId xmlns:a16="http://schemas.microsoft.com/office/drawing/2014/main" id="{31E3B788-2F3F-F731-AA98-92FA945ED92D}"/>
              </a:ext>
            </a:extLst>
          </p:cNvPr>
          <p:cNvPicPr>
            <a:picLocks noGrp="1" noChangeAspect="1"/>
          </p:cNvPicPr>
          <p:nvPr>
            <p:ph idx="1"/>
          </p:nvPr>
        </p:nvPicPr>
        <p:blipFill>
          <a:blip r:embed="rId2"/>
          <a:stretch>
            <a:fillRect/>
          </a:stretch>
        </p:blipFill>
        <p:spPr>
          <a:xfrm>
            <a:off x="3327400" y="2603500"/>
            <a:ext cx="5384800" cy="3416300"/>
          </a:xfrm>
          <a:effectLst>
            <a:glow rad="228600">
              <a:schemeClr val="accent5">
                <a:satMod val="175000"/>
                <a:alpha val="40000"/>
              </a:schemeClr>
            </a:glow>
          </a:effectLst>
        </p:spPr>
      </p:pic>
    </p:spTree>
    <p:extLst>
      <p:ext uri="{BB962C8B-B14F-4D97-AF65-F5344CB8AC3E}">
        <p14:creationId xmlns:p14="http://schemas.microsoft.com/office/powerpoint/2010/main" val="283261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8F04-2242-AC77-F072-C80BFA40047B}"/>
              </a:ext>
            </a:extLst>
          </p:cNvPr>
          <p:cNvSpPr>
            <a:spLocks noGrp="1"/>
          </p:cNvSpPr>
          <p:nvPr>
            <p:ph type="title"/>
          </p:nvPr>
        </p:nvSpPr>
        <p:spPr/>
        <p:txBody>
          <a:bodyPr/>
          <a:lstStyle/>
          <a:p>
            <a:r>
              <a:rPr lang="en-US" dirty="0"/>
              <a:t>ANALYSIS OF INDEPENDENT VARIABLE: SYMPTOMS</a:t>
            </a:r>
            <a:endParaRPr lang="en-IN" dirty="0"/>
          </a:p>
        </p:txBody>
      </p:sp>
      <p:pic>
        <p:nvPicPr>
          <p:cNvPr id="5" name="Content Placeholder 4">
            <a:extLst>
              <a:ext uri="{FF2B5EF4-FFF2-40B4-BE49-F238E27FC236}">
                <a16:creationId xmlns:a16="http://schemas.microsoft.com/office/drawing/2014/main" id="{7CFF3B4A-128D-7D48-CAE1-8771521D93B1}"/>
              </a:ext>
            </a:extLst>
          </p:cNvPr>
          <p:cNvPicPr>
            <a:picLocks noGrp="1" noChangeAspect="1"/>
          </p:cNvPicPr>
          <p:nvPr>
            <p:ph idx="1"/>
          </p:nvPr>
        </p:nvPicPr>
        <p:blipFill>
          <a:blip r:embed="rId2"/>
          <a:stretch>
            <a:fillRect/>
          </a:stretch>
        </p:blipFill>
        <p:spPr>
          <a:xfrm>
            <a:off x="1041400" y="2603500"/>
            <a:ext cx="8874967" cy="3860800"/>
          </a:xfrm>
          <a:effectLst>
            <a:glow rad="101600">
              <a:schemeClr val="accent1">
                <a:alpha val="60000"/>
              </a:schemeClr>
            </a:glow>
          </a:effectLst>
        </p:spPr>
      </p:pic>
    </p:spTree>
    <p:extLst>
      <p:ext uri="{BB962C8B-B14F-4D97-AF65-F5344CB8AC3E}">
        <p14:creationId xmlns:p14="http://schemas.microsoft.com/office/powerpoint/2010/main" val="3439316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354F-A8C9-89F9-8145-E743FCB9337E}"/>
              </a:ext>
            </a:extLst>
          </p:cNvPr>
          <p:cNvSpPr>
            <a:spLocks noGrp="1"/>
          </p:cNvSpPr>
          <p:nvPr>
            <p:ph type="title"/>
          </p:nvPr>
        </p:nvSpPr>
        <p:spPr>
          <a:xfrm>
            <a:off x="1154954" y="973668"/>
            <a:ext cx="8761413" cy="3903132"/>
          </a:xfrm>
        </p:spPr>
        <p:txBody>
          <a:bodyPr/>
          <a:lstStyle/>
          <a:p>
            <a:r>
              <a:rPr lang="en-US" dirty="0">
                <a:solidFill>
                  <a:schemeClr val="accent2"/>
                </a:solidFill>
              </a:rPr>
              <a:t>FEATURE SCALING shows Symptoms as the most important feature.</a:t>
            </a:r>
            <a:br>
              <a:rPr lang="en-US" dirty="0">
                <a:solidFill>
                  <a:schemeClr val="accent2"/>
                </a:solidFill>
              </a:rPr>
            </a:br>
            <a:r>
              <a:rPr lang="en-US" dirty="0">
                <a:solidFill>
                  <a:schemeClr val="accent2"/>
                </a:solidFill>
              </a:rPr>
              <a:t>From the pie chart we conclude Genital ulcer lesion as the top symptom for Monkeypox</a:t>
            </a:r>
            <a:endParaRPr lang="en-IN" dirty="0">
              <a:solidFill>
                <a:schemeClr val="accent2"/>
              </a:solidFill>
            </a:endParaRPr>
          </a:p>
        </p:txBody>
      </p:sp>
    </p:spTree>
    <p:extLst>
      <p:ext uri="{BB962C8B-B14F-4D97-AF65-F5344CB8AC3E}">
        <p14:creationId xmlns:p14="http://schemas.microsoft.com/office/powerpoint/2010/main" val="1423712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B932-3820-8BBA-E75C-FBD259FC2FFD}"/>
              </a:ext>
            </a:extLst>
          </p:cNvPr>
          <p:cNvSpPr>
            <a:spLocks noGrp="1"/>
          </p:cNvSpPr>
          <p:nvPr>
            <p:ph type="title"/>
          </p:nvPr>
        </p:nvSpPr>
        <p:spPr/>
        <p:txBody>
          <a:bodyPr/>
          <a:lstStyle/>
          <a:p>
            <a:r>
              <a:rPr lang="en-US" dirty="0"/>
              <a:t>ANALYSIS OF DEPENDENT VARIABLES</a:t>
            </a:r>
            <a:endParaRPr lang="en-IN" dirty="0"/>
          </a:p>
        </p:txBody>
      </p:sp>
      <p:pic>
        <p:nvPicPr>
          <p:cNvPr id="5" name="Content Placeholder 4">
            <a:extLst>
              <a:ext uri="{FF2B5EF4-FFF2-40B4-BE49-F238E27FC236}">
                <a16:creationId xmlns:a16="http://schemas.microsoft.com/office/drawing/2014/main" id="{DCF4CC57-BCBA-DC9D-A8BD-E786E19F2A43}"/>
              </a:ext>
            </a:extLst>
          </p:cNvPr>
          <p:cNvPicPr>
            <a:picLocks noGrp="1" noChangeAspect="1"/>
          </p:cNvPicPr>
          <p:nvPr>
            <p:ph idx="1"/>
          </p:nvPr>
        </p:nvPicPr>
        <p:blipFill>
          <a:blip r:embed="rId2"/>
          <a:stretch>
            <a:fillRect/>
          </a:stretch>
        </p:blipFill>
        <p:spPr>
          <a:xfrm>
            <a:off x="3584928" y="2603500"/>
            <a:ext cx="3966456" cy="3416300"/>
          </a:xfrm>
          <a:effectLst>
            <a:glow rad="228600">
              <a:schemeClr val="accent6">
                <a:satMod val="175000"/>
                <a:alpha val="40000"/>
              </a:schemeClr>
            </a:glow>
          </a:effectLst>
        </p:spPr>
      </p:pic>
    </p:spTree>
    <p:extLst>
      <p:ext uri="{BB962C8B-B14F-4D97-AF65-F5344CB8AC3E}">
        <p14:creationId xmlns:p14="http://schemas.microsoft.com/office/powerpoint/2010/main" val="214117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93F8-820F-7AE4-7FEC-58FF417BF931}"/>
              </a:ext>
            </a:extLst>
          </p:cNvPr>
          <p:cNvSpPr>
            <a:spLocks noGrp="1"/>
          </p:cNvSpPr>
          <p:nvPr>
            <p:ph type="title"/>
          </p:nvPr>
        </p:nvSpPr>
        <p:spPr/>
        <p:txBody>
          <a:bodyPr/>
          <a:lstStyle/>
          <a:p>
            <a:r>
              <a:rPr lang="en-US" dirty="0"/>
              <a:t>PRESENTATION OUTLINE</a:t>
            </a:r>
            <a:endParaRPr lang="en-IN" dirty="0"/>
          </a:p>
        </p:txBody>
      </p:sp>
      <p:pic>
        <p:nvPicPr>
          <p:cNvPr id="6" name="Content Placeholder 5">
            <a:extLst>
              <a:ext uri="{FF2B5EF4-FFF2-40B4-BE49-F238E27FC236}">
                <a16:creationId xmlns:a16="http://schemas.microsoft.com/office/drawing/2014/main" id="{11E7E96E-2114-4EDF-ADD7-982934DAB2B4}"/>
              </a:ext>
            </a:extLst>
          </p:cNvPr>
          <p:cNvPicPr>
            <a:picLocks noGrp="1" noChangeAspect="1"/>
          </p:cNvPicPr>
          <p:nvPr>
            <p:ph idx="1"/>
          </p:nvPr>
        </p:nvPicPr>
        <p:blipFill>
          <a:blip r:embed="rId2"/>
          <a:stretch>
            <a:fillRect/>
          </a:stretch>
        </p:blipFill>
        <p:spPr>
          <a:xfrm>
            <a:off x="6242545" y="1295399"/>
            <a:ext cx="4910363" cy="5188527"/>
          </a:xfrm>
          <a:effectLst>
            <a:glow rad="228600">
              <a:schemeClr val="accent6">
                <a:satMod val="175000"/>
                <a:alpha val="40000"/>
              </a:schemeClr>
            </a:glow>
          </a:effectLst>
        </p:spPr>
      </p:pic>
      <p:sp>
        <p:nvSpPr>
          <p:cNvPr id="4" name="Text Placeholder 3">
            <a:extLst>
              <a:ext uri="{FF2B5EF4-FFF2-40B4-BE49-F238E27FC236}">
                <a16:creationId xmlns:a16="http://schemas.microsoft.com/office/drawing/2014/main" id="{CF23A459-5E86-9C53-2339-A43CBD1F153C}"/>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DATA SUMMARY</a:t>
            </a:r>
          </a:p>
          <a:p>
            <a:pPr marL="285750" indent="-285750">
              <a:buFont typeface="Arial" panose="020B0604020202020204" pitchFamily="34" charset="0"/>
              <a:buChar char="•"/>
            </a:pPr>
            <a:r>
              <a:rPr lang="en-US" dirty="0"/>
              <a:t>METHODOLOGY</a:t>
            </a:r>
          </a:p>
          <a:p>
            <a:pPr marL="285750" indent="-285750">
              <a:buFont typeface="Arial" panose="020B0604020202020204" pitchFamily="34" charset="0"/>
              <a:buChar char="•"/>
            </a:pPr>
            <a:r>
              <a:rPr lang="en-US" dirty="0"/>
              <a:t>EDA</a:t>
            </a:r>
          </a:p>
          <a:p>
            <a:pPr marL="285750" indent="-285750">
              <a:buFont typeface="Arial" panose="020B0604020202020204" pitchFamily="34" charset="0"/>
              <a:buChar char="•"/>
            </a:pPr>
            <a:r>
              <a:rPr lang="en-US" dirty="0"/>
              <a:t>DATA PROCESSING</a:t>
            </a:r>
          </a:p>
          <a:p>
            <a:pPr marL="285750" indent="-285750">
              <a:buFont typeface="Arial" panose="020B0604020202020204" pitchFamily="34" charset="0"/>
              <a:buChar char="•"/>
            </a:pPr>
            <a:r>
              <a:rPr lang="en-US" dirty="0"/>
              <a:t>CHALLENGES</a:t>
            </a:r>
          </a:p>
          <a:p>
            <a:pPr marL="285750" indent="-285750">
              <a:buFont typeface="Arial" panose="020B0604020202020204" pitchFamily="34" charset="0"/>
              <a:buChar char="•"/>
            </a:pPr>
            <a:r>
              <a:rPr lang="en-US" dirty="0"/>
              <a:t>CONCLUSION</a:t>
            </a:r>
          </a:p>
          <a:p>
            <a:pPr marL="285750" indent="-285750">
              <a:buFont typeface="Arial" panose="020B0604020202020204" pitchFamily="34" charset="0"/>
              <a:buChar char="•"/>
            </a:pPr>
            <a:r>
              <a:rPr lang="en-US" dirty="0"/>
              <a:t>REFRENCES</a:t>
            </a:r>
            <a:endParaRPr lang="en-IN" dirty="0"/>
          </a:p>
        </p:txBody>
      </p:sp>
    </p:spTree>
    <p:extLst>
      <p:ext uri="{BB962C8B-B14F-4D97-AF65-F5344CB8AC3E}">
        <p14:creationId xmlns:p14="http://schemas.microsoft.com/office/powerpoint/2010/main" val="212542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81CA-3A9C-53A8-B84D-F2EC92BCED36}"/>
              </a:ext>
            </a:extLst>
          </p:cNvPr>
          <p:cNvSpPr>
            <a:spLocks noGrp="1"/>
          </p:cNvSpPr>
          <p:nvPr>
            <p:ph type="title"/>
          </p:nvPr>
        </p:nvSpPr>
        <p:spPr/>
        <p:txBody>
          <a:bodyPr/>
          <a:lstStyle/>
          <a:p>
            <a:r>
              <a:rPr lang="en-US" dirty="0"/>
              <a:t>COUNTRY vs CONFIRMATION DATE</a:t>
            </a:r>
            <a:endParaRPr lang="en-IN" dirty="0"/>
          </a:p>
        </p:txBody>
      </p:sp>
      <p:pic>
        <p:nvPicPr>
          <p:cNvPr id="5" name="Content Placeholder 4">
            <a:extLst>
              <a:ext uri="{FF2B5EF4-FFF2-40B4-BE49-F238E27FC236}">
                <a16:creationId xmlns:a16="http://schemas.microsoft.com/office/drawing/2014/main" id="{C34FC274-8E4A-CAB8-C312-18593F1C4C42}"/>
              </a:ext>
            </a:extLst>
          </p:cNvPr>
          <p:cNvPicPr>
            <a:picLocks noGrp="1" noChangeAspect="1"/>
          </p:cNvPicPr>
          <p:nvPr>
            <p:ph idx="1"/>
          </p:nvPr>
        </p:nvPicPr>
        <p:blipFill>
          <a:blip r:embed="rId2"/>
          <a:stretch>
            <a:fillRect/>
          </a:stretch>
        </p:blipFill>
        <p:spPr>
          <a:xfrm>
            <a:off x="457200" y="2603500"/>
            <a:ext cx="10477500" cy="39751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561931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4A8A-4DB3-04D2-D994-B385C8E84F92}"/>
              </a:ext>
            </a:extLst>
          </p:cNvPr>
          <p:cNvSpPr>
            <a:spLocks noGrp="1"/>
          </p:cNvSpPr>
          <p:nvPr>
            <p:ph type="title"/>
          </p:nvPr>
        </p:nvSpPr>
        <p:spPr/>
        <p:txBody>
          <a:bodyPr/>
          <a:lstStyle/>
          <a:p>
            <a:r>
              <a:rPr lang="en-US" dirty="0"/>
              <a:t>COUNTRY vs CONFIRMED CASES</a:t>
            </a:r>
            <a:endParaRPr lang="en-IN" dirty="0"/>
          </a:p>
        </p:txBody>
      </p:sp>
      <p:pic>
        <p:nvPicPr>
          <p:cNvPr id="5" name="Content Placeholder 4">
            <a:extLst>
              <a:ext uri="{FF2B5EF4-FFF2-40B4-BE49-F238E27FC236}">
                <a16:creationId xmlns:a16="http://schemas.microsoft.com/office/drawing/2014/main" id="{6AE0829F-2011-7C62-24D5-25AD8467E99D}"/>
              </a:ext>
            </a:extLst>
          </p:cNvPr>
          <p:cNvPicPr>
            <a:picLocks noGrp="1" noChangeAspect="1"/>
          </p:cNvPicPr>
          <p:nvPr>
            <p:ph type="pic" idx="1"/>
          </p:nvPr>
        </p:nvPicPr>
        <p:blipFill rotWithShape="1">
          <a:blip r:embed="rId2"/>
          <a:srcRect t="13623" b="13623"/>
          <a:stretch/>
        </p:blipFill>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9" name="Text Placeholder 8">
            <a:extLst>
              <a:ext uri="{FF2B5EF4-FFF2-40B4-BE49-F238E27FC236}">
                <a16:creationId xmlns:a16="http://schemas.microsoft.com/office/drawing/2014/main" id="{94D6D9DF-8228-31A8-6B8A-A8DCFB12205F}"/>
              </a:ext>
            </a:extLst>
          </p:cNvPr>
          <p:cNvSpPr>
            <a:spLocks noGrp="1"/>
          </p:cNvSpPr>
          <p:nvPr>
            <p:ph type="body" sz="half" idx="2"/>
          </p:nvPr>
        </p:nvSpPr>
        <p:spPr/>
        <p:txBody>
          <a:bodyPr/>
          <a:lstStyle/>
          <a:p>
            <a:r>
              <a:rPr lang="en-US" dirty="0"/>
              <a:t>ENGLAND has highest number of confirmed cases </a:t>
            </a:r>
            <a:r>
              <a:rPr lang="en-US" dirty="0" err="1"/>
              <a:t>ie</a:t>
            </a:r>
            <a:r>
              <a:rPr lang="en-US" dirty="0"/>
              <a:t> 180. no confirmed cases in SUDAN, IRAN, MALTA,  BRAZIL, PAKISTAN,EQUADOR, MALAYSIA &amp; PERU.</a:t>
            </a:r>
            <a:endParaRPr lang="en-IN" dirty="0"/>
          </a:p>
        </p:txBody>
      </p:sp>
    </p:spTree>
    <p:extLst>
      <p:ext uri="{BB962C8B-B14F-4D97-AF65-F5344CB8AC3E}">
        <p14:creationId xmlns:p14="http://schemas.microsoft.com/office/powerpoint/2010/main" val="161738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8F38-F8B5-5998-A713-95DCA38CEC5C}"/>
              </a:ext>
            </a:extLst>
          </p:cNvPr>
          <p:cNvSpPr>
            <a:spLocks noGrp="1"/>
          </p:cNvSpPr>
          <p:nvPr>
            <p:ph type="title"/>
          </p:nvPr>
        </p:nvSpPr>
        <p:spPr/>
        <p:txBody>
          <a:bodyPr/>
          <a:lstStyle/>
          <a:p>
            <a:r>
              <a:rPr lang="en-US" dirty="0"/>
              <a:t>REPRESENTING FIRST 10 COUNTRIES WITH HIGHEST NO OF CONFIRMED CASES</a:t>
            </a:r>
            <a:endParaRPr lang="en-IN" dirty="0"/>
          </a:p>
        </p:txBody>
      </p:sp>
      <p:pic>
        <p:nvPicPr>
          <p:cNvPr id="5" name="Content Placeholder 4">
            <a:extLst>
              <a:ext uri="{FF2B5EF4-FFF2-40B4-BE49-F238E27FC236}">
                <a16:creationId xmlns:a16="http://schemas.microsoft.com/office/drawing/2014/main" id="{8069E35C-1CBC-535D-212C-E161F7EF989E}"/>
              </a:ext>
            </a:extLst>
          </p:cNvPr>
          <p:cNvPicPr>
            <a:picLocks noGrp="1" noChangeAspect="1"/>
          </p:cNvPicPr>
          <p:nvPr>
            <p:ph idx="1"/>
          </p:nvPr>
        </p:nvPicPr>
        <p:blipFill>
          <a:blip r:embed="rId2"/>
          <a:stretch>
            <a:fillRect/>
          </a:stretch>
        </p:blipFill>
        <p:spPr>
          <a:xfrm>
            <a:off x="1624792" y="2603500"/>
            <a:ext cx="8662208" cy="39624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753803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BCF9-D8D0-6A65-23AC-BFD9530930E6}"/>
              </a:ext>
            </a:extLst>
          </p:cNvPr>
          <p:cNvSpPr>
            <a:spLocks noGrp="1"/>
          </p:cNvSpPr>
          <p:nvPr>
            <p:ph type="title"/>
          </p:nvPr>
        </p:nvSpPr>
        <p:spPr/>
        <p:txBody>
          <a:bodyPr/>
          <a:lstStyle/>
          <a:p>
            <a:r>
              <a:rPr lang="en-US" dirty="0"/>
              <a:t>COUNTRY vs SUSPECTED CASES</a:t>
            </a:r>
            <a:endParaRPr lang="en-IN" dirty="0"/>
          </a:p>
        </p:txBody>
      </p:sp>
      <p:pic>
        <p:nvPicPr>
          <p:cNvPr id="5" name="Content Placeholder 4">
            <a:extLst>
              <a:ext uri="{FF2B5EF4-FFF2-40B4-BE49-F238E27FC236}">
                <a16:creationId xmlns:a16="http://schemas.microsoft.com/office/drawing/2014/main" id="{D1280F6D-6A39-877D-A77F-0BA5BD20B62A}"/>
              </a:ext>
            </a:extLst>
          </p:cNvPr>
          <p:cNvPicPr>
            <a:picLocks noGrp="1" noChangeAspect="1"/>
          </p:cNvPicPr>
          <p:nvPr>
            <p:ph type="pic" idx="1"/>
          </p:nvPr>
        </p:nvPicPr>
        <p:blipFill rotWithShape="1">
          <a:blip r:embed="rId2"/>
          <a:srcRect t="13623" b="13623"/>
          <a:stretch/>
        </p:blipFill>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8" name="Text Placeholder 7">
            <a:extLst>
              <a:ext uri="{FF2B5EF4-FFF2-40B4-BE49-F238E27FC236}">
                <a16:creationId xmlns:a16="http://schemas.microsoft.com/office/drawing/2014/main" id="{63ECFA9A-DA0E-9F0C-C6FD-2F21101B37B5}"/>
              </a:ext>
            </a:extLst>
          </p:cNvPr>
          <p:cNvSpPr>
            <a:spLocks noGrp="1"/>
          </p:cNvSpPr>
          <p:nvPr>
            <p:ph type="body" sz="half" idx="2"/>
          </p:nvPr>
        </p:nvSpPr>
        <p:spPr/>
        <p:txBody>
          <a:bodyPr/>
          <a:lstStyle/>
          <a:p>
            <a:r>
              <a:rPr lang="en-US" dirty="0"/>
              <a:t>Maximum number of Suspected cases is in SPAIN being 68 to be specific.</a:t>
            </a:r>
            <a:endParaRPr lang="en-IN" dirty="0"/>
          </a:p>
        </p:txBody>
      </p:sp>
    </p:spTree>
    <p:extLst>
      <p:ext uri="{BB962C8B-B14F-4D97-AF65-F5344CB8AC3E}">
        <p14:creationId xmlns:p14="http://schemas.microsoft.com/office/powerpoint/2010/main" val="1764337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A612-53E7-FB16-E935-49196FA494D6}"/>
              </a:ext>
            </a:extLst>
          </p:cNvPr>
          <p:cNvSpPr>
            <a:spLocks noGrp="1"/>
          </p:cNvSpPr>
          <p:nvPr>
            <p:ph type="title"/>
          </p:nvPr>
        </p:nvSpPr>
        <p:spPr/>
        <p:txBody>
          <a:bodyPr/>
          <a:lstStyle/>
          <a:p>
            <a:r>
              <a:rPr lang="en-US" dirty="0"/>
              <a:t>FIRST 10 COUNTRIES WITH SUSPECTED CASES</a:t>
            </a:r>
            <a:endParaRPr lang="en-IN" dirty="0"/>
          </a:p>
        </p:txBody>
      </p:sp>
      <p:pic>
        <p:nvPicPr>
          <p:cNvPr id="5" name="Content Placeholder 4">
            <a:extLst>
              <a:ext uri="{FF2B5EF4-FFF2-40B4-BE49-F238E27FC236}">
                <a16:creationId xmlns:a16="http://schemas.microsoft.com/office/drawing/2014/main" id="{5B38F36D-A09E-8ED0-7965-7BBBF1CEBDDD}"/>
              </a:ext>
            </a:extLst>
          </p:cNvPr>
          <p:cNvPicPr>
            <a:picLocks noGrp="1" noChangeAspect="1"/>
          </p:cNvPicPr>
          <p:nvPr>
            <p:ph idx="1"/>
          </p:nvPr>
        </p:nvPicPr>
        <p:blipFill>
          <a:blip r:embed="rId2"/>
          <a:stretch>
            <a:fillRect/>
          </a:stretch>
        </p:blipFill>
        <p:spPr>
          <a:xfrm>
            <a:off x="1154954" y="2603500"/>
            <a:ext cx="8191399" cy="40005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428273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40E9-3C3C-BC49-EF5C-F9D5B1E2CFDD}"/>
              </a:ext>
            </a:extLst>
          </p:cNvPr>
          <p:cNvSpPr>
            <a:spLocks noGrp="1"/>
          </p:cNvSpPr>
          <p:nvPr>
            <p:ph type="title"/>
          </p:nvPr>
        </p:nvSpPr>
        <p:spPr/>
        <p:txBody>
          <a:bodyPr/>
          <a:lstStyle/>
          <a:p>
            <a:r>
              <a:rPr lang="en-US" dirty="0"/>
              <a:t>COUNTRY vs HOSPITALIZED PATIENTS</a:t>
            </a:r>
            <a:endParaRPr lang="en-IN" dirty="0"/>
          </a:p>
        </p:txBody>
      </p:sp>
      <p:pic>
        <p:nvPicPr>
          <p:cNvPr id="5" name="Content Placeholder 4">
            <a:extLst>
              <a:ext uri="{FF2B5EF4-FFF2-40B4-BE49-F238E27FC236}">
                <a16:creationId xmlns:a16="http://schemas.microsoft.com/office/drawing/2014/main" id="{D1093A2F-32E6-ACB8-B55E-E10C03A717FA}"/>
              </a:ext>
            </a:extLst>
          </p:cNvPr>
          <p:cNvPicPr>
            <a:picLocks noGrp="1" noChangeAspect="1"/>
          </p:cNvPicPr>
          <p:nvPr>
            <p:ph type="pic" idx="1"/>
          </p:nvPr>
        </p:nvPicPr>
        <p:blipFill rotWithShape="1">
          <a:blip r:embed="rId2"/>
          <a:srcRect t="13623" b="13623"/>
          <a:stretch/>
        </p:blipFill>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ext Placeholder 5">
            <a:extLst>
              <a:ext uri="{FF2B5EF4-FFF2-40B4-BE49-F238E27FC236}">
                <a16:creationId xmlns:a16="http://schemas.microsoft.com/office/drawing/2014/main" id="{4C4CB343-D3E6-3CB4-BB28-861B00117537}"/>
              </a:ext>
            </a:extLst>
          </p:cNvPr>
          <p:cNvSpPr>
            <a:spLocks noGrp="1"/>
          </p:cNvSpPr>
          <p:nvPr>
            <p:ph type="body" sz="half" idx="2"/>
          </p:nvPr>
        </p:nvSpPr>
        <p:spPr/>
        <p:txBody>
          <a:bodyPr/>
          <a:lstStyle/>
          <a:p>
            <a:r>
              <a:rPr lang="en-US" dirty="0"/>
              <a:t>GERMANY &amp; ITALY have maximum number of Hospitalized patients.</a:t>
            </a:r>
            <a:endParaRPr lang="en-IN" dirty="0"/>
          </a:p>
        </p:txBody>
      </p:sp>
    </p:spTree>
    <p:extLst>
      <p:ext uri="{BB962C8B-B14F-4D97-AF65-F5344CB8AC3E}">
        <p14:creationId xmlns:p14="http://schemas.microsoft.com/office/powerpoint/2010/main" val="3467106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33B6-42CC-4079-4EF5-D4805ED04121}"/>
              </a:ext>
            </a:extLst>
          </p:cNvPr>
          <p:cNvSpPr>
            <a:spLocks noGrp="1"/>
          </p:cNvSpPr>
          <p:nvPr>
            <p:ph type="title"/>
          </p:nvPr>
        </p:nvSpPr>
        <p:spPr/>
        <p:txBody>
          <a:bodyPr/>
          <a:lstStyle/>
          <a:p>
            <a:r>
              <a:rPr lang="en-US" dirty="0"/>
              <a:t>COUNTRY vs WITH TRAVEL HISTORY</a:t>
            </a:r>
            <a:endParaRPr lang="en-IN" dirty="0"/>
          </a:p>
        </p:txBody>
      </p:sp>
      <p:pic>
        <p:nvPicPr>
          <p:cNvPr id="5" name="Content Placeholder 4">
            <a:extLst>
              <a:ext uri="{FF2B5EF4-FFF2-40B4-BE49-F238E27FC236}">
                <a16:creationId xmlns:a16="http://schemas.microsoft.com/office/drawing/2014/main" id="{1D23008B-F09F-AB7A-DCFA-428B42E7B9F8}"/>
              </a:ext>
            </a:extLst>
          </p:cNvPr>
          <p:cNvPicPr>
            <a:picLocks noGrp="1" noChangeAspect="1"/>
          </p:cNvPicPr>
          <p:nvPr>
            <p:ph type="pic" idx="1"/>
          </p:nvPr>
        </p:nvPicPr>
        <p:blipFill rotWithShape="1">
          <a:blip r:embed="rId2"/>
          <a:srcRect t="13623" b="13623"/>
          <a:stretch/>
        </p:blipFill>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ext Placeholder 5">
            <a:extLst>
              <a:ext uri="{FF2B5EF4-FFF2-40B4-BE49-F238E27FC236}">
                <a16:creationId xmlns:a16="http://schemas.microsoft.com/office/drawing/2014/main" id="{CBFB4198-5399-A89C-5A97-6464F6ED9144}"/>
              </a:ext>
            </a:extLst>
          </p:cNvPr>
          <p:cNvSpPr>
            <a:spLocks noGrp="1"/>
          </p:cNvSpPr>
          <p:nvPr>
            <p:ph type="body" sz="half" idx="2"/>
          </p:nvPr>
        </p:nvSpPr>
        <p:spPr/>
        <p:txBody>
          <a:bodyPr/>
          <a:lstStyle/>
          <a:p>
            <a:r>
              <a:rPr lang="en-US" dirty="0"/>
              <a:t>ITALY, USA &amp; GERMANY have maximum number of patients with Travel History 9,9,8 respectively.</a:t>
            </a:r>
            <a:endParaRPr lang="en-IN" dirty="0"/>
          </a:p>
        </p:txBody>
      </p:sp>
    </p:spTree>
    <p:extLst>
      <p:ext uri="{BB962C8B-B14F-4D97-AF65-F5344CB8AC3E}">
        <p14:creationId xmlns:p14="http://schemas.microsoft.com/office/powerpoint/2010/main" val="2684886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1A34-68A8-BC56-A253-A9AA8957FBFA}"/>
              </a:ext>
            </a:extLst>
          </p:cNvPr>
          <p:cNvSpPr>
            <a:spLocks noGrp="1"/>
          </p:cNvSpPr>
          <p:nvPr>
            <p:ph type="title"/>
          </p:nvPr>
        </p:nvSpPr>
        <p:spPr/>
        <p:txBody>
          <a:bodyPr/>
          <a:lstStyle/>
          <a:p>
            <a:r>
              <a:rPr lang="en-US" dirty="0"/>
              <a:t>COUNTRY vs NO TRAVEL HISTORY</a:t>
            </a:r>
            <a:endParaRPr lang="en-IN" dirty="0"/>
          </a:p>
        </p:txBody>
      </p:sp>
      <p:pic>
        <p:nvPicPr>
          <p:cNvPr id="5" name="Content Placeholder 4">
            <a:extLst>
              <a:ext uri="{FF2B5EF4-FFF2-40B4-BE49-F238E27FC236}">
                <a16:creationId xmlns:a16="http://schemas.microsoft.com/office/drawing/2014/main" id="{98EEF439-911B-9F13-3137-9C61CCD75FF1}"/>
              </a:ext>
            </a:extLst>
          </p:cNvPr>
          <p:cNvPicPr>
            <a:picLocks noGrp="1" noChangeAspect="1"/>
          </p:cNvPicPr>
          <p:nvPr>
            <p:ph type="pic" idx="1"/>
          </p:nvPr>
        </p:nvPicPr>
        <p:blipFill rotWithShape="1">
          <a:blip r:embed="rId2"/>
          <a:srcRect t="13623" b="13623"/>
          <a:stretch/>
        </p:blipFill>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ext Placeholder 5">
            <a:extLst>
              <a:ext uri="{FF2B5EF4-FFF2-40B4-BE49-F238E27FC236}">
                <a16:creationId xmlns:a16="http://schemas.microsoft.com/office/drawing/2014/main" id="{95A40142-D9F1-B4BE-639B-6C04F90910C2}"/>
              </a:ext>
            </a:extLst>
          </p:cNvPr>
          <p:cNvSpPr>
            <a:spLocks noGrp="1"/>
          </p:cNvSpPr>
          <p:nvPr>
            <p:ph type="body" sz="half" idx="2"/>
          </p:nvPr>
        </p:nvSpPr>
        <p:spPr/>
        <p:txBody>
          <a:bodyPr/>
          <a:lstStyle/>
          <a:p>
            <a:r>
              <a:rPr lang="en-US" dirty="0"/>
              <a:t>PORTUGAL has 34 patients with no travel history.</a:t>
            </a:r>
            <a:endParaRPr lang="en-IN" dirty="0"/>
          </a:p>
        </p:txBody>
      </p:sp>
    </p:spTree>
    <p:extLst>
      <p:ext uri="{BB962C8B-B14F-4D97-AF65-F5344CB8AC3E}">
        <p14:creationId xmlns:p14="http://schemas.microsoft.com/office/powerpoint/2010/main" val="2744760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1A1E-8F1A-3947-8609-433155277972}"/>
              </a:ext>
            </a:extLst>
          </p:cNvPr>
          <p:cNvSpPr>
            <a:spLocks noGrp="1"/>
          </p:cNvSpPr>
          <p:nvPr>
            <p:ph type="title"/>
          </p:nvPr>
        </p:nvSpPr>
        <p:spPr/>
        <p:txBody>
          <a:bodyPr/>
          <a:lstStyle/>
          <a:p>
            <a:r>
              <a:rPr lang="en-US" dirty="0"/>
              <a:t>ANALYSIS OF HOSPITALISED PATIENTS YES/NO</a:t>
            </a:r>
            <a:endParaRPr lang="en-IN" dirty="0"/>
          </a:p>
        </p:txBody>
      </p:sp>
      <p:pic>
        <p:nvPicPr>
          <p:cNvPr id="6" name="Content Placeholder 5">
            <a:extLst>
              <a:ext uri="{FF2B5EF4-FFF2-40B4-BE49-F238E27FC236}">
                <a16:creationId xmlns:a16="http://schemas.microsoft.com/office/drawing/2014/main" id="{AB4C533A-61ED-1893-DF71-3DBA9620EE3A}"/>
              </a:ext>
            </a:extLst>
          </p:cNvPr>
          <p:cNvPicPr>
            <a:picLocks noGrp="1" noChangeAspect="1"/>
          </p:cNvPicPr>
          <p:nvPr>
            <p:ph idx="1"/>
          </p:nvPr>
        </p:nvPicPr>
        <p:blipFill>
          <a:blip r:embed="rId2"/>
          <a:stretch>
            <a:fillRect/>
          </a:stretch>
        </p:blipFill>
        <p:spPr>
          <a:xfrm>
            <a:off x="5781675" y="1536700"/>
            <a:ext cx="5189538" cy="42418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 name="Text Placeholder 3">
            <a:extLst>
              <a:ext uri="{FF2B5EF4-FFF2-40B4-BE49-F238E27FC236}">
                <a16:creationId xmlns:a16="http://schemas.microsoft.com/office/drawing/2014/main" id="{BFE8ED53-F2F7-76E0-FB40-D55F96204073}"/>
              </a:ext>
            </a:extLst>
          </p:cNvPr>
          <p:cNvSpPr>
            <a:spLocks noGrp="1"/>
          </p:cNvSpPr>
          <p:nvPr>
            <p:ph type="body" sz="half" idx="2"/>
          </p:nvPr>
        </p:nvSpPr>
        <p:spPr/>
        <p:txBody>
          <a:bodyPr/>
          <a:lstStyle/>
          <a:p>
            <a:r>
              <a:rPr lang="en-US" dirty="0"/>
              <a:t>As we can see that both classes are not in proportion and we have imbalanced dataset</a:t>
            </a:r>
          </a:p>
          <a:p>
            <a:pPr marL="285750" indent="-285750">
              <a:buFont typeface="Arial" panose="020B0604020202020204" pitchFamily="34" charset="0"/>
              <a:buChar char="•"/>
            </a:pPr>
            <a:r>
              <a:rPr lang="en-US" dirty="0"/>
              <a:t>Y- hospitalized 79</a:t>
            </a:r>
          </a:p>
          <a:p>
            <a:pPr marL="285750" indent="-285750">
              <a:buFont typeface="Arial" panose="020B0604020202020204" pitchFamily="34" charset="0"/>
              <a:buChar char="•"/>
            </a:pPr>
            <a:r>
              <a:rPr lang="en-US" dirty="0"/>
              <a:t>N- not hospitalized 72</a:t>
            </a:r>
          </a:p>
          <a:p>
            <a:pPr marL="285750" indent="-285750">
              <a:buFont typeface="Arial" panose="020B0604020202020204" pitchFamily="34" charset="0"/>
              <a:buChar char="•"/>
            </a:pPr>
            <a:r>
              <a:rPr lang="en-US" dirty="0"/>
              <a:t>Y DATA OUTNUMBERS N DATA out of the total number of people showing symptoms.</a:t>
            </a:r>
            <a:endParaRPr lang="en-IN" dirty="0"/>
          </a:p>
        </p:txBody>
      </p:sp>
    </p:spTree>
    <p:extLst>
      <p:ext uri="{BB962C8B-B14F-4D97-AF65-F5344CB8AC3E}">
        <p14:creationId xmlns:p14="http://schemas.microsoft.com/office/powerpoint/2010/main" val="2310015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6B5A-9626-E996-A3B6-71F7CC96279E}"/>
              </a:ext>
            </a:extLst>
          </p:cNvPr>
          <p:cNvSpPr>
            <a:spLocks noGrp="1"/>
          </p:cNvSpPr>
          <p:nvPr>
            <p:ph type="title"/>
          </p:nvPr>
        </p:nvSpPr>
        <p:spPr/>
        <p:txBody>
          <a:bodyPr/>
          <a:lstStyle/>
          <a:p>
            <a:r>
              <a:rPr lang="en-US" dirty="0"/>
              <a:t>INSIGHTS OF A DATE CHOSEN AT RANDOM, here I chose 09-06-2022</a:t>
            </a:r>
            <a:endParaRPr lang="en-IN" dirty="0"/>
          </a:p>
        </p:txBody>
      </p:sp>
      <p:pic>
        <p:nvPicPr>
          <p:cNvPr id="5" name="Content Placeholder 4">
            <a:extLst>
              <a:ext uri="{FF2B5EF4-FFF2-40B4-BE49-F238E27FC236}">
                <a16:creationId xmlns:a16="http://schemas.microsoft.com/office/drawing/2014/main" id="{80E23341-7E20-EE41-2DB8-2579D11923A7}"/>
              </a:ext>
            </a:extLst>
          </p:cNvPr>
          <p:cNvPicPr>
            <a:picLocks noGrp="1" noChangeAspect="1"/>
          </p:cNvPicPr>
          <p:nvPr>
            <p:ph idx="1"/>
          </p:nvPr>
        </p:nvPicPr>
        <p:blipFill>
          <a:blip r:embed="rId2"/>
          <a:stretch>
            <a:fillRect/>
          </a:stretch>
        </p:blipFill>
        <p:spPr>
          <a:xfrm>
            <a:off x="2176924" y="2603500"/>
            <a:ext cx="6782465" cy="34163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7203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B520F-4856-4889-0AAB-650502B7243A}"/>
              </a:ext>
            </a:extLst>
          </p:cNvPr>
          <p:cNvSpPr>
            <a:spLocks noGrp="1"/>
          </p:cNvSpPr>
          <p:nvPr>
            <p:ph type="title"/>
          </p:nvPr>
        </p:nvSpPr>
        <p:spPr/>
        <p:txBody>
          <a:bodyPr/>
          <a:lstStyle/>
          <a:p>
            <a:r>
              <a:rPr lang="en-US" dirty="0"/>
              <a:t>PROBLEM STATEMENT</a:t>
            </a:r>
            <a:endParaRPr lang="en-IN" dirty="0"/>
          </a:p>
        </p:txBody>
      </p:sp>
      <p:pic>
        <p:nvPicPr>
          <p:cNvPr id="6" name="Content Placeholder 5">
            <a:extLst>
              <a:ext uri="{FF2B5EF4-FFF2-40B4-BE49-F238E27FC236}">
                <a16:creationId xmlns:a16="http://schemas.microsoft.com/office/drawing/2014/main" id="{D16662C6-3F55-3767-D985-5AF02523AC43}"/>
              </a:ext>
            </a:extLst>
          </p:cNvPr>
          <p:cNvPicPr>
            <a:picLocks noGrp="1" noChangeAspect="1"/>
          </p:cNvPicPr>
          <p:nvPr>
            <p:ph idx="1"/>
          </p:nvPr>
        </p:nvPicPr>
        <p:blipFill>
          <a:blip r:embed="rId2"/>
          <a:stretch>
            <a:fillRect/>
          </a:stretch>
        </p:blipFill>
        <p:spPr>
          <a:xfrm>
            <a:off x="5907027" y="1447800"/>
            <a:ext cx="4938834" cy="4572000"/>
          </a:xfrm>
          <a:effectLst>
            <a:glow rad="139700">
              <a:schemeClr val="accent5">
                <a:satMod val="175000"/>
                <a:alpha val="40000"/>
              </a:schemeClr>
            </a:glow>
          </a:effectLst>
        </p:spPr>
      </p:pic>
      <p:sp>
        <p:nvSpPr>
          <p:cNvPr id="4" name="Text Placeholder 3">
            <a:extLst>
              <a:ext uri="{FF2B5EF4-FFF2-40B4-BE49-F238E27FC236}">
                <a16:creationId xmlns:a16="http://schemas.microsoft.com/office/drawing/2014/main" id="{C8FABC5D-3867-E8B3-B89E-BE86279E6F7F}"/>
              </a:ext>
            </a:extLst>
          </p:cNvPr>
          <p:cNvSpPr>
            <a:spLocks noGrp="1"/>
          </p:cNvSpPr>
          <p:nvPr>
            <p:ph type="body" sz="half" idx="2"/>
          </p:nvPr>
        </p:nvSpPr>
        <p:spPr/>
        <p:txBody>
          <a:bodyPr/>
          <a:lstStyle/>
          <a:p>
            <a:r>
              <a:rPr lang="en-US" dirty="0"/>
              <a:t>This project is aimed at predicting the increasing number of cases of the new virus called </a:t>
            </a:r>
            <a:r>
              <a:rPr lang="en-US" dirty="0" err="1"/>
              <a:t>MonkeyPox</a:t>
            </a:r>
            <a:r>
              <a:rPr lang="en-US" dirty="0"/>
              <a:t> which threatens for an outbreak</a:t>
            </a:r>
          </a:p>
          <a:p>
            <a:r>
              <a:rPr lang="en-US" dirty="0"/>
              <a:t>Our job as Data Scientist is to help identify the important symptoms and the various other variables that contribute to its outbreak and this epidemic stops before turning into a pandemic.</a:t>
            </a:r>
            <a:endParaRPr lang="en-IN" dirty="0"/>
          </a:p>
        </p:txBody>
      </p:sp>
    </p:spTree>
    <p:extLst>
      <p:ext uri="{BB962C8B-B14F-4D97-AF65-F5344CB8AC3E}">
        <p14:creationId xmlns:p14="http://schemas.microsoft.com/office/powerpoint/2010/main" val="3095312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7A57-4C4C-A8AB-2F17-62E45704ECED}"/>
              </a:ext>
            </a:extLst>
          </p:cNvPr>
          <p:cNvSpPr>
            <a:spLocks noGrp="1"/>
          </p:cNvSpPr>
          <p:nvPr>
            <p:ph type="title"/>
          </p:nvPr>
        </p:nvSpPr>
        <p:spPr/>
        <p:txBody>
          <a:bodyPr/>
          <a:lstStyle/>
          <a:p>
            <a:r>
              <a:rPr lang="en-US" dirty="0"/>
              <a:t>A crisp view</a:t>
            </a:r>
            <a:endParaRPr lang="en-IN" dirty="0"/>
          </a:p>
        </p:txBody>
      </p:sp>
      <p:pic>
        <p:nvPicPr>
          <p:cNvPr id="5" name="Content Placeholder 4">
            <a:extLst>
              <a:ext uri="{FF2B5EF4-FFF2-40B4-BE49-F238E27FC236}">
                <a16:creationId xmlns:a16="http://schemas.microsoft.com/office/drawing/2014/main" id="{51A76ED3-1E4F-553C-ED01-BA4467A13F58}"/>
              </a:ext>
            </a:extLst>
          </p:cNvPr>
          <p:cNvPicPr>
            <a:picLocks noGrp="1" noChangeAspect="1"/>
          </p:cNvPicPr>
          <p:nvPr>
            <p:ph idx="1"/>
          </p:nvPr>
        </p:nvPicPr>
        <p:blipFill>
          <a:blip r:embed="rId2"/>
          <a:stretch>
            <a:fillRect/>
          </a:stretch>
        </p:blipFill>
        <p:spPr>
          <a:xfrm>
            <a:off x="1489782" y="2603500"/>
            <a:ext cx="8156748" cy="34163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153448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A686-6EB2-CA74-9104-9BB95902798C}"/>
              </a:ext>
            </a:extLst>
          </p:cNvPr>
          <p:cNvSpPr>
            <a:spLocks noGrp="1"/>
          </p:cNvSpPr>
          <p:nvPr>
            <p:ph type="title"/>
          </p:nvPr>
        </p:nvSpPr>
        <p:spPr/>
        <p:txBody>
          <a:bodyPr/>
          <a:lstStyle/>
          <a:p>
            <a:r>
              <a:rPr lang="en-US" dirty="0"/>
              <a:t>INFERENCE</a:t>
            </a:r>
            <a:endParaRPr lang="en-IN" dirty="0"/>
          </a:p>
        </p:txBody>
      </p:sp>
      <p:sp>
        <p:nvSpPr>
          <p:cNvPr id="3" name="Content Placeholder 2">
            <a:extLst>
              <a:ext uri="{FF2B5EF4-FFF2-40B4-BE49-F238E27FC236}">
                <a16:creationId xmlns:a16="http://schemas.microsoft.com/office/drawing/2014/main" id="{66D77306-1DBB-4A37-2570-C6FFA257AB41}"/>
              </a:ext>
            </a:extLst>
          </p:cNvPr>
          <p:cNvSpPr>
            <a:spLocks noGrp="1"/>
          </p:cNvSpPr>
          <p:nvPr>
            <p:ph idx="1"/>
          </p:nvPr>
        </p:nvSpPr>
        <p:spPr/>
        <p:txBody>
          <a:bodyPr>
            <a:normAutofit lnSpcReduction="10000"/>
          </a:bodyPr>
          <a:lstStyle/>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 # Insights from daily cases dataset as on 9th June 2022</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 England being the leader in number of active cases and the number being 43</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 Germany has recorded the second highest number of cases; 30.</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 # Some General comparative insights which we can get from above plots is: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 1. England having most number of confirmed cases(183), have very less number of suspected cases(5) which is weird as being near to the most contaminated area increases the risk of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suspection</a:t>
            </a:r>
            <a:r>
              <a:rPr lang="en-IN" sz="1800" dirty="0">
                <a:effectLst/>
                <a:latin typeface="Times New Roman" panose="02020603050405020304" pitchFamily="18" charset="0"/>
                <a:ea typeface="Calibri" panose="020F0502020204030204" pitchFamily="34" charset="0"/>
                <a:cs typeface="Mangal" panose="02040503050203030202" pitchFamily="18" charset="0"/>
              </a:rPr>
              <a:t> of the disease, but here there is not more than 5 suspected case. On the other hand Spain being 2nd on the highest number of confirmed cases has the most number of suspected cases recorded(68).</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615343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1D25-BD77-08E9-4C46-4DCF195BBDFE}"/>
              </a:ext>
            </a:extLst>
          </p:cNvPr>
          <p:cNvSpPr>
            <a:spLocks noGrp="1"/>
          </p:cNvSpPr>
          <p:nvPr>
            <p:ph type="title"/>
          </p:nvPr>
        </p:nvSpPr>
        <p:spPr/>
        <p:txBody>
          <a:bodyPr/>
          <a:lstStyle/>
          <a:p>
            <a:r>
              <a:rPr lang="en-US" dirty="0"/>
              <a:t>INFERENCE CONTD.</a:t>
            </a:r>
            <a:endParaRPr lang="en-IN" dirty="0"/>
          </a:p>
        </p:txBody>
      </p:sp>
      <p:sp>
        <p:nvSpPr>
          <p:cNvPr id="3" name="Content Placeholder 2">
            <a:extLst>
              <a:ext uri="{FF2B5EF4-FFF2-40B4-BE49-F238E27FC236}">
                <a16:creationId xmlns:a16="http://schemas.microsoft.com/office/drawing/2014/main" id="{22490A53-A392-0545-9F0A-D063BC6DCC15}"/>
              </a:ext>
            </a:extLst>
          </p:cNvPr>
          <p:cNvSpPr>
            <a:spLocks noGrp="1"/>
          </p:cNvSpPr>
          <p:nvPr>
            <p:ph idx="1"/>
          </p:nvPr>
        </p:nvSpPr>
        <p:spPr/>
        <p:txBody>
          <a:bodyPr>
            <a:normAutofit fontScale="77500" lnSpcReduction="20000"/>
          </a:bodyPr>
          <a:lstStyle/>
          <a:p>
            <a:pPr marL="0" indent="0" algn="just">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 2. Also Canada have the second most number of suspected cases i.e. 35, but is on 5th number when it comes to Confirmed cases. So this is probably a good sign as the cases with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suspection</a:t>
            </a:r>
            <a:r>
              <a:rPr lang="en-IN" sz="1800" dirty="0">
                <a:effectLst/>
                <a:latin typeface="Times New Roman" panose="02020603050405020304" pitchFamily="18" charset="0"/>
                <a:ea typeface="Calibri" panose="020F0502020204030204" pitchFamily="34" charset="0"/>
                <a:cs typeface="Mangal" panose="02040503050203030202" pitchFamily="18" charset="0"/>
              </a:rPr>
              <a:t> can take precautions and have a early cure, also it can be said that people there are more aware and are one more positive side of treatment as if they had seen any sign on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MonkeyPox</a:t>
            </a:r>
            <a:r>
              <a:rPr lang="en-IN" sz="1800" dirty="0">
                <a:effectLst/>
                <a:latin typeface="Times New Roman" panose="02020603050405020304" pitchFamily="18" charset="0"/>
                <a:ea typeface="Calibri" panose="020F0502020204030204" pitchFamily="34" charset="0"/>
                <a:cs typeface="Mangal" panose="02040503050203030202" pitchFamily="18" charset="0"/>
              </a:rPr>
              <a:t> they went to the Hospital to report it.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 3. There is a less need for hospitalization of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MonkeyPox</a:t>
            </a:r>
            <a:r>
              <a:rPr lang="en-IN" sz="1800" dirty="0">
                <a:effectLst/>
                <a:latin typeface="Times New Roman" panose="02020603050405020304" pitchFamily="18" charset="0"/>
                <a:ea typeface="Calibri" panose="020F0502020204030204" pitchFamily="34" charset="0"/>
                <a:cs typeface="Mangal" panose="02040503050203030202" pitchFamily="18" charset="0"/>
              </a:rPr>
              <a:t> cases in England, the most affected country, as only 5 cases have been hospitalized till now. On the other hand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Gremany</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Italy are seeing the most number of hospitalized cases as it has 13 and 14 respectively patients in hospital out of 38 and 20 confirmed cases respectively.</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 4. Italy and USA have most number of cases with travel history 9 and 9 each, approximately 50% of cases have travel history in their records and similar number of patients have been hospitalized; Italy, 12 and USA, 10; confirmed cases being 20 in Italy and 19 in USA. So condition in Italy is a bit severe as more than 50% of patients are in hospitals. (12 out of 20).</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055308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1FA9-217F-D308-684F-536273AD2282}"/>
              </a:ext>
            </a:extLst>
          </p:cNvPr>
          <p:cNvSpPr>
            <a:spLocks noGrp="1"/>
          </p:cNvSpPr>
          <p:nvPr>
            <p:ph type="title"/>
          </p:nvPr>
        </p:nvSpPr>
        <p:spPr/>
        <p:txBody>
          <a:bodyPr/>
          <a:lstStyle/>
          <a:p>
            <a:r>
              <a:rPr lang="en-US" dirty="0"/>
              <a:t>CHALLENGES FACED</a:t>
            </a:r>
            <a:endParaRPr lang="en-IN" dirty="0"/>
          </a:p>
        </p:txBody>
      </p:sp>
      <p:sp>
        <p:nvSpPr>
          <p:cNvPr id="3" name="Content Placeholder 2">
            <a:extLst>
              <a:ext uri="{FF2B5EF4-FFF2-40B4-BE49-F238E27FC236}">
                <a16:creationId xmlns:a16="http://schemas.microsoft.com/office/drawing/2014/main" id="{573591B6-1E7B-7F9D-9270-7D8DA5BC53C9}"/>
              </a:ext>
            </a:extLst>
          </p:cNvPr>
          <p:cNvSpPr>
            <a:spLocks noGrp="1"/>
          </p:cNvSpPr>
          <p:nvPr>
            <p:ph idx="1"/>
          </p:nvPr>
        </p:nvSpPr>
        <p:spPr/>
        <p:txBody>
          <a:bodyPr/>
          <a:lstStyle/>
          <a:p>
            <a:r>
              <a:rPr lang="en-US" dirty="0"/>
              <a:t>The data was huge and was to be handled keeping in mind that no point is missed, even if of little relevance.</a:t>
            </a:r>
          </a:p>
          <a:p>
            <a:r>
              <a:rPr lang="en-US" dirty="0"/>
              <a:t>Computation time.</a:t>
            </a:r>
          </a:p>
          <a:p>
            <a:r>
              <a:rPr lang="en-US" dirty="0"/>
              <a:t>Carefully handling feature imbalanced data.</a:t>
            </a:r>
            <a:endParaRPr lang="en-IN" dirty="0"/>
          </a:p>
        </p:txBody>
      </p:sp>
    </p:spTree>
    <p:extLst>
      <p:ext uri="{BB962C8B-B14F-4D97-AF65-F5344CB8AC3E}">
        <p14:creationId xmlns:p14="http://schemas.microsoft.com/office/powerpoint/2010/main" val="101535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C55C-A931-AA51-A94F-3DDBC08C9C79}"/>
              </a:ext>
            </a:extLst>
          </p:cNvPr>
          <p:cNvSpPr>
            <a:spLocks noGrp="1"/>
          </p:cNvSpPr>
          <p:nvPr>
            <p:ph type="title"/>
          </p:nvPr>
        </p:nvSpPr>
        <p:spPr/>
        <p:txBody>
          <a:bodyPr/>
          <a:lstStyle/>
          <a:p>
            <a:r>
              <a:rPr lang="en-US" dirty="0"/>
              <a:t>FURTHER SCOPE</a:t>
            </a:r>
            <a:endParaRPr lang="en-IN" dirty="0"/>
          </a:p>
        </p:txBody>
      </p:sp>
      <p:sp>
        <p:nvSpPr>
          <p:cNvPr id="3" name="Content Placeholder 2">
            <a:extLst>
              <a:ext uri="{FF2B5EF4-FFF2-40B4-BE49-F238E27FC236}">
                <a16:creationId xmlns:a16="http://schemas.microsoft.com/office/drawing/2014/main" id="{01AE03BA-308B-657C-36EB-95BD974B6C40}"/>
              </a:ext>
            </a:extLst>
          </p:cNvPr>
          <p:cNvSpPr>
            <a:spLocks noGrp="1"/>
          </p:cNvSpPr>
          <p:nvPr>
            <p:ph idx="1"/>
          </p:nvPr>
        </p:nvSpPr>
        <p:spPr/>
        <p:txBody>
          <a:bodyPr/>
          <a:lstStyle/>
          <a:p>
            <a:r>
              <a:rPr lang="en-US" dirty="0"/>
              <a:t>Computing and getting higher accuracy model using Machine Learning Algorithm.</a:t>
            </a:r>
          </a:p>
          <a:p>
            <a:r>
              <a:rPr lang="en-US" dirty="0"/>
              <a:t>Tuning of Hyperparameters carefully.</a:t>
            </a:r>
          </a:p>
          <a:p>
            <a:r>
              <a:rPr lang="en-US" dirty="0"/>
              <a:t>Feature Engineering.</a:t>
            </a:r>
          </a:p>
        </p:txBody>
      </p:sp>
    </p:spTree>
    <p:extLst>
      <p:ext uri="{BB962C8B-B14F-4D97-AF65-F5344CB8AC3E}">
        <p14:creationId xmlns:p14="http://schemas.microsoft.com/office/powerpoint/2010/main" val="3994477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90A0-4CA8-2F39-7465-3C69289E2D5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08AAAD4-AE95-5B9B-A6E8-78E6D98C22B3}"/>
              </a:ext>
            </a:extLst>
          </p:cNvPr>
          <p:cNvSpPr>
            <a:spLocks noGrp="1"/>
          </p:cNvSpPr>
          <p:nvPr>
            <p:ph idx="1"/>
          </p:nvPr>
        </p:nvSpPr>
        <p:spPr/>
        <p:txBody>
          <a:bodyPr>
            <a:normAutofit fontScale="92500" lnSpcReduction="10000"/>
          </a:bodyPr>
          <a:lstStyle/>
          <a:p>
            <a:pPr marL="342900" marR="95250" lvl="0" indent="-342900" algn="just">
              <a:lnSpc>
                <a:spcPct val="107000"/>
              </a:lnSpc>
              <a:spcAft>
                <a:spcPts val="750"/>
              </a:spcAft>
              <a:buSzPts val="1000"/>
              <a:buFont typeface="Wingdings" panose="05000000000000000000" pitchFamily="2" charset="2"/>
              <a:buChar char=""/>
              <a:tabLst>
                <a:tab pos="457200" algn="l"/>
              </a:tabLst>
            </a:pPr>
            <a:r>
              <a:rPr lang="en-IN" sz="1800" dirty="0">
                <a:solidFill>
                  <a:srgbClr val="474747"/>
                </a:solidFill>
                <a:effectLst/>
                <a:latin typeface="Arial" panose="020B0604020202020204" pitchFamily="34" charset="0"/>
                <a:ea typeface="Times New Roman" panose="02020603050405020304" pitchFamily="18" charset="0"/>
                <a:cs typeface="Mangal" panose="02040503050203030202" pitchFamily="18" charset="0"/>
              </a:rPr>
              <a:t>Improved surveillance and response, raise awareness of the disease and avoid contact with wild animals, especially monkeys.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95250" lvl="0" indent="-342900" algn="just">
              <a:lnSpc>
                <a:spcPct val="107000"/>
              </a:lnSpc>
              <a:spcAft>
                <a:spcPts val="750"/>
              </a:spcAft>
              <a:buSzPts val="1000"/>
              <a:buFont typeface="Wingdings" panose="05000000000000000000" pitchFamily="2" charset="2"/>
              <a:buChar char=""/>
              <a:tabLst>
                <a:tab pos="457200" algn="l"/>
              </a:tabLst>
            </a:pPr>
            <a:r>
              <a:rPr lang="en-IN" sz="1800" dirty="0">
                <a:solidFill>
                  <a:srgbClr val="474747"/>
                </a:solidFill>
                <a:effectLst/>
                <a:latin typeface="Arial" panose="020B0604020202020204" pitchFamily="34" charset="0"/>
                <a:ea typeface="Times New Roman" panose="02020603050405020304" pitchFamily="18" charset="0"/>
                <a:cs typeface="Mangal" panose="02040503050203030202" pitchFamily="18" charset="0"/>
              </a:rPr>
              <a:t>Any animals that might have come into contact with an infected animal should be quarantined, handled with standard precautions and observed for monkeypox symptoms for 30 days.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95250" lvl="0" indent="-342900" algn="just">
              <a:lnSpc>
                <a:spcPct val="107000"/>
              </a:lnSpc>
              <a:spcAft>
                <a:spcPts val="750"/>
              </a:spcAft>
              <a:buSzPts val="1000"/>
              <a:buFont typeface="Wingdings" panose="05000000000000000000" pitchFamily="2" charset="2"/>
              <a:buChar char=""/>
              <a:tabLst>
                <a:tab pos="457200" algn="l"/>
              </a:tabLst>
            </a:pPr>
            <a:r>
              <a:rPr lang="en-IN" sz="1800" dirty="0">
                <a:solidFill>
                  <a:srgbClr val="474747"/>
                </a:solidFill>
                <a:effectLst/>
                <a:latin typeface="Arial" panose="020B0604020202020204" pitchFamily="34" charset="0"/>
                <a:ea typeface="Times New Roman" panose="02020603050405020304" pitchFamily="18" charset="0"/>
                <a:cs typeface="Mangal" panose="02040503050203030202" pitchFamily="18" charset="0"/>
              </a:rPr>
              <a:t>It is important to refocus attention on other diseases. There is a drop in the number of reported cases of endemic diseases as people are not seeking care in health facilities, owing to </a:t>
            </a:r>
            <a:r>
              <a:rPr lang="en-IN" sz="1800" b="1" u="sng" dirty="0">
                <a:solidFill>
                  <a:srgbClr val="FF5353"/>
                </a:solidFill>
                <a:effectLst/>
                <a:latin typeface="Arial" panose="020B0604020202020204" pitchFamily="34" charset="0"/>
                <a:ea typeface="Times New Roman" panose="02020603050405020304" pitchFamily="18" charset="0"/>
                <a:cs typeface="Mangal" panose="02040503050203030202" pitchFamily="18" charset="0"/>
                <a:hlinkClick r:id="rId2"/>
              </a:rPr>
              <a:t>Covid-19</a:t>
            </a:r>
            <a:r>
              <a:rPr lang="en-IN" sz="1800" b="1" dirty="0">
                <a:solidFill>
                  <a:srgbClr val="474747"/>
                </a:solidFill>
                <a:effectLst/>
                <a:latin typeface="Arial" panose="020B0604020202020204" pitchFamily="34" charset="0"/>
                <a:ea typeface="Times New Roman" panose="02020603050405020304" pitchFamily="18"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ts val="2475"/>
              </a:lnSpc>
              <a:buNone/>
            </a:pPr>
            <a:r>
              <a:rPr lang="en-IN" sz="1800" dirty="0">
                <a:solidFill>
                  <a:srgbClr val="222222"/>
                </a:solidFill>
                <a:effectLst/>
                <a:latin typeface="Arial" panose="020B0604020202020204" pitchFamily="34" charset="0"/>
                <a:ea typeface="Times New Roman" panose="02020603050405020304" pitchFamily="18" charset="0"/>
              </a:rPr>
              <a:t>So to understand Monkeypox virus composition and develop vaccines and analyse the number of increasing cases EDA will be helpful.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9760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0D0E-C630-7DDD-2DBE-A63FD3306C52}"/>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98B5036-662C-DE44-2666-FB041CB83945}"/>
              </a:ext>
            </a:extLst>
          </p:cNvPr>
          <p:cNvSpPr>
            <a:spLocks noGrp="1"/>
          </p:cNvSpPr>
          <p:nvPr>
            <p:ph idx="1"/>
          </p:nvPr>
        </p:nvSpPr>
        <p:spPr/>
        <p:txBody>
          <a:bodyPr>
            <a:normAutofit/>
          </a:bodyPr>
          <a:lstStyle/>
          <a:p>
            <a:pPr marL="342900" lvl="0" indent="-342900" algn="just" fontAlgn="base">
              <a:lnSpc>
                <a:spcPct val="107000"/>
              </a:lnSpc>
              <a:buFont typeface="Symbol" panose="05050102010706020507" pitchFamily="18" charset="2"/>
              <a:buChar char=""/>
            </a:pPr>
            <a:r>
              <a:rPr lang="en-IN" sz="1800" u="sng"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hlinkClick r:id="rId2"/>
              </a:rPr>
              <a:t>https://academic.oup.com/cid/article/58/2/260/335791 on 15</a:t>
            </a:r>
            <a:r>
              <a:rPr lang="en-IN" sz="1800" u="sng" baseline="30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hlinkClick r:id="rId2"/>
              </a:rPr>
              <a:t>th </a:t>
            </a:r>
            <a:r>
              <a:rPr lang="en-IN" sz="1800" u="sng" spc="-1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hlinkClick r:id="rId2"/>
              </a:rPr>
              <a:t>June 2022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fontAlgn="base">
              <a:lnSpc>
                <a:spcPct val="107000"/>
              </a:lnSpc>
              <a:buFont typeface="Symbol" panose="05050102010706020507" pitchFamily="18" charset="2"/>
              <a:buChar char=""/>
            </a:pPr>
            <a:r>
              <a:rPr lang="en-IN" sz="1800" u="sng" spc="-1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hlinkClick r:id="rId3"/>
              </a:rPr>
              <a:t>www.drishtiias.com/monkeypox-data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fontAlgn="base">
              <a:lnSpc>
                <a:spcPct val="107000"/>
              </a:lnSpc>
              <a:buFont typeface="Symbol" panose="05050102010706020507" pitchFamily="18" charset="2"/>
              <a:buChar char=""/>
            </a:pPr>
            <a:r>
              <a:rPr lang="en-IN" sz="1800" u="sng" spc="-1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hlinkClick r:id="rId4"/>
              </a:rPr>
              <a:t>www.analyticsvidya.com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fontAlgn="base">
              <a:lnSpc>
                <a:spcPct val="107000"/>
              </a:lnSpc>
              <a:buFont typeface="Symbol" panose="05050102010706020507" pitchFamily="18" charset="2"/>
              <a:buChar char=""/>
            </a:pPr>
            <a:r>
              <a:rPr lang="en-IN" sz="1800" spc="-1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Python.org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fontAlgn="base">
              <a:lnSpc>
                <a:spcPct val="107000"/>
              </a:lnSpc>
              <a:spcAft>
                <a:spcPts val="800"/>
              </a:spcAft>
              <a:buFont typeface="Symbol" panose="05050102010706020507" pitchFamily="18" charset="2"/>
              <a:buChar char=""/>
            </a:pPr>
            <a:r>
              <a:rPr lang="en-IN" sz="1800" u="sng" spc="-1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hlinkClick r:id="rId5"/>
              </a:rPr>
              <a:t>www.kaggle.com</a:t>
            </a:r>
            <a:r>
              <a:rPr lang="en-IN" sz="1800" spc="-1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(dataset on 14</a:t>
            </a:r>
            <a:r>
              <a:rPr lang="en-IN" sz="1800" spc="-10" baseline="30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a:t>
            </a:r>
            <a:r>
              <a:rPr lang="en-IN" sz="1800" spc="-1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June, 2022.)</a:t>
            </a:r>
            <a:br>
              <a:rPr lang="en-IN" sz="1800" u="none" strike="noStrike" spc="-10" dirty="0">
                <a:solidFill>
                  <a:srgbClr val="000000"/>
                </a:solidFill>
                <a:effectLst/>
                <a:latin typeface="var(--font-din)"/>
                <a:ea typeface="Times New Roman" panose="02020603050405020304" pitchFamily="18" charset="0"/>
                <a:cs typeface="Times New Roman" panose="02020603050405020304" pitchFamily="18" charset="0"/>
                <a:hlinkClick r:id="rId6"/>
              </a:rPr>
            </a:b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58893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1845-DA04-9209-81E1-C9814DC8B05D}"/>
              </a:ext>
            </a:extLst>
          </p:cNvPr>
          <p:cNvSpPr>
            <a:spLocks noGrp="1"/>
          </p:cNvSpPr>
          <p:nvPr>
            <p:ph type="title"/>
          </p:nvPr>
        </p:nvSpPr>
        <p:spPr/>
        <p:txBody>
          <a:bodyPr/>
          <a:lstStyle/>
          <a:p>
            <a:r>
              <a:rPr lang="en-US" dirty="0"/>
              <a:t>THANK YOU</a:t>
            </a:r>
            <a:endParaRPr lang="en-IN" dirty="0"/>
          </a:p>
        </p:txBody>
      </p:sp>
      <p:pic>
        <p:nvPicPr>
          <p:cNvPr id="6" name="Content Placeholder 5">
            <a:extLst>
              <a:ext uri="{FF2B5EF4-FFF2-40B4-BE49-F238E27FC236}">
                <a16:creationId xmlns:a16="http://schemas.microsoft.com/office/drawing/2014/main" id="{DB29B9D6-186F-EA1C-E2AE-295B8372CA8F}"/>
              </a:ext>
            </a:extLst>
          </p:cNvPr>
          <p:cNvPicPr>
            <a:picLocks noGrp="1" noChangeAspect="1"/>
          </p:cNvPicPr>
          <p:nvPr>
            <p:ph sz="half" idx="1"/>
          </p:nvPr>
        </p:nvPicPr>
        <p:blipFill>
          <a:blip r:embed="rId2"/>
          <a:stretch>
            <a:fillRect/>
          </a:stretch>
        </p:blipFill>
        <p:spPr>
          <a:xfrm>
            <a:off x="1457824" y="2920806"/>
            <a:ext cx="4220164" cy="2781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Content Placeholder 9">
            <a:extLst>
              <a:ext uri="{FF2B5EF4-FFF2-40B4-BE49-F238E27FC236}">
                <a16:creationId xmlns:a16="http://schemas.microsoft.com/office/drawing/2014/main" id="{F361EE46-A919-4D98-C1C3-61B6D90D640C}"/>
              </a:ext>
            </a:extLst>
          </p:cNvPr>
          <p:cNvPicPr>
            <a:picLocks noGrp="1" noChangeAspect="1"/>
          </p:cNvPicPr>
          <p:nvPr>
            <p:ph sz="half" idx="2"/>
          </p:nvPr>
        </p:nvPicPr>
        <p:blipFill>
          <a:blip r:embed="rId3"/>
          <a:stretch>
            <a:fillRect/>
          </a:stretch>
        </p:blipFill>
        <p:spPr>
          <a:xfrm>
            <a:off x="6467968" y="3011306"/>
            <a:ext cx="4305901" cy="2600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6944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CFAB-251A-1403-2F53-D6F39BD1008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1AACCEF-64E7-B595-FFFA-2338107F7845}"/>
              </a:ext>
            </a:extLst>
          </p:cNvPr>
          <p:cNvSpPr>
            <a:spLocks noGrp="1"/>
          </p:cNvSpPr>
          <p:nvPr>
            <p:ph idx="1"/>
          </p:nvPr>
        </p:nvSpPr>
        <p:spPr/>
        <p:txBody>
          <a:bodyPr>
            <a:normAutofit lnSpcReduction="10000"/>
          </a:bodyPr>
          <a:lstStyle/>
          <a:p>
            <a:r>
              <a:rPr lang="en-IN" sz="1800" dirty="0">
                <a:effectLst/>
                <a:latin typeface="Times New Roman" panose="02020603050405020304" pitchFamily="18" charset="0"/>
                <a:ea typeface="Calibri" panose="020F0502020204030204" pitchFamily="34" charset="0"/>
                <a:cs typeface="Mangal" panose="02040503050203030202" pitchFamily="18" charset="0"/>
              </a:rPr>
              <a:t>Human monkeypox is a zoonotic Orthopoxviral with a presentation similar to smallpox. Clinical differentiation of the disease from smallpox and varicella is difficult. Laboratory diagnostics are principal components to identification and surveillance of disease, and new tests are needed for a more precise and rapid diagnosis. The majority of human infections occur in Central Africa, where surveillance in rural areas with poor infrastructure is difficult but can be accomplished with evidence-guided tools and educational materials to inform public health workers of important principles. Contemporary epidemiological studies are needed now that populations do not receive routine smallpox vaccination. New therapeutics and vaccines offer hope for the treatment and prevention of monkeypox; however, more research must be done before they are ready to be deployed in an endemic setting. There is a need for more research in the epidemiology, ecology, and biology of the virus in endemic areas to better understand and prevent human infections.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13643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FAA8-CB60-C6E6-8571-B8AEF56745A1}"/>
              </a:ext>
            </a:extLst>
          </p:cNvPr>
          <p:cNvSpPr>
            <a:spLocks noGrp="1"/>
          </p:cNvSpPr>
          <p:nvPr>
            <p:ph type="title"/>
          </p:nvPr>
        </p:nvSpPr>
        <p:spPr/>
        <p:txBody>
          <a:bodyPr/>
          <a:lstStyle/>
          <a:p>
            <a:r>
              <a:rPr lang="en-US" dirty="0"/>
              <a:t>TECHNOLOGY USED</a:t>
            </a:r>
            <a:endParaRPr lang="en-IN" dirty="0"/>
          </a:p>
        </p:txBody>
      </p:sp>
      <p:pic>
        <p:nvPicPr>
          <p:cNvPr id="5" name="Content Placeholder 4">
            <a:extLst>
              <a:ext uri="{FF2B5EF4-FFF2-40B4-BE49-F238E27FC236}">
                <a16:creationId xmlns:a16="http://schemas.microsoft.com/office/drawing/2014/main" id="{44C17503-5336-F7F4-938C-208FEEA97195}"/>
              </a:ext>
            </a:extLst>
          </p:cNvPr>
          <p:cNvPicPr>
            <a:picLocks noGrp="1" noChangeAspect="1"/>
          </p:cNvPicPr>
          <p:nvPr>
            <p:ph idx="1"/>
          </p:nvPr>
        </p:nvPicPr>
        <p:blipFill>
          <a:blip r:embed="rId2"/>
          <a:stretch>
            <a:fillRect/>
          </a:stretch>
        </p:blipFill>
        <p:spPr>
          <a:xfrm>
            <a:off x="3195165" y="2603500"/>
            <a:ext cx="4745982" cy="3416300"/>
          </a:xfrm>
        </p:spPr>
      </p:pic>
    </p:spTree>
    <p:extLst>
      <p:ext uri="{BB962C8B-B14F-4D97-AF65-F5344CB8AC3E}">
        <p14:creationId xmlns:p14="http://schemas.microsoft.com/office/powerpoint/2010/main" val="24946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58D1-40A3-B994-A4DE-248B24CEB456}"/>
              </a:ext>
            </a:extLst>
          </p:cNvPr>
          <p:cNvSpPr>
            <a:spLocks noGrp="1"/>
          </p:cNvSpPr>
          <p:nvPr>
            <p:ph type="title"/>
          </p:nvPr>
        </p:nvSpPr>
        <p:spPr/>
        <p:txBody>
          <a:bodyPr/>
          <a:lstStyle/>
          <a:p>
            <a:r>
              <a:rPr lang="en-US" dirty="0"/>
              <a:t>EXPLORING THE DATASET</a:t>
            </a:r>
            <a:endParaRPr lang="en-IN" dirty="0"/>
          </a:p>
        </p:txBody>
      </p:sp>
      <p:pic>
        <p:nvPicPr>
          <p:cNvPr id="5" name="Content Placeholder 4">
            <a:extLst>
              <a:ext uri="{FF2B5EF4-FFF2-40B4-BE49-F238E27FC236}">
                <a16:creationId xmlns:a16="http://schemas.microsoft.com/office/drawing/2014/main" id="{2B917AAA-090F-1E13-36E3-B27EBE55FFFF}"/>
              </a:ext>
            </a:extLst>
          </p:cNvPr>
          <p:cNvPicPr>
            <a:picLocks noGrp="1" noChangeAspect="1"/>
          </p:cNvPicPr>
          <p:nvPr>
            <p:ph idx="1"/>
          </p:nvPr>
        </p:nvPicPr>
        <p:blipFill>
          <a:blip r:embed="rId2"/>
          <a:stretch>
            <a:fillRect/>
          </a:stretch>
        </p:blipFill>
        <p:spPr>
          <a:xfrm>
            <a:off x="1154954" y="2603500"/>
            <a:ext cx="8761413" cy="3894282"/>
          </a:xfrm>
          <a:effectLst>
            <a:glow rad="101600">
              <a:schemeClr val="accent5">
                <a:satMod val="175000"/>
                <a:alpha val="40000"/>
              </a:schemeClr>
            </a:glow>
          </a:effectLst>
        </p:spPr>
      </p:pic>
    </p:spTree>
    <p:extLst>
      <p:ext uri="{BB962C8B-B14F-4D97-AF65-F5344CB8AC3E}">
        <p14:creationId xmlns:p14="http://schemas.microsoft.com/office/powerpoint/2010/main" val="241829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0E98-97DC-CB04-58C6-894ACF8B0460}"/>
              </a:ext>
            </a:extLst>
          </p:cNvPr>
          <p:cNvSpPr>
            <a:spLocks noGrp="1"/>
          </p:cNvSpPr>
          <p:nvPr>
            <p:ph type="title"/>
          </p:nvPr>
        </p:nvSpPr>
        <p:spPr/>
        <p:txBody>
          <a:bodyPr/>
          <a:lstStyle/>
          <a:p>
            <a:r>
              <a:rPr lang="en-US" dirty="0"/>
              <a:t>DATA SUMMARY</a:t>
            </a:r>
            <a:endParaRPr lang="en-IN" dirty="0"/>
          </a:p>
        </p:txBody>
      </p:sp>
      <p:pic>
        <p:nvPicPr>
          <p:cNvPr id="6" name="Content Placeholder 5">
            <a:extLst>
              <a:ext uri="{FF2B5EF4-FFF2-40B4-BE49-F238E27FC236}">
                <a16:creationId xmlns:a16="http://schemas.microsoft.com/office/drawing/2014/main" id="{7878A56A-974C-20F8-F527-0402A3684DA5}"/>
              </a:ext>
            </a:extLst>
          </p:cNvPr>
          <p:cNvPicPr>
            <a:picLocks noGrp="1" noChangeAspect="1"/>
          </p:cNvPicPr>
          <p:nvPr>
            <p:ph idx="1"/>
          </p:nvPr>
        </p:nvPicPr>
        <p:blipFill>
          <a:blip r:embed="rId2"/>
          <a:stretch>
            <a:fillRect/>
          </a:stretch>
        </p:blipFill>
        <p:spPr>
          <a:xfrm>
            <a:off x="6352099" y="1919034"/>
            <a:ext cx="4048690" cy="3629532"/>
          </a:xfrm>
        </p:spPr>
      </p:pic>
      <p:sp>
        <p:nvSpPr>
          <p:cNvPr id="4" name="Text Placeholder 3">
            <a:extLst>
              <a:ext uri="{FF2B5EF4-FFF2-40B4-BE49-F238E27FC236}">
                <a16:creationId xmlns:a16="http://schemas.microsoft.com/office/drawing/2014/main" id="{B7037352-874C-3506-CF7E-CB4AD197AD47}"/>
              </a:ext>
            </a:extLst>
          </p:cNvPr>
          <p:cNvSpPr>
            <a:spLocks noGrp="1"/>
          </p:cNvSpPr>
          <p:nvPr>
            <p:ph type="body" sz="half" idx="2"/>
          </p:nvPr>
        </p:nvSpPr>
        <p:spPr>
          <a:xfrm>
            <a:off x="1154953" y="3129280"/>
            <a:ext cx="3181519" cy="2895599"/>
          </a:xfrm>
        </p:spPr>
        <p:txBody>
          <a:bodyPr/>
          <a:lstStyle/>
          <a:p>
            <a:pPr marL="285750" indent="-285750">
              <a:buFont typeface="Arial" panose="020B0604020202020204" pitchFamily="34" charset="0"/>
              <a:buChar char="•"/>
            </a:pPr>
            <a:r>
              <a:rPr lang="en-US" dirty="0"/>
              <a:t>MONKEYPOX_DATA, indicating </a:t>
            </a:r>
            <a:r>
              <a:rPr lang="en-US" dirty="0" err="1"/>
              <a:t>countrywise</a:t>
            </a:r>
            <a:r>
              <a:rPr lang="en-US" dirty="0"/>
              <a:t> spread</a:t>
            </a:r>
          </a:p>
          <a:p>
            <a:pPr marL="285750" indent="-285750">
              <a:buFont typeface="Arial" panose="020B0604020202020204" pitchFamily="34" charset="0"/>
              <a:buChar char="•"/>
            </a:pPr>
            <a:r>
              <a:rPr lang="en-US" dirty="0"/>
              <a:t>MONKEYPOX_DATA1, indicating symptoms and hospitalized patients</a:t>
            </a:r>
          </a:p>
          <a:p>
            <a:pPr marL="285750" indent="-285750">
              <a:buFont typeface="Arial" panose="020B0604020202020204" pitchFamily="34" charset="0"/>
              <a:buChar char="•"/>
            </a:pPr>
            <a:r>
              <a:rPr lang="en-US" dirty="0"/>
              <a:t>MONKEYPOX_DATA_CASES, crunch of countries, gender, travel history and symptoms, Cases </a:t>
            </a:r>
            <a:r>
              <a:rPr lang="en-US" dirty="0" err="1"/>
              <a:t>confimed</a:t>
            </a:r>
            <a:r>
              <a:rPr lang="en-US" dirty="0"/>
              <a:t> and suspected</a:t>
            </a:r>
            <a:endParaRPr lang="en-IN" dirty="0"/>
          </a:p>
        </p:txBody>
      </p:sp>
    </p:spTree>
    <p:extLst>
      <p:ext uri="{BB962C8B-B14F-4D97-AF65-F5344CB8AC3E}">
        <p14:creationId xmlns:p14="http://schemas.microsoft.com/office/powerpoint/2010/main" val="352274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DD75-6244-4752-62DB-3EDE6FC99B17}"/>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4D956865-118A-7305-8A28-FFA29D01F50D}"/>
              </a:ext>
            </a:extLst>
          </p:cNvPr>
          <p:cNvSpPr>
            <a:spLocks noGrp="1"/>
          </p:cNvSpPr>
          <p:nvPr>
            <p:ph idx="1"/>
          </p:nvPr>
        </p:nvSpPr>
        <p:spPr/>
        <p:txBody>
          <a:bodyPr/>
          <a:lstStyle/>
          <a:p>
            <a:r>
              <a:rPr lang="en-US" dirty="0"/>
              <a:t>SYMPTOMS( INDEPENDENT VARIABLE)</a:t>
            </a:r>
          </a:p>
          <a:p>
            <a:r>
              <a:rPr lang="en-US" dirty="0"/>
              <a:t>COUNTRIES</a:t>
            </a:r>
          </a:p>
          <a:p>
            <a:r>
              <a:rPr lang="en-US" dirty="0"/>
              <a:t>TRAVEL HISTORY YES</a:t>
            </a:r>
          </a:p>
          <a:p>
            <a:r>
              <a:rPr lang="en-US" dirty="0"/>
              <a:t>TRAVEL HISTORY NO</a:t>
            </a:r>
          </a:p>
          <a:p>
            <a:r>
              <a:rPr lang="en-US" dirty="0"/>
              <a:t>HOSPITALISED Y/N</a:t>
            </a:r>
          </a:p>
          <a:p>
            <a:r>
              <a:rPr lang="en-US" dirty="0"/>
              <a:t>DATE OF CONFIRMATION</a:t>
            </a:r>
          </a:p>
          <a:p>
            <a:r>
              <a:rPr lang="en-US" dirty="0"/>
              <a:t>CONFIRMED CASES</a:t>
            </a:r>
          </a:p>
          <a:p>
            <a:r>
              <a:rPr lang="en-US" dirty="0"/>
              <a:t>SUSPECTED CASES</a:t>
            </a:r>
            <a:endParaRPr lang="en-IN" dirty="0"/>
          </a:p>
        </p:txBody>
      </p:sp>
    </p:spTree>
    <p:extLst>
      <p:ext uri="{BB962C8B-B14F-4D97-AF65-F5344CB8AC3E}">
        <p14:creationId xmlns:p14="http://schemas.microsoft.com/office/powerpoint/2010/main" val="14763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7BD9-203C-38B6-33CF-8A5E4219643B}"/>
              </a:ext>
            </a:extLst>
          </p:cNvPr>
          <p:cNvSpPr>
            <a:spLocks noGrp="1"/>
          </p:cNvSpPr>
          <p:nvPr>
            <p:ph type="title"/>
          </p:nvPr>
        </p:nvSpPr>
        <p:spPr/>
        <p:txBody>
          <a:bodyPr/>
          <a:lstStyle/>
          <a:p>
            <a:r>
              <a:rPr lang="en-US" dirty="0"/>
              <a:t>METHODOLOGY</a:t>
            </a:r>
            <a:endParaRPr lang="en-IN" dirty="0"/>
          </a:p>
        </p:txBody>
      </p:sp>
      <p:pic>
        <p:nvPicPr>
          <p:cNvPr id="5" name="Content Placeholder 4">
            <a:extLst>
              <a:ext uri="{FF2B5EF4-FFF2-40B4-BE49-F238E27FC236}">
                <a16:creationId xmlns:a16="http://schemas.microsoft.com/office/drawing/2014/main" id="{FCAA619C-62E0-BEF4-0572-6E13DC5A5ED0}"/>
              </a:ext>
            </a:extLst>
          </p:cNvPr>
          <p:cNvPicPr>
            <a:picLocks noGrp="1" noChangeAspect="1"/>
          </p:cNvPicPr>
          <p:nvPr>
            <p:ph idx="1"/>
          </p:nvPr>
        </p:nvPicPr>
        <p:blipFill>
          <a:blip r:embed="rId2"/>
          <a:stretch>
            <a:fillRect/>
          </a:stretch>
        </p:blipFill>
        <p:spPr>
          <a:xfrm>
            <a:off x="3034145" y="2603500"/>
            <a:ext cx="6206837" cy="4254500"/>
          </a:xfrm>
          <a:effectLst>
            <a:glow rad="101600">
              <a:schemeClr val="accent5">
                <a:satMod val="175000"/>
                <a:alpha val="40000"/>
              </a:schemeClr>
            </a:glow>
            <a:reflection blurRad="6350" stA="50000" endA="300" endPos="90000" dist="50800" dir="5400000" sy="-100000" algn="bl" rotWithShape="0"/>
          </a:effectLst>
        </p:spPr>
      </p:pic>
    </p:spTree>
    <p:extLst>
      <p:ext uri="{BB962C8B-B14F-4D97-AF65-F5344CB8AC3E}">
        <p14:creationId xmlns:p14="http://schemas.microsoft.com/office/powerpoint/2010/main" val="4129082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157</TotalTime>
  <Words>1906</Words>
  <Application>Microsoft Office PowerPoint</Application>
  <PresentationFormat>Widescreen</PresentationFormat>
  <Paragraphs>136</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Light</vt:lpstr>
      <vt:lpstr>Century Gothic</vt:lpstr>
      <vt:lpstr>Symbol</vt:lpstr>
      <vt:lpstr>Times New Roman</vt:lpstr>
      <vt:lpstr>var(--font-din)</vt:lpstr>
      <vt:lpstr>Wingdings</vt:lpstr>
      <vt:lpstr>Wingdings 3</vt:lpstr>
      <vt:lpstr>Ion Boardroom</vt:lpstr>
      <vt:lpstr>MONKEYPOX ANALYSIS WORLDWIDE</vt:lpstr>
      <vt:lpstr>PRESENTATION OUTLINE</vt:lpstr>
      <vt:lpstr>PROBLEM STATEMENT</vt:lpstr>
      <vt:lpstr>INTRODUCTION</vt:lpstr>
      <vt:lpstr>TECHNOLOGY USED</vt:lpstr>
      <vt:lpstr>EXPLORING THE DATASET</vt:lpstr>
      <vt:lpstr>DATA SUMMARY</vt:lpstr>
      <vt:lpstr>FEATURES</vt:lpstr>
      <vt:lpstr>METHODOLOGY</vt:lpstr>
      <vt:lpstr>APPROACH</vt:lpstr>
      <vt:lpstr>EDA</vt:lpstr>
      <vt:lpstr>PowerPoint Presentation</vt:lpstr>
      <vt:lpstr>STEPS INVOLVED IN EDA</vt:lpstr>
      <vt:lpstr>CONTD…</vt:lpstr>
      <vt:lpstr>CONTD…</vt:lpstr>
      <vt:lpstr>DATA PREPROCESSING</vt:lpstr>
      <vt:lpstr>ANALYSIS OF INDEPENDENT VARIABLE: SYMPTOMS</vt:lpstr>
      <vt:lpstr>FEATURE SCALING shows Symptoms as the most important feature. From the pie chart we conclude Genital ulcer lesion as the top symptom for Monkeypox</vt:lpstr>
      <vt:lpstr>ANALYSIS OF DEPENDENT VARIABLES</vt:lpstr>
      <vt:lpstr>COUNTRY vs CONFIRMATION DATE</vt:lpstr>
      <vt:lpstr>COUNTRY vs CONFIRMED CASES</vt:lpstr>
      <vt:lpstr>REPRESENTING FIRST 10 COUNTRIES WITH HIGHEST NO OF CONFIRMED CASES</vt:lpstr>
      <vt:lpstr>COUNTRY vs SUSPECTED CASES</vt:lpstr>
      <vt:lpstr>FIRST 10 COUNTRIES WITH SUSPECTED CASES</vt:lpstr>
      <vt:lpstr>COUNTRY vs HOSPITALIZED PATIENTS</vt:lpstr>
      <vt:lpstr>COUNTRY vs WITH TRAVEL HISTORY</vt:lpstr>
      <vt:lpstr>COUNTRY vs NO TRAVEL HISTORY</vt:lpstr>
      <vt:lpstr>ANALYSIS OF HOSPITALISED PATIENTS YES/NO</vt:lpstr>
      <vt:lpstr>INSIGHTS OF A DATE CHOSEN AT RANDOM, here I chose 09-06-2022</vt:lpstr>
      <vt:lpstr>A crisp view</vt:lpstr>
      <vt:lpstr>INFERENCE</vt:lpstr>
      <vt:lpstr>INFERENCE CONTD.</vt:lpstr>
      <vt:lpstr>CHALLENGES FACED</vt:lpstr>
      <vt:lpstr>FURTHER SCOPE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MONKEYPOX ANALYSIS WORLDWIDE</dc:title>
  <dc:creator>Abhishek Badal</dc:creator>
  <cp:lastModifiedBy>Abhishek Badal</cp:lastModifiedBy>
  <cp:revision>2</cp:revision>
  <dcterms:created xsi:type="dcterms:W3CDTF">2022-07-30T04:44:52Z</dcterms:created>
  <dcterms:modified xsi:type="dcterms:W3CDTF">2022-07-30T07:32:31Z</dcterms:modified>
</cp:coreProperties>
</file>