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946" y="12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28-08-2025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8/28/2025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lIns="91440" tIns="45720" rIns="91440" bIns="45720" rtlCol="0" anchor="t">
            <a:spAutoFit/>
          </a:bodyPr>
          <a:lstStyle/>
          <a:p>
            <a:r>
              <a:rPr lang="en-US" sz="2400" dirty="0"/>
              <a:t>STUDENT NAME: Priya Dharshini B</a:t>
            </a:r>
          </a:p>
          <a:p>
            <a:r>
              <a:rPr lang="en-US" sz="2400" dirty="0"/>
              <a:t>REGISTER NO AND NMID: 222401256 &amp; asunm11024ai146</a:t>
            </a:r>
            <a:endParaRPr lang="en-US" sz="2400" dirty="0">
              <a:cs typeface="Calibri"/>
            </a:endParaRPr>
          </a:p>
          <a:p>
            <a:r>
              <a:rPr lang="en-US" sz="2400" dirty="0"/>
              <a:t>DEPARTMENT: B.sc Computer Science with </a:t>
            </a:r>
            <a:r>
              <a:rPr lang="en-IN" sz="2400" dirty="0"/>
              <a:t>Artificial intelligence </a:t>
            </a:r>
            <a:endParaRPr lang="en-US" sz="2400" dirty="0"/>
          </a:p>
          <a:p>
            <a:r>
              <a:rPr lang="en-US" sz="2400" dirty="0"/>
              <a:t>COLLEGE: DRBCCC Hindu college/Madras University</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6102A95F-68EC-A15E-7607-8EA04A9DB6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600200"/>
            <a:ext cx="3652661" cy="2884731"/>
          </a:xfrm>
          <a:prstGeom prst="rect">
            <a:avLst/>
          </a:prstGeom>
        </p:spPr>
      </p:pic>
      <p:pic>
        <p:nvPicPr>
          <p:cNvPr id="13" name="Picture 12">
            <a:extLst>
              <a:ext uri="{FF2B5EF4-FFF2-40B4-BE49-F238E27FC236}">
                <a16:creationId xmlns:a16="http://schemas.microsoft.com/office/drawing/2014/main" id="{493C65F7-1A21-F418-DEE2-2C6388D2120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29000" y="2057400"/>
            <a:ext cx="3895725" cy="2176236"/>
          </a:xfrm>
          <a:prstGeom prst="rect">
            <a:avLst/>
          </a:prstGeom>
        </p:spPr>
      </p:pic>
      <p:pic>
        <p:nvPicPr>
          <p:cNvPr id="15" name="Picture 14">
            <a:extLst>
              <a:ext uri="{FF2B5EF4-FFF2-40B4-BE49-F238E27FC236}">
                <a16:creationId xmlns:a16="http://schemas.microsoft.com/office/drawing/2014/main" id="{AD74EE1B-4C23-1F24-16FC-4F29201CCE7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58000" y="1777286"/>
            <a:ext cx="3895726" cy="306304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23661CE5-44BA-3F57-3F3D-8B690EAD2AC5}"/>
              </a:ext>
            </a:extLst>
          </p:cNvPr>
          <p:cNvSpPr txBox="1"/>
          <p:nvPr/>
        </p:nvSpPr>
        <p:spPr>
          <a:xfrm>
            <a:off x="719772" y="1695450"/>
            <a:ext cx="8957628" cy="3416320"/>
          </a:xfrm>
          <a:prstGeom prst="rect">
            <a:avLst/>
          </a:prstGeom>
          <a:noFill/>
        </p:spPr>
        <p:txBody>
          <a:bodyPr wrap="square">
            <a:spAutoFit/>
          </a:bodyPr>
          <a:lstStyle/>
          <a:p>
            <a:pPr>
              <a:buNone/>
            </a:pPr>
            <a:r>
              <a:rPr lang="en-US" sz="2400" dirty="0"/>
              <a:t>This portfolio successfully:</a:t>
            </a:r>
          </a:p>
          <a:p>
            <a:pPr>
              <a:buFont typeface="Arial" panose="020B0604020202020204" pitchFamily="34" charset="0"/>
              <a:buChar char="•"/>
            </a:pPr>
            <a:r>
              <a:rPr lang="en-US" sz="2400" dirty="0"/>
              <a:t>Showcases creativity and uniqueness in both design and content.</a:t>
            </a:r>
          </a:p>
          <a:p>
            <a:pPr>
              <a:buFont typeface="Arial" panose="020B0604020202020204" pitchFamily="34" charset="0"/>
              <a:buChar char="•"/>
            </a:pPr>
            <a:r>
              <a:rPr lang="en-US" sz="2400" dirty="0"/>
              <a:t>Demonstrates a blend of artistic expression and basic front-end development.</a:t>
            </a:r>
          </a:p>
          <a:p>
            <a:pPr>
              <a:buFont typeface="Arial" panose="020B0604020202020204" pitchFamily="34" charset="0"/>
              <a:buChar char="•"/>
            </a:pPr>
            <a:r>
              <a:rPr lang="en-US" sz="2400" dirty="0"/>
              <a:t>Is a great foundation for further enhancements like:</a:t>
            </a:r>
          </a:p>
          <a:p>
            <a:pPr marL="742950" lvl="1" indent="-285750">
              <a:buFont typeface="Arial" panose="020B0604020202020204" pitchFamily="34" charset="0"/>
              <a:buChar char="•"/>
            </a:pPr>
            <a:r>
              <a:rPr lang="en-US" sz="2400" dirty="0"/>
              <a:t>Artwork galleries</a:t>
            </a:r>
          </a:p>
          <a:p>
            <a:pPr marL="742950" lvl="1" indent="-285750">
              <a:buFont typeface="Arial" panose="020B0604020202020204" pitchFamily="34" charset="0"/>
              <a:buChar char="•"/>
            </a:pPr>
            <a:r>
              <a:rPr lang="en-US" sz="2400" dirty="0"/>
              <a:t>Testimonial section</a:t>
            </a:r>
          </a:p>
          <a:p>
            <a:pPr marL="742950" lvl="1" indent="-285750">
              <a:buFont typeface="Arial" panose="020B0604020202020204" pitchFamily="34" charset="0"/>
              <a:buChar char="•"/>
            </a:pPr>
            <a:r>
              <a:rPr lang="en-US" sz="2400" dirty="0"/>
              <a:t>Blog for artistic insights or tutorials</a:t>
            </a:r>
          </a:p>
          <a:p>
            <a:pPr marL="742950" lvl="1" indent="-285750">
              <a:buFont typeface="Arial" panose="020B0604020202020204" pitchFamily="34" charset="0"/>
              <a:buChar char="•"/>
            </a:pPr>
            <a:r>
              <a:rPr lang="en-US" sz="2400" dirty="0"/>
              <a:t>Downloadable resume or portfolio in PDF format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7041580" cy="2632772"/>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br>
              <a:rPr lang="en-IN" sz="4250" spc="25" dirty="0"/>
            </a:br>
            <a:br>
              <a:rPr lang="en-IN" sz="4250" spc="25" dirty="0"/>
            </a:br>
            <a:br>
              <a:rPr lang="en-IN" sz="4250" spc="25" dirty="0"/>
            </a:br>
            <a:r>
              <a:rPr lang="en-IN" sz="4250" spc="25" dirty="0"/>
              <a:t>           Digital Portfolio </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92674" y="110198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91600"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763000" y="1295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40715" y="1021762"/>
            <a:ext cx="7817485" cy="3540713"/>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IN" sz="4250" spc="10" dirty="0"/>
            </a:br>
            <a:br>
              <a:rPr lang="en-IN" sz="4250" spc="10" dirty="0"/>
            </a:br>
            <a:r>
              <a:rPr lang="en-US" sz="2400" dirty="0"/>
              <a:t>Many individuals and developers need a centralized place to showcase their skills, experiences, and completed projects. The challenge lies in presenting this information in an appealing, responsive, and user-friendly format to potential employers, collaborators, or clients.</a:t>
            </a:r>
            <a:endParaRPr sz="24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501062" y="134588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8023225" cy="4648708"/>
          </a:xfrm>
          <a:prstGeom prst="rect">
            <a:avLst/>
          </a:prstGeom>
        </p:spPr>
        <p:txBody>
          <a:bodyPr vert="horz" wrap="square" lIns="0" tIns="16510" rIns="0" bIns="0" rtlCol="0">
            <a:spAutoFit/>
          </a:bodyPr>
          <a:lstStyle/>
          <a:p>
            <a:r>
              <a:rPr sz="4250" spc="5" dirty="0"/>
              <a:t>PROJECT	</a:t>
            </a:r>
            <a:r>
              <a:rPr sz="4250" spc="-20" dirty="0"/>
              <a:t>OVERVIEW</a:t>
            </a:r>
            <a:br>
              <a:rPr lang="en-IN" sz="4250" spc="-20" dirty="0"/>
            </a:br>
            <a:br>
              <a:rPr lang="en-IN" sz="4250" spc="-20" dirty="0"/>
            </a:br>
            <a:r>
              <a:rPr lang="en-US" sz="2400" dirty="0"/>
              <a:t>This portfolio website is a personal artistic showcase built for Priya Dharshini, a student and multi-talented creative (artist, calligrapher). The goal of the project is to:</a:t>
            </a:r>
            <a:br>
              <a:rPr lang="en-US" sz="2400" dirty="0"/>
            </a:br>
            <a:r>
              <a:rPr lang="en-US" sz="2400" dirty="0"/>
              <a:t>Present art projects with descriptive context.</a:t>
            </a:r>
            <a:br>
              <a:rPr lang="en-US" sz="2400" dirty="0"/>
            </a:br>
            <a:r>
              <a:rPr lang="en-US" sz="2400" dirty="0"/>
              <a:t>Share skills in an elegant layout.</a:t>
            </a:r>
            <a:br>
              <a:rPr lang="en-US" sz="2400" dirty="0"/>
            </a:br>
            <a:r>
              <a:rPr lang="en-US" sz="2400" dirty="0"/>
              <a:t>Enable contact through a simple, responsive form.</a:t>
            </a:r>
            <a:br>
              <a:rPr lang="en-US" sz="2400" dirty="0"/>
            </a:br>
            <a:r>
              <a:rPr lang="en-US" sz="2400" dirty="0"/>
              <a:t>Build a unique brand identity with personal flair.</a:t>
            </a:r>
            <a:br>
              <a:rPr lang="en-US" sz="2400" dirty="0"/>
            </a:br>
            <a:endParaRPr sz="24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915400" y="2362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914400" y="914400"/>
            <a:ext cx="7086600" cy="4448654"/>
          </a:xfrm>
          <a:prstGeom prst="rect">
            <a:avLst/>
          </a:prstGeom>
        </p:spPr>
        <p:txBody>
          <a:bodyPr vert="horz" wrap="square" lIns="0" tIns="16510" rIns="0" bIns="0" rtlCol="0">
            <a:spAutoFit/>
          </a:bodyPr>
          <a:lstStyle/>
          <a:p>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br>
              <a:rPr lang="en-IN" sz="3200" spc="5" dirty="0"/>
            </a:br>
            <a:r>
              <a:rPr lang="en-US" sz="2400" dirty="0"/>
              <a:t>This portfolio is designed for:</a:t>
            </a:r>
            <a:br>
              <a:rPr lang="en-US" sz="2400" dirty="0"/>
            </a:br>
            <a:r>
              <a:rPr lang="en-US" sz="2400" dirty="0"/>
              <a:t>Art Enthusiasts who appreciate and want to explore unique crafts.</a:t>
            </a:r>
            <a:br>
              <a:rPr lang="en-US" sz="2400" dirty="0"/>
            </a:br>
            <a:r>
              <a:rPr lang="en-US" sz="2400" dirty="0"/>
              <a:t>Potential Clients interested in custom artwork or commissions.</a:t>
            </a:r>
            <a:br>
              <a:rPr lang="en-US" sz="2400" dirty="0"/>
            </a:br>
            <a:r>
              <a:rPr lang="en-US" sz="2400" dirty="0"/>
              <a:t>Recruiters or Collaborators in creative domains.</a:t>
            </a:r>
            <a:br>
              <a:rPr lang="en-US" sz="2400" dirty="0"/>
            </a:br>
            <a:r>
              <a:rPr lang="en-US" sz="2400" dirty="0"/>
              <a:t>Friends, family, and peers supporting Priya’s artistic journey.</a:t>
            </a:r>
            <a:br>
              <a:rPr lang="en-US" sz="3200" dirty="0"/>
            </a:b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2739" y="1882775"/>
            <a:ext cx="1517461" cy="21812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3337452"/>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br>
              <a:rPr lang="en-IN" sz="3600" spc="10" dirty="0"/>
            </a:br>
            <a:br>
              <a:rPr lang="en-IN" sz="3600" spc="10" dirty="0"/>
            </a:br>
            <a:br>
              <a:rPr lang="en-IN" sz="3600" spc="10" dirty="0"/>
            </a:br>
            <a:r>
              <a:rPr lang="en-IN" sz="3600" spc="10" dirty="0"/>
              <a:t>      </a:t>
            </a:r>
            <a:br>
              <a:rPr lang="en-IN" sz="3600" spc="10" dirty="0"/>
            </a:br>
            <a:br>
              <a:rPr lang="en-IN" sz="3600" spc="10" dirty="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Rectangle 2">
            <a:extLst>
              <a:ext uri="{FF2B5EF4-FFF2-40B4-BE49-F238E27FC236}">
                <a16:creationId xmlns:a16="http://schemas.microsoft.com/office/drawing/2014/main" id="{DD594A1F-E9D3-4232-0F37-D73263B27C6F}"/>
              </a:ext>
            </a:extLst>
          </p:cNvPr>
          <p:cNvSpPr>
            <a:spLocks noChangeArrowheads="1"/>
          </p:cNvSpPr>
          <p:nvPr/>
        </p:nvSpPr>
        <p:spPr bwMode="auto">
          <a:xfrm>
            <a:off x="1712277" y="2084789"/>
            <a:ext cx="8408071"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HTML5</a:t>
            </a:r>
            <a:r>
              <a:rPr kumimoji="0" lang="en-US" altLang="en-US" sz="1800" b="0" i="0" u="none" strike="noStrike" cap="none" normalizeH="0" baseline="0" dirty="0">
                <a:ln>
                  <a:noFill/>
                </a:ln>
                <a:solidFill>
                  <a:schemeClr val="tx1"/>
                </a:solidFill>
                <a:effectLst/>
                <a:latin typeface="Arial" panose="020B0604020202020204" pitchFamily="34" charset="0"/>
              </a:rPr>
              <a:t> – For the structure and layout of the page.</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JavaScript</a:t>
            </a:r>
            <a:r>
              <a:rPr kumimoji="0" lang="en-US" altLang="en-US" sz="1800" b="0" i="0" u="none" strike="noStrike" cap="none" normalizeH="0" baseline="0" dirty="0">
                <a:ln>
                  <a:noFill/>
                </a:ln>
                <a:solidFill>
                  <a:schemeClr val="tx1"/>
                </a:solidFill>
                <a:effectLst/>
                <a:latin typeface="Arial" panose="020B0604020202020204" pitchFamily="34" charset="0"/>
              </a:rPr>
              <a:t> – </a:t>
            </a:r>
            <a:r>
              <a:rPr kumimoji="0" lang="en-US" altLang="en-US" sz="2400" b="0" i="0" u="none" strike="noStrike" cap="none" normalizeH="0" baseline="0" dirty="0">
                <a:ln>
                  <a:noFill/>
                </a:ln>
                <a:solidFill>
                  <a:schemeClr val="tx1"/>
                </a:solidFill>
                <a:effectLst/>
                <a:latin typeface="Arial" panose="020B0604020202020204" pitchFamily="34" charset="0"/>
              </a:rPr>
              <a:t>For</a:t>
            </a:r>
            <a:r>
              <a:rPr kumimoji="0" lang="en-US" altLang="en-US" sz="1800" b="0" i="0" u="none" strike="noStrike" cap="none" normalizeH="0" baseline="0" dirty="0">
                <a:ln>
                  <a:noFill/>
                </a:ln>
                <a:solidFill>
                  <a:schemeClr val="tx1"/>
                </a:solidFill>
                <a:effectLst/>
                <a:latin typeface="Arial" panose="020B0604020202020204" pitchFamily="34" charset="0"/>
              </a:rPr>
              <a:t> smooth scrolling, form handling, and basic dynamic features.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Responsive Design</a:t>
            </a:r>
            <a:r>
              <a:rPr kumimoji="0" lang="en-US" altLang="en-US" sz="1800" b="0" i="0" u="none" strike="noStrike" cap="none" normalizeH="0" baseline="0" dirty="0">
                <a:ln>
                  <a:noFill/>
                </a:ln>
                <a:solidFill>
                  <a:schemeClr val="tx1"/>
                </a:solidFill>
                <a:effectLst/>
                <a:latin typeface="Arial" panose="020B0604020202020204" pitchFamily="34" charset="0"/>
              </a:rPr>
              <a:t> – Ensures optimal experience on all screen sizes.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CSS3 (Custom)</a:t>
            </a:r>
            <a:r>
              <a:rPr kumimoji="0" lang="en-US" altLang="en-US" sz="1800" b="0" i="0" u="none" strike="noStrike" cap="none" normalizeH="0" baseline="0" dirty="0">
                <a:ln>
                  <a:noFill/>
                </a:ln>
                <a:solidFill>
                  <a:schemeClr val="tx1"/>
                </a:solidFill>
                <a:effectLst/>
                <a:latin typeface="Arial" panose="020B0604020202020204" pitchFamily="34" charset="0"/>
              </a:rPr>
              <a:t> – For styling with responsiveness and interactivity.</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GitHub</a:t>
            </a:r>
            <a:r>
              <a:rPr kumimoji="0" lang="en-US" altLang="en-US" sz="1800" b="0" i="0" u="none" strike="noStrike" cap="none" normalizeH="0" baseline="0" dirty="0">
                <a:ln>
                  <a:noFill/>
                </a:ln>
                <a:solidFill>
                  <a:schemeClr val="tx1"/>
                </a:solidFill>
                <a:effectLst/>
                <a:latin typeface="Arial" panose="020B0604020202020204" pitchFamily="34" charset="0"/>
              </a:rPr>
              <a:t> – For hosting image assets and collaboration.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381000" y="76200"/>
            <a:ext cx="8794750" cy="7056419"/>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p>
          <a:p>
            <a:pPr marL="12700">
              <a:lnSpc>
                <a:spcPct val="100000"/>
              </a:lnSpc>
              <a:spcBef>
                <a:spcPts val="105"/>
              </a:spcBef>
            </a:pPr>
            <a:endParaRPr lang="en-IN" sz="4000" b="1" spc="15" dirty="0">
              <a:latin typeface="Trebuchet MS"/>
              <a:cs typeface="Trebuchet MS"/>
            </a:endParaRPr>
          </a:p>
          <a:p>
            <a:r>
              <a:rPr lang="en-US" sz="2400" dirty="0"/>
              <a:t>The layout follows a clean, mobile-first structure:</a:t>
            </a:r>
          </a:p>
          <a:p>
            <a:r>
              <a:rPr lang="en-US" sz="2400" b="1" dirty="0"/>
              <a:t>Header Navigation</a:t>
            </a:r>
            <a:r>
              <a:rPr lang="en-US" sz="2400" dirty="0"/>
              <a:t> with links to key sections.</a:t>
            </a:r>
          </a:p>
          <a:p>
            <a:r>
              <a:rPr lang="en-US" sz="2400" b="1" dirty="0"/>
              <a:t>Profile Section</a:t>
            </a:r>
            <a:r>
              <a:rPr lang="en-US" sz="2400" dirty="0"/>
              <a:t> with circular profile image and short bio.</a:t>
            </a:r>
          </a:p>
          <a:p>
            <a:r>
              <a:rPr lang="en-US" sz="2400" b="1" dirty="0"/>
              <a:t>Sectioned Content</a:t>
            </a:r>
            <a:r>
              <a:rPr lang="en-US" sz="2400" dirty="0"/>
              <a:t>:</a:t>
            </a:r>
          </a:p>
          <a:p>
            <a:pPr lvl="1"/>
            <a:r>
              <a:rPr lang="en-US" sz="2400" dirty="0"/>
              <a:t>About</a:t>
            </a:r>
          </a:p>
          <a:p>
            <a:pPr lvl="1"/>
            <a:r>
              <a:rPr lang="en-US" sz="2400" dirty="0"/>
              <a:t>Projects (with artistic descriptions)</a:t>
            </a:r>
          </a:p>
          <a:p>
            <a:pPr lvl="1"/>
            <a:r>
              <a:rPr lang="en-US" sz="2400" dirty="0"/>
              <a:t>Skills</a:t>
            </a:r>
          </a:p>
          <a:p>
            <a:pPr lvl="1"/>
            <a:r>
              <a:rPr lang="en-US" sz="2400" dirty="0"/>
              <a:t>Contact Form</a:t>
            </a:r>
          </a:p>
          <a:p>
            <a:r>
              <a:rPr lang="en-US" sz="2400" b="1" dirty="0"/>
              <a:t>Footer</a:t>
            </a:r>
            <a:r>
              <a:rPr lang="en-US" sz="2400" dirty="0"/>
              <a:t> with social/contact links and copyright.</a:t>
            </a:r>
          </a:p>
          <a:p>
            <a:r>
              <a:rPr lang="en-US" sz="2400" dirty="0"/>
              <a:t>Special Design Touches:</a:t>
            </a:r>
          </a:p>
          <a:p>
            <a:r>
              <a:rPr lang="en-US" sz="2400" dirty="0"/>
              <a:t>Soft shadows and rounded borders create a calm and friendly visual tone.</a:t>
            </a:r>
          </a:p>
          <a:p>
            <a:r>
              <a:rPr lang="en-US" sz="2400" dirty="0"/>
              <a:t>Elegant font choices and pastel backgrounds reflect artistic personality.</a:t>
            </a:r>
          </a:p>
          <a:p>
            <a:r>
              <a:rPr lang="en-US" sz="2400" dirty="0"/>
              <a:t>Hover effects and responsiveness offer a smooth UX.</a:t>
            </a:r>
          </a:p>
          <a:p>
            <a:pPr marL="12700">
              <a:lnSpc>
                <a:spcPct val="100000"/>
              </a:lnSpc>
              <a:spcBef>
                <a:spcPts val="105"/>
              </a:spcBef>
            </a:pP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1477328"/>
          </a:xfrm>
        </p:spPr>
        <p:txBody>
          <a:bodyPr/>
          <a:lstStyle/>
          <a:p>
            <a:r>
              <a:rPr lang="en-IN" dirty="0"/>
              <a:t>FEATURES AND FUNCTIONALITY</a:t>
            </a:r>
            <a:br>
              <a:rPr lang="en-IN" dirty="0"/>
            </a:br>
            <a:endParaRPr lang="en-IN" dirty="0"/>
          </a:p>
        </p:txBody>
      </p:sp>
      <p:graphicFrame>
        <p:nvGraphicFramePr>
          <p:cNvPr id="3" name="Table 2">
            <a:extLst>
              <a:ext uri="{FF2B5EF4-FFF2-40B4-BE49-F238E27FC236}">
                <a16:creationId xmlns:a16="http://schemas.microsoft.com/office/drawing/2014/main" id="{4C598797-2DAE-50CC-D4A7-01E2D77B0B4E}"/>
              </a:ext>
            </a:extLst>
          </p:cNvPr>
          <p:cNvGraphicFramePr>
            <a:graphicFrameLocks noGrp="1"/>
          </p:cNvGraphicFramePr>
          <p:nvPr>
            <p:extLst>
              <p:ext uri="{D42A27DB-BD31-4B8C-83A1-F6EECF244321}">
                <p14:modId xmlns:p14="http://schemas.microsoft.com/office/powerpoint/2010/main" val="3742440357"/>
              </p:ext>
            </p:extLst>
          </p:nvPr>
        </p:nvGraphicFramePr>
        <p:xfrm>
          <a:off x="76200" y="1524000"/>
          <a:ext cx="10083800" cy="4297680"/>
        </p:xfrm>
        <a:graphic>
          <a:graphicData uri="http://schemas.openxmlformats.org/drawingml/2006/table">
            <a:tbl>
              <a:tblPr/>
              <a:tblGrid>
                <a:gridCol w="5041900">
                  <a:extLst>
                    <a:ext uri="{9D8B030D-6E8A-4147-A177-3AD203B41FA5}">
                      <a16:colId xmlns:a16="http://schemas.microsoft.com/office/drawing/2014/main" val="1279730908"/>
                    </a:ext>
                  </a:extLst>
                </a:gridCol>
                <a:gridCol w="5041900">
                  <a:extLst>
                    <a:ext uri="{9D8B030D-6E8A-4147-A177-3AD203B41FA5}">
                      <a16:colId xmlns:a16="http://schemas.microsoft.com/office/drawing/2014/main" val="4016497484"/>
                    </a:ext>
                  </a:extLst>
                </a:gridCol>
              </a:tblGrid>
              <a:tr h="0">
                <a:tc>
                  <a:txBody>
                    <a:bodyPr/>
                    <a:lstStyle/>
                    <a:p>
                      <a:pPr>
                        <a:buNone/>
                      </a:pPr>
                      <a:r>
                        <a:rPr lang="en-IN" sz="2000"/>
                        <a:t>Feature</a:t>
                      </a:r>
                    </a:p>
                  </a:txBody>
                  <a:tcPr anchor="ctr">
                    <a:lnL>
                      <a:noFill/>
                    </a:lnL>
                    <a:lnR>
                      <a:noFill/>
                    </a:lnR>
                    <a:lnT>
                      <a:noFill/>
                    </a:lnT>
                    <a:lnB>
                      <a:noFill/>
                    </a:lnB>
                    <a:noFill/>
                  </a:tcPr>
                </a:tc>
                <a:tc>
                  <a:txBody>
                    <a:bodyPr/>
                    <a:lstStyle/>
                    <a:p>
                      <a:pPr>
                        <a:buNone/>
                      </a:pPr>
                      <a:r>
                        <a:rPr lang="en-IN" sz="2000"/>
                        <a:t>Description</a:t>
                      </a:r>
                    </a:p>
                  </a:txBody>
                  <a:tcPr anchor="ctr">
                    <a:lnL>
                      <a:noFill/>
                    </a:lnL>
                    <a:lnR>
                      <a:noFill/>
                    </a:lnR>
                    <a:lnT>
                      <a:noFill/>
                    </a:lnT>
                    <a:lnB>
                      <a:noFill/>
                    </a:lnB>
                    <a:noFill/>
                  </a:tcPr>
                </a:tc>
                <a:extLst>
                  <a:ext uri="{0D108BD9-81ED-4DB2-BD59-A6C34878D82A}">
                    <a16:rowId xmlns:a16="http://schemas.microsoft.com/office/drawing/2014/main" val="4078684958"/>
                  </a:ext>
                </a:extLst>
              </a:tr>
              <a:tr h="0">
                <a:tc>
                  <a:txBody>
                    <a:bodyPr/>
                    <a:lstStyle/>
                    <a:p>
                      <a:pPr>
                        <a:buNone/>
                      </a:pPr>
                      <a:r>
                        <a:rPr lang="en-IN" sz="2000" dirty="0"/>
                        <a:t>📸 Profile Section</a:t>
                      </a:r>
                    </a:p>
                  </a:txBody>
                  <a:tcPr anchor="ctr">
                    <a:lnL>
                      <a:noFill/>
                    </a:lnL>
                    <a:lnR>
                      <a:noFill/>
                    </a:lnR>
                    <a:lnT>
                      <a:noFill/>
                    </a:lnT>
                    <a:lnB>
                      <a:noFill/>
                    </a:lnB>
                    <a:noFill/>
                  </a:tcPr>
                </a:tc>
                <a:tc>
                  <a:txBody>
                    <a:bodyPr/>
                    <a:lstStyle/>
                    <a:p>
                      <a:pPr>
                        <a:buNone/>
                      </a:pPr>
                      <a:r>
                        <a:rPr lang="en-US" sz="2000"/>
                        <a:t>Displays name, image, and short description.</a:t>
                      </a:r>
                    </a:p>
                  </a:txBody>
                  <a:tcPr anchor="ctr">
                    <a:lnL>
                      <a:noFill/>
                    </a:lnL>
                    <a:lnR>
                      <a:noFill/>
                    </a:lnR>
                    <a:lnT>
                      <a:noFill/>
                    </a:lnT>
                    <a:lnB>
                      <a:noFill/>
                    </a:lnB>
                    <a:noFill/>
                  </a:tcPr>
                </a:tc>
                <a:extLst>
                  <a:ext uri="{0D108BD9-81ED-4DB2-BD59-A6C34878D82A}">
                    <a16:rowId xmlns:a16="http://schemas.microsoft.com/office/drawing/2014/main" val="4198335184"/>
                  </a:ext>
                </a:extLst>
              </a:tr>
              <a:tr h="0">
                <a:tc>
                  <a:txBody>
                    <a:bodyPr/>
                    <a:lstStyle/>
                    <a:p>
                      <a:pPr>
                        <a:buNone/>
                      </a:pPr>
                      <a:r>
                        <a:rPr lang="en-IN" sz="2000"/>
                        <a:t>📂 Projects</a:t>
                      </a:r>
                    </a:p>
                  </a:txBody>
                  <a:tcPr anchor="ctr">
                    <a:lnL>
                      <a:noFill/>
                    </a:lnL>
                    <a:lnR>
                      <a:noFill/>
                    </a:lnR>
                    <a:lnT>
                      <a:noFill/>
                    </a:lnT>
                    <a:lnB>
                      <a:noFill/>
                    </a:lnB>
                    <a:noFill/>
                  </a:tcPr>
                </a:tc>
                <a:tc>
                  <a:txBody>
                    <a:bodyPr/>
                    <a:lstStyle/>
                    <a:p>
                      <a:pPr>
                        <a:buNone/>
                      </a:pPr>
                      <a:r>
                        <a:rPr lang="en-US" sz="2000" dirty="0"/>
                        <a:t>Each card highlights an art form with a thoughtful quote and link.</a:t>
                      </a:r>
                    </a:p>
                  </a:txBody>
                  <a:tcPr anchor="ctr">
                    <a:lnL>
                      <a:noFill/>
                    </a:lnL>
                    <a:lnR>
                      <a:noFill/>
                    </a:lnR>
                    <a:lnT>
                      <a:noFill/>
                    </a:lnT>
                    <a:lnB>
                      <a:noFill/>
                    </a:lnB>
                    <a:noFill/>
                  </a:tcPr>
                </a:tc>
                <a:extLst>
                  <a:ext uri="{0D108BD9-81ED-4DB2-BD59-A6C34878D82A}">
                    <a16:rowId xmlns:a16="http://schemas.microsoft.com/office/drawing/2014/main" val="1707991995"/>
                  </a:ext>
                </a:extLst>
              </a:tr>
              <a:tr h="0">
                <a:tc>
                  <a:txBody>
                    <a:bodyPr/>
                    <a:lstStyle/>
                    <a:p>
                      <a:pPr>
                        <a:buNone/>
                      </a:pPr>
                      <a:r>
                        <a:rPr lang="en-IN" sz="2000"/>
                        <a:t>✅ Skills List</a:t>
                      </a:r>
                    </a:p>
                  </a:txBody>
                  <a:tcPr anchor="ctr">
                    <a:lnL>
                      <a:noFill/>
                    </a:lnL>
                    <a:lnR>
                      <a:noFill/>
                    </a:lnR>
                    <a:lnT>
                      <a:noFill/>
                    </a:lnT>
                    <a:lnB>
                      <a:noFill/>
                    </a:lnB>
                    <a:noFill/>
                  </a:tcPr>
                </a:tc>
                <a:tc>
                  <a:txBody>
                    <a:bodyPr/>
                    <a:lstStyle/>
                    <a:p>
                      <a:pPr>
                        <a:buNone/>
                      </a:pPr>
                      <a:r>
                        <a:rPr lang="en-US" sz="2000"/>
                        <a:t>A flexible, badge-style layout showcasing soft and artistic skills.</a:t>
                      </a:r>
                    </a:p>
                  </a:txBody>
                  <a:tcPr anchor="ctr">
                    <a:lnL>
                      <a:noFill/>
                    </a:lnL>
                    <a:lnR>
                      <a:noFill/>
                    </a:lnR>
                    <a:lnT>
                      <a:noFill/>
                    </a:lnT>
                    <a:lnB>
                      <a:noFill/>
                    </a:lnB>
                    <a:noFill/>
                  </a:tcPr>
                </a:tc>
                <a:extLst>
                  <a:ext uri="{0D108BD9-81ED-4DB2-BD59-A6C34878D82A}">
                    <a16:rowId xmlns:a16="http://schemas.microsoft.com/office/drawing/2014/main" val="3341210613"/>
                  </a:ext>
                </a:extLst>
              </a:tr>
              <a:tr h="0">
                <a:tc>
                  <a:txBody>
                    <a:bodyPr/>
                    <a:lstStyle/>
                    <a:p>
                      <a:pPr>
                        <a:buNone/>
                      </a:pPr>
                      <a:r>
                        <a:rPr lang="en-IN" sz="2000"/>
                        <a:t>✉️ Contact Form</a:t>
                      </a:r>
                    </a:p>
                  </a:txBody>
                  <a:tcPr anchor="ctr">
                    <a:lnL>
                      <a:noFill/>
                    </a:lnL>
                    <a:lnR>
                      <a:noFill/>
                    </a:lnR>
                    <a:lnT>
                      <a:noFill/>
                    </a:lnT>
                    <a:lnB>
                      <a:noFill/>
                    </a:lnB>
                    <a:noFill/>
                  </a:tcPr>
                </a:tc>
                <a:tc>
                  <a:txBody>
                    <a:bodyPr/>
                    <a:lstStyle/>
                    <a:p>
                      <a:pPr>
                        <a:buNone/>
                      </a:pPr>
                      <a:r>
                        <a:rPr lang="en-US" sz="2000" dirty="0"/>
                        <a:t>Functional form with validation and success message using JavaScript.</a:t>
                      </a:r>
                    </a:p>
                  </a:txBody>
                  <a:tcPr anchor="ctr">
                    <a:lnL>
                      <a:noFill/>
                    </a:lnL>
                    <a:lnR>
                      <a:noFill/>
                    </a:lnR>
                    <a:lnT>
                      <a:noFill/>
                    </a:lnT>
                    <a:lnB>
                      <a:noFill/>
                    </a:lnB>
                    <a:noFill/>
                  </a:tcPr>
                </a:tc>
                <a:extLst>
                  <a:ext uri="{0D108BD9-81ED-4DB2-BD59-A6C34878D82A}">
                    <a16:rowId xmlns:a16="http://schemas.microsoft.com/office/drawing/2014/main" val="3455627081"/>
                  </a:ext>
                </a:extLst>
              </a:tr>
              <a:tr h="0">
                <a:tc>
                  <a:txBody>
                    <a:bodyPr/>
                    <a:lstStyle/>
                    <a:p>
                      <a:pPr>
                        <a:buNone/>
                      </a:pPr>
                      <a:r>
                        <a:rPr lang="en-IN" sz="2000"/>
                        <a:t>📱 Responsive Design</a:t>
                      </a:r>
                    </a:p>
                  </a:txBody>
                  <a:tcPr anchor="ctr">
                    <a:lnL>
                      <a:noFill/>
                    </a:lnL>
                    <a:lnR>
                      <a:noFill/>
                    </a:lnR>
                    <a:lnT>
                      <a:noFill/>
                    </a:lnT>
                    <a:lnB>
                      <a:noFill/>
                    </a:lnB>
                    <a:noFill/>
                  </a:tcPr>
                </a:tc>
                <a:tc>
                  <a:txBody>
                    <a:bodyPr/>
                    <a:lstStyle/>
                    <a:p>
                      <a:pPr>
                        <a:buNone/>
                      </a:pPr>
                      <a:r>
                        <a:rPr lang="en-US" sz="2000"/>
                        <a:t>Layout adapts beautifully to tablets and mobile devices.</a:t>
                      </a:r>
                    </a:p>
                  </a:txBody>
                  <a:tcPr anchor="ctr">
                    <a:lnL>
                      <a:noFill/>
                    </a:lnL>
                    <a:lnR>
                      <a:noFill/>
                    </a:lnR>
                    <a:lnT>
                      <a:noFill/>
                    </a:lnT>
                    <a:lnB>
                      <a:noFill/>
                    </a:lnB>
                    <a:noFill/>
                  </a:tcPr>
                </a:tc>
                <a:extLst>
                  <a:ext uri="{0D108BD9-81ED-4DB2-BD59-A6C34878D82A}">
                    <a16:rowId xmlns:a16="http://schemas.microsoft.com/office/drawing/2014/main" val="1373685506"/>
                  </a:ext>
                </a:extLst>
              </a:tr>
              <a:tr h="0">
                <a:tc>
                  <a:txBody>
                    <a:bodyPr/>
                    <a:lstStyle/>
                    <a:p>
                      <a:pPr>
                        <a:buNone/>
                      </a:pPr>
                      <a:r>
                        <a:rPr lang="en-IN" sz="2000"/>
                        <a:t>🔗 Footer with Links</a:t>
                      </a:r>
                    </a:p>
                  </a:txBody>
                  <a:tcPr anchor="ctr">
                    <a:lnL>
                      <a:noFill/>
                    </a:lnL>
                    <a:lnR>
                      <a:noFill/>
                    </a:lnR>
                    <a:lnT>
                      <a:noFill/>
                    </a:lnT>
                    <a:lnB>
                      <a:noFill/>
                    </a:lnB>
                    <a:noFill/>
                  </a:tcPr>
                </a:tc>
                <a:tc>
                  <a:txBody>
                    <a:bodyPr/>
                    <a:lstStyle/>
                    <a:p>
                      <a:pPr>
                        <a:buNone/>
                      </a:pPr>
                      <a:r>
                        <a:rPr lang="en-US" sz="2000" dirty="0"/>
                        <a:t>Direct connections to email, Instagram, and phone.</a:t>
                      </a:r>
                    </a:p>
                  </a:txBody>
                  <a:tcPr anchor="ctr">
                    <a:lnL>
                      <a:noFill/>
                    </a:lnL>
                    <a:lnR>
                      <a:noFill/>
                    </a:lnR>
                    <a:lnT>
                      <a:noFill/>
                    </a:lnT>
                    <a:lnB>
                      <a:noFill/>
                    </a:lnB>
                    <a:noFill/>
                  </a:tcPr>
                </a:tc>
                <a:extLst>
                  <a:ext uri="{0D108BD9-81ED-4DB2-BD59-A6C34878D82A}">
                    <a16:rowId xmlns:a16="http://schemas.microsoft.com/office/drawing/2014/main" val="2261926236"/>
                  </a:ext>
                </a:extLst>
              </a:tr>
            </a:tbl>
          </a:graphicData>
        </a:graphic>
      </p:graphicFrame>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386</TotalTime>
  <Words>556</Words>
  <Application>Microsoft Office PowerPoint</Application>
  <PresentationFormat>Widescreen</PresentationFormat>
  <Paragraphs>79</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Times New Roman</vt:lpstr>
      <vt:lpstr>Trebuchet MS</vt:lpstr>
      <vt:lpstr>Office Theme</vt:lpstr>
      <vt:lpstr>Digital Portfolio  </vt:lpstr>
      <vt:lpstr>PROJECT TITLE              Digital Portfolio </vt:lpstr>
      <vt:lpstr>AGENDA</vt:lpstr>
      <vt:lpstr>PROBLEM STATEMENT  Many individuals and developers need a centralized place to showcase their skills, experiences, and completed projects. The challenge lies in presenting this information in an appealing, responsive, and user-friendly format to potential employers, collaborators, or clients.</vt:lpstr>
      <vt:lpstr>PROJECT OVERVIEW  This portfolio website is a personal artistic showcase built for Priya Dharshini, a student and multi-talented creative (artist, calligrapher). The goal of the project is to: Present art projects with descriptive context. Share skills in an elegant layout. Enable contact through a simple, responsive form. Build a unique brand identity with personal flair. </vt:lpstr>
      <vt:lpstr>WHO ARE THE END USERS?  This portfolio is designed for: Art Enthusiasts who appreciate and want to explore unique crafts. Potential Clients interested in custom artwork or commissions. Recruiters or Collaborators in creative domains. Friends, family, and peers supporting Priya’s artistic journey. </vt:lpstr>
      <vt:lpstr>TOOLS AND TECHNIQUES           </vt:lpstr>
      <vt:lpstr>PowerPoint Presentation</vt:lpstr>
      <vt:lpstr>FEATURES AND FUNCTIONALITY </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Priya dharshini</cp:lastModifiedBy>
  <cp:revision>23</cp:revision>
  <dcterms:created xsi:type="dcterms:W3CDTF">2024-03-29T15:07:22Z</dcterms:created>
  <dcterms:modified xsi:type="dcterms:W3CDTF">2025-08-28T10:48:58Z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