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Open Sauce" charset="1" panose="00000500000000000000"/>
      <p:regular r:id="rId16"/>
    </p:embeddedFont>
    <p:embeddedFont>
      <p:font typeface="Arimo" charset="1" panose="020B0604020202020204"/>
      <p:regular r:id="rId17"/>
    </p:embeddedFont>
    <p:embeddedFont>
      <p:font typeface="Open Sauce Bold" charset="1" panose="000008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129B5D"/>
        </a:solidFill>
      </p:bgPr>
    </p:bg>
    <p:spTree>
      <p:nvGrpSpPr>
        <p:cNvPr id="1" name=""/>
        <p:cNvGrpSpPr/>
        <p:nvPr/>
      </p:nvGrpSpPr>
      <p:grpSpPr>
        <a:xfrm>
          <a:off x="0" y="0"/>
          <a:ext cx="0" cy="0"/>
          <a:chOff x="0" y="0"/>
          <a:chExt cx="0" cy="0"/>
        </a:xfrm>
      </p:grpSpPr>
      <p:grpSp>
        <p:nvGrpSpPr>
          <p:cNvPr name="Group 2" id="2"/>
          <p:cNvGrpSpPr/>
          <p:nvPr/>
        </p:nvGrpSpPr>
        <p:grpSpPr>
          <a:xfrm rot="0">
            <a:off x="0" y="6790472"/>
            <a:ext cx="3502132" cy="3496528"/>
            <a:chOff x="0" y="0"/>
            <a:chExt cx="6350000" cy="6339840"/>
          </a:xfrm>
        </p:grpSpPr>
        <p:sp>
          <p:nvSpPr>
            <p:cNvPr name="Freeform 3" id="3"/>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B6FFDE"/>
            </a:solidFill>
          </p:spPr>
        </p:sp>
      </p:grpSp>
      <p:sp>
        <p:nvSpPr>
          <p:cNvPr name="TextBox 4" id="4"/>
          <p:cNvSpPr txBox="true"/>
          <p:nvPr/>
        </p:nvSpPr>
        <p:spPr>
          <a:xfrm rot="0">
            <a:off x="1028700" y="1028700"/>
            <a:ext cx="11275080" cy="3181350"/>
          </a:xfrm>
          <a:prstGeom prst="rect">
            <a:avLst/>
          </a:prstGeom>
        </p:spPr>
        <p:txBody>
          <a:bodyPr anchor="t" rtlCol="false" tIns="0" lIns="0" bIns="0" rIns="0">
            <a:spAutoFit/>
          </a:bodyPr>
          <a:lstStyle/>
          <a:p>
            <a:pPr algn="l" marL="0" indent="0" lvl="0">
              <a:lnSpc>
                <a:spcPts val="12526"/>
              </a:lnSpc>
            </a:pPr>
            <a:r>
              <a:rPr lang="en-US" sz="10438">
                <a:solidFill>
                  <a:srgbClr val="FFFFFF"/>
                </a:solidFill>
                <a:latin typeface="Open Sauce"/>
                <a:ea typeface="Open Sauce"/>
                <a:cs typeface="Open Sauce"/>
                <a:sym typeface="Open Sauce"/>
              </a:rPr>
              <a:t>EQUATION SOLVER GAME</a:t>
            </a:r>
          </a:p>
        </p:txBody>
      </p:sp>
      <p:grpSp>
        <p:nvGrpSpPr>
          <p:cNvPr name="Group 5" id="5"/>
          <p:cNvGrpSpPr/>
          <p:nvPr/>
        </p:nvGrpSpPr>
        <p:grpSpPr>
          <a:xfrm rot="0">
            <a:off x="6910543" y="8301097"/>
            <a:ext cx="10348757" cy="957203"/>
            <a:chOff x="0" y="0"/>
            <a:chExt cx="13798342" cy="1276271"/>
          </a:xfrm>
        </p:grpSpPr>
        <p:sp>
          <p:nvSpPr>
            <p:cNvPr name="TextBox 6" id="6"/>
            <p:cNvSpPr txBox="true"/>
            <p:nvPr/>
          </p:nvSpPr>
          <p:spPr>
            <a:xfrm rot="0">
              <a:off x="0" y="-85725"/>
              <a:ext cx="13798342" cy="715766"/>
            </a:xfrm>
            <a:prstGeom prst="rect">
              <a:avLst/>
            </a:prstGeom>
          </p:spPr>
          <p:txBody>
            <a:bodyPr anchor="t" rtlCol="false" tIns="0" lIns="0" bIns="0" rIns="0">
              <a:spAutoFit/>
            </a:bodyPr>
            <a:lstStyle/>
            <a:p>
              <a:pPr algn="r" marL="0" indent="0" lvl="0">
                <a:lnSpc>
                  <a:spcPts val="4404"/>
                </a:lnSpc>
              </a:pPr>
              <a:r>
                <a:rPr lang="en-US" sz="3146">
                  <a:solidFill>
                    <a:srgbClr val="B6FFDE"/>
                  </a:solidFill>
                  <a:latin typeface="Arimo"/>
                  <a:ea typeface="Arimo"/>
                  <a:cs typeface="Arimo"/>
                  <a:sym typeface="Arimo"/>
                </a:rPr>
                <a:t>M. PRIYADARSHINI</a:t>
              </a:r>
            </a:p>
          </p:txBody>
        </p:sp>
        <p:sp>
          <p:nvSpPr>
            <p:cNvPr name="TextBox 7" id="7"/>
            <p:cNvSpPr txBox="true"/>
            <p:nvPr/>
          </p:nvSpPr>
          <p:spPr>
            <a:xfrm rot="0">
              <a:off x="1639253" y="728171"/>
              <a:ext cx="12159089" cy="548101"/>
            </a:xfrm>
            <a:prstGeom prst="rect">
              <a:avLst/>
            </a:prstGeom>
          </p:spPr>
          <p:txBody>
            <a:bodyPr anchor="t" rtlCol="false" tIns="0" lIns="0" bIns="0" rIns="0">
              <a:spAutoFit/>
            </a:bodyPr>
            <a:lstStyle/>
            <a:p>
              <a:pPr algn="r" marL="0" indent="0" lvl="0">
                <a:lnSpc>
                  <a:spcPts val="3461"/>
                </a:lnSpc>
              </a:pPr>
              <a:r>
                <a:rPr lang="en-US" sz="2472">
                  <a:solidFill>
                    <a:srgbClr val="B6FFDE"/>
                  </a:solidFill>
                  <a:latin typeface="Open Sauce"/>
                  <a:ea typeface="Open Sauce"/>
                  <a:cs typeface="Open Sauce"/>
                  <a:sym typeface="Open Sauce"/>
                </a:rPr>
                <a:t>Submission Date: 26.09.2024</a:t>
              </a:r>
            </a:p>
          </p:txBody>
        </p:sp>
      </p:grpSp>
      <p:grpSp>
        <p:nvGrpSpPr>
          <p:cNvPr name="Group 8" id="8"/>
          <p:cNvGrpSpPr/>
          <p:nvPr/>
        </p:nvGrpSpPr>
        <p:grpSpPr>
          <a:xfrm rot="0">
            <a:off x="11840477" y="-895577"/>
            <a:ext cx="8072794" cy="6491502"/>
            <a:chOff x="0" y="0"/>
            <a:chExt cx="10763725" cy="8655336"/>
          </a:xfrm>
        </p:grpSpPr>
        <p:grpSp>
          <p:nvGrpSpPr>
            <p:cNvPr name="Group 9" id="9"/>
            <p:cNvGrpSpPr/>
            <p:nvPr/>
          </p:nvGrpSpPr>
          <p:grpSpPr>
            <a:xfrm rot="2700000">
              <a:off x="5010073" y="5221574"/>
              <a:ext cx="6125442" cy="1485661"/>
              <a:chOff x="0" y="0"/>
              <a:chExt cx="26301750" cy="6379210"/>
            </a:xfrm>
          </p:grpSpPr>
          <p:sp>
            <p:nvSpPr>
              <p:cNvPr name="Freeform 10" id="10"/>
              <p:cNvSpPr/>
              <p:nvPr/>
            </p:nvSpPr>
            <p:spPr>
              <a:xfrm flipH="false" flipV="false" rot="0">
                <a:off x="0" y="0"/>
                <a:ext cx="26301750" cy="6379210"/>
              </a:xfrm>
              <a:custGeom>
                <a:avLst/>
                <a:gdLst/>
                <a:ahLst/>
                <a:cxnLst/>
                <a:rect r="r" b="b" t="t" l="l"/>
                <a:pathLst>
                  <a:path h="6379210" w="26301750">
                    <a:moveTo>
                      <a:pt x="19619477" y="0"/>
                    </a:moveTo>
                    <a:lnTo>
                      <a:pt x="7607643" y="0"/>
                    </a:lnTo>
                    <a:lnTo>
                      <a:pt x="6706792" y="7620"/>
                    </a:lnTo>
                    <a:lnTo>
                      <a:pt x="0" y="6379210"/>
                    </a:lnTo>
                    <a:lnTo>
                      <a:pt x="19655841" y="6379210"/>
                    </a:lnTo>
                    <a:lnTo>
                      <a:pt x="26301750" y="0"/>
                    </a:lnTo>
                    <a:close/>
                  </a:path>
                </a:pathLst>
              </a:custGeom>
              <a:solidFill>
                <a:srgbClr val="B6FFDE"/>
              </a:solidFill>
            </p:spPr>
          </p:sp>
        </p:grpSp>
        <p:grpSp>
          <p:nvGrpSpPr>
            <p:cNvPr name="Group 11" id="11"/>
            <p:cNvGrpSpPr/>
            <p:nvPr/>
          </p:nvGrpSpPr>
          <p:grpSpPr>
            <a:xfrm rot="2700000">
              <a:off x="3946191" y="2040224"/>
              <a:ext cx="6125442" cy="1485661"/>
              <a:chOff x="0" y="0"/>
              <a:chExt cx="26301750" cy="6379210"/>
            </a:xfrm>
          </p:grpSpPr>
          <p:sp>
            <p:nvSpPr>
              <p:cNvPr name="Freeform 12" id="12"/>
              <p:cNvSpPr/>
              <p:nvPr/>
            </p:nvSpPr>
            <p:spPr>
              <a:xfrm flipH="false" flipV="false" rot="0">
                <a:off x="0" y="0"/>
                <a:ext cx="26301750" cy="6379210"/>
              </a:xfrm>
              <a:custGeom>
                <a:avLst/>
                <a:gdLst/>
                <a:ahLst/>
                <a:cxnLst/>
                <a:rect r="r" b="b" t="t" l="l"/>
                <a:pathLst>
                  <a:path h="6379210" w="26301750">
                    <a:moveTo>
                      <a:pt x="19619477" y="0"/>
                    </a:moveTo>
                    <a:lnTo>
                      <a:pt x="7607643" y="0"/>
                    </a:lnTo>
                    <a:lnTo>
                      <a:pt x="6706792" y="7620"/>
                    </a:lnTo>
                    <a:lnTo>
                      <a:pt x="0" y="6379210"/>
                    </a:lnTo>
                    <a:lnTo>
                      <a:pt x="19655841" y="6379210"/>
                    </a:lnTo>
                    <a:lnTo>
                      <a:pt x="26301750" y="0"/>
                    </a:lnTo>
                    <a:close/>
                  </a:path>
                </a:pathLst>
              </a:custGeom>
              <a:solidFill>
                <a:srgbClr val="B6FFDE"/>
              </a:solidFill>
            </p:spPr>
          </p:sp>
        </p:grpSp>
        <p:grpSp>
          <p:nvGrpSpPr>
            <p:cNvPr name="Group 13" id="13"/>
            <p:cNvGrpSpPr/>
            <p:nvPr/>
          </p:nvGrpSpPr>
          <p:grpSpPr>
            <a:xfrm rot="2700000">
              <a:off x="-371790" y="1948101"/>
              <a:ext cx="6125442" cy="1485661"/>
              <a:chOff x="0" y="0"/>
              <a:chExt cx="26301750" cy="6379210"/>
            </a:xfrm>
          </p:grpSpPr>
          <p:sp>
            <p:nvSpPr>
              <p:cNvPr name="Freeform 14" id="14"/>
              <p:cNvSpPr/>
              <p:nvPr/>
            </p:nvSpPr>
            <p:spPr>
              <a:xfrm flipH="false" flipV="false" rot="0">
                <a:off x="0" y="0"/>
                <a:ext cx="26301750" cy="6379210"/>
              </a:xfrm>
              <a:custGeom>
                <a:avLst/>
                <a:gdLst/>
                <a:ahLst/>
                <a:cxnLst/>
                <a:rect r="r" b="b" t="t" l="l"/>
                <a:pathLst>
                  <a:path h="6379210" w="26301750">
                    <a:moveTo>
                      <a:pt x="19619477" y="0"/>
                    </a:moveTo>
                    <a:lnTo>
                      <a:pt x="7607643" y="0"/>
                    </a:lnTo>
                    <a:lnTo>
                      <a:pt x="6706792" y="7620"/>
                    </a:lnTo>
                    <a:lnTo>
                      <a:pt x="0" y="6379210"/>
                    </a:lnTo>
                    <a:lnTo>
                      <a:pt x="19655841" y="6379210"/>
                    </a:lnTo>
                    <a:lnTo>
                      <a:pt x="26301750" y="0"/>
                    </a:lnTo>
                    <a:close/>
                  </a:path>
                </a:pathLst>
              </a:custGeom>
              <a:solidFill>
                <a:srgbClr val="B6FFDE"/>
              </a:solidFill>
            </p:spPr>
          </p:sp>
        </p:gr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29B5D"/>
        </a:solidFill>
      </p:bgPr>
    </p:bg>
    <p:spTree>
      <p:nvGrpSpPr>
        <p:cNvPr id="1" name=""/>
        <p:cNvGrpSpPr/>
        <p:nvPr/>
      </p:nvGrpSpPr>
      <p:grpSpPr>
        <a:xfrm>
          <a:off x="0" y="0"/>
          <a:ext cx="0" cy="0"/>
          <a:chOff x="0" y="0"/>
          <a:chExt cx="0" cy="0"/>
        </a:xfrm>
      </p:grpSpPr>
      <p:sp>
        <p:nvSpPr>
          <p:cNvPr name="TextBox 2" id="2"/>
          <p:cNvSpPr txBox="true"/>
          <p:nvPr/>
        </p:nvSpPr>
        <p:spPr>
          <a:xfrm rot="0">
            <a:off x="1028700" y="3375116"/>
            <a:ext cx="6115574" cy="1226103"/>
          </a:xfrm>
          <a:prstGeom prst="rect">
            <a:avLst/>
          </a:prstGeom>
        </p:spPr>
        <p:txBody>
          <a:bodyPr anchor="t" rtlCol="false" tIns="0" lIns="0" bIns="0" rIns="0">
            <a:spAutoFit/>
          </a:bodyPr>
          <a:lstStyle/>
          <a:p>
            <a:pPr algn="l" marL="0" indent="0" lvl="0">
              <a:lnSpc>
                <a:spcPts val="9600"/>
              </a:lnSpc>
            </a:pPr>
            <a:r>
              <a:rPr lang="en-US" sz="8000">
                <a:solidFill>
                  <a:srgbClr val="FFFFFF"/>
                </a:solidFill>
                <a:latin typeface="Open Sauce"/>
                <a:ea typeface="Open Sauce"/>
                <a:cs typeface="Open Sauce"/>
                <a:sym typeface="Open Sauce"/>
              </a:rPr>
              <a:t>Conclusion</a:t>
            </a:r>
          </a:p>
        </p:txBody>
      </p:sp>
      <p:sp>
        <p:nvSpPr>
          <p:cNvPr name="TextBox 3" id="3"/>
          <p:cNvSpPr txBox="true"/>
          <p:nvPr/>
        </p:nvSpPr>
        <p:spPr>
          <a:xfrm rot="0">
            <a:off x="7802060" y="1835241"/>
            <a:ext cx="8731548" cy="3051175"/>
          </a:xfrm>
          <a:prstGeom prst="rect">
            <a:avLst/>
          </a:prstGeom>
        </p:spPr>
        <p:txBody>
          <a:bodyPr anchor="t" rtlCol="false" tIns="0" lIns="0" bIns="0" rIns="0">
            <a:spAutoFit/>
          </a:bodyPr>
          <a:lstStyle/>
          <a:p>
            <a:pPr algn="l">
              <a:lnSpc>
                <a:spcPts val="3499"/>
              </a:lnSpc>
            </a:pPr>
            <a:r>
              <a:rPr lang="en-US" sz="2499">
                <a:solidFill>
                  <a:srgbClr val="FFFFFF"/>
                </a:solidFill>
                <a:latin typeface="Open Sauce"/>
                <a:ea typeface="Open Sauce"/>
                <a:cs typeface="Open Sauce"/>
                <a:sym typeface="Open Sauce"/>
              </a:rPr>
              <a:t>The Equation Solver Game is a fun and interactive way for users to practice math. It gives random math problems, checks answers right away, and helps users correct mistakes without stopping the game. This makes learning math enjoyable and easy, allowing users to improve their skills while playing.</a:t>
            </a:r>
          </a:p>
          <a:p>
            <a:pPr algn="l" marL="0" indent="0" lvl="0">
              <a:lnSpc>
                <a:spcPts val="3500"/>
              </a:lnSpc>
              <a:spcBef>
                <a:spcPct val="0"/>
              </a:spcBef>
            </a:pPr>
          </a:p>
        </p:txBody>
      </p:sp>
      <p:sp>
        <p:nvSpPr>
          <p:cNvPr name="TextBox 4" id="4"/>
          <p:cNvSpPr txBox="true"/>
          <p:nvPr/>
        </p:nvSpPr>
        <p:spPr>
          <a:xfrm rot="0">
            <a:off x="8615645" y="6588789"/>
            <a:ext cx="7104378" cy="1298575"/>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FFFFFF"/>
                </a:solidFill>
                <a:latin typeface="Open Sauce"/>
                <a:ea typeface="Open Sauce"/>
                <a:cs typeface="Open Sauce"/>
                <a:sym typeface="Open Sauce"/>
              </a:rPr>
              <a:t>Data Analytics</a:t>
            </a:r>
          </a:p>
          <a:p>
            <a:pPr algn="l" marL="539749" indent="-269875" lvl="1">
              <a:lnSpc>
                <a:spcPts val="3499"/>
              </a:lnSpc>
              <a:buFont typeface="Arial"/>
              <a:buChar char="•"/>
            </a:pPr>
            <a:r>
              <a:rPr lang="en-US" sz="2499">
                <a:solidFill>
                  <a:srgbClr val="FFFFFF"/>
                </a:solidFill>
                <a:latin typeface="Open Sauce"/>
                <a:ea typeface="Open Sauce"/>
                <a:cs typeface="Open Sauce"/>
                <a:sym typeface="Open Sauce"/>
              </a:rPr>
              <a:t>Difficulty Level</a:t>
            </a:r>
          </a:p>
          <a:p>
            <a:pPr algn="l" marL="539750" indent="-269875" lvl="1">
              <a:lnSpc>
                <a:spcPts val="3500"/>
              </a:lnSpc>
              <a:buFont typeface="Arial"/>
              <a:buChar char="•"/>
            </a:pPr>
            <a:r>
              <a:rPr lang="en-US" sz="2500">
                <a:solidFill>
                  <a:srgbClr val="FFFFFF"/>
                </a:solidFill>
                <a:latin typeface="Open Sauce"/>
                <a:ea typeface="Open Sauce"/>
                <a:cs typeface="Open Sauce"/>
                <a:sym typeface="Open Sauce"/>
              </a:rPr>
              <a:t>Visual Representation</a:t>
            </a:r>
          </a:p>
        </p:txBody>
      </p:sp>
      <p:sp>
        <p:nvSpPr>
          <p:cNvPr name="TextBox 5" id="5"/>
          <p:cNvSpPr txBox="true"/>
          <p:nvPr/>
        </p:nvSpPr>
        <p:spPr>
          <a:xfrm rot="0">
            <a:off x="7802060" y="5789839"/>
            <a:ext cx="7104378" cy="523875"/>
          </a:xfrm>
          <a:prstGeom prst="rect">
            <a:avLst/>
          </a:prstGeom>
        </p:spPr>
        <p:txBody>
          <a:bodyPr anchor="t" rtlCol="false" tIns="0" lIns="0" bIns="0" rIns="0">
            <a:spAutoFit/>
          </a:bodyPr>
          <a:lstStyle/>
          <a:p>
            <a:pPr algn="l" marL="0" indent="0" lvl="0">
              <a:lnSpc>
                <a:spcPts val="4200"/>
              </a:lnSpc>
            </a:pPr>
            <a:r>
              <a:rPr lang="en-US" b="true" sz="3500" spc="35">
                <a:solidFill>
                  <a:srgbClr val="FFFFFF"/>
                </a:solidFill>
                <a:latin typeface="Open Sauce Bold"/>
                <a:ea typeface="Open Sauce Bold"/>
                <a:cs typeface="Open Sauce Bold"/>
                <a:sym typeface="Open Sauce Bold"/>
              </a:rPr>
              <a:t>Future Development</a:t>
            </a:r>
          </a:p>
        </p:txBody>
      </p:sp>
      <p:sp>
        <p:nvSpPr>
          <p:cNvPr name="Freeform 6" id="6"/>
          <p:cNvSpPr/>
          <p:nvPr/>
        </p:nvSpPr>
        <p:spPr>
          <a:xfrm flipH="false" flipV="true" rot="-10800000">
            <a:off x="-2117612" y="6051777"/>
            <a:ext cx="4235223" cy="4235223"/>
          </a:xfrm>
          <a:custGeom>
            <a:avLst/>
            <a:gdLst/>
            <a:ahLst/>
            <a:cxnLst/>
            <a:rect r="r" b="b" t="t" l="l"/>
            <a:pathLst>
              <a:path h="4235223" w="4235223">
                <a:moveTo>
                  <a:pt x="0" y="4235223"/>
                </a:moveTo>
                <a:lnTo>
                  <a:pt x="4235224" y="4235223"/>
                </a:lnTo>
                <a:lnTo>
                  <a:pt x="4235224" y="0"/>
                </a:lnTo>
                <a:lnTo>
                  <a:pt x="0" y="0"/>
                </a:lnTo>
                <a:lnTo>
                  <a:pt x="0" y="4235223"/>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6FFDE"/>
        </a:solidFill>
      </p:bgPr>
    </p:bg>
    <p:spTree>
      <p:nvGrpSpPr>
        <p:cNvPr id="1" name=""/>
        <p:cNvGrpSpPr/>
        <p:nvPr/>
      </p:nvGrpSpPr>
      <p:grpSpPr>
        <a:xfrm>
          <a:off x="0" y="0"/>
          <a:ext cx="0" cy="0"/>
          <a:chOff x="0" y="0"/>
          <a:chExt cx="0" cy="0"/>
        </a:xfrm>
      </p:grpSpPr>
      <p:sp>
        <p:nvSpPr>
          <p:cNvPr name="Freeform 2" id="2"/>
          <p:cNvSpPr/>
          <p:nvPr/>
        </p:nvSpPr>
        <p:spPr>
          <a:xfrm flipH="false" flipV="false" rot="0">
            <a:off x="-3086100" y="4114800"/>
            <a:ext cx="6172200" cy="6172200"/>
          </a:xfrm>
          <a:custGeom>
            <a:avLst/>
            <a:gdLst/>
            <a:ahLst/>
            <a:cxnLst/>
            <a:rect r="r" b="b" t="t" l="l"/>
            <a:pathLst>
              <a:path h="6172200" w="6172200">
                <a:moveTo>
                  <a:pt x="0" y="0"/>
                </a:moveTo>
                <a:lnTo>
                  <a:pt x="6172200" y="0"/>
                </a:lnTo>
                <a:lnTo>
                  <a:pt x="6172200" y="6172200"/>
                </a:lnTo>
                <a:lnTo>
                  <a:pt x="0" y="61722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21754" y="2942482"/>
            <a:ext cx="5964199" cy="2797174"/>
          </a:xfrm>
          <a:prstGeom prst="rect">
            <a:avLst/>
          </a:prstGeom>
        </p:spPr>
        <p:txBody>
          <a:bodyPr anchor="t" rtlCol="false" tIns="0" lIns="0" bIns="0" rIns="0">
            <a:spAutoFit/>
          </a:bodyPr>
          <a:lstStyle/>
          <a:p>
            <a:pPr algn="ctr">
              <a:lnSpc>
                <a:spcPts val="11200"/>
              </a:lnSpc>
            </a:pPr>
            <a:r>
              <a:rPr lang="en-US" sz="8000">
                <a:solidFill>
                  <a:srgbClr val="129B5D"/>
                </a:solidFill>
                <a:latin typeface="Open Sauce"/>
                <a:ea typeface="Open Sauce"/>
                <a:cs typeface="Open Sauce"/>
                <a:sym typeface="Open Sauce"/>
              </a:rPr>
              <a:t>Aim of the </a:t>
            </a:r>
          </a:p>
          <a:p>
            <a:pPr algn="ctr">
              <a:lnSpc>
                <a:spcPts val="11200"/>
              </a:lnSpc>
              <a:spcBef>
                <a:spcPct val="0"/>
              </a:spcBef>
            </a:pPr>
            <a:r>
              <a:rPr lang="en-US" sz="8000">
                <a:solidFill>
                  <a:srgbClr val="129B5D"/>
                </a:solidFill>
                <a:latin typeface="Open Sauce"/>
                <a:ea typeface="Open Sauce"/>
                <a:cs typeface="Open Sauce"/>
                <a:sym typeface="Open Sauce"/>
              </a:rPr>
              <a:t>Project</a:t>
            </a:r>
          </a:p>
        </p:txBody>
      </p:sp>
      <p:sp>
        <p:nvSpPr>
          <p:cNvPr name="TextBox 4" id="4"/>
          <p:cNvSpPr txBox="true"/>
          <p:nvPr/>
        </p:nvSpPr>
        <p:spPr>
          <a:xfrm rot="0">
            <a:off x="8364757" y="2866681"/>
            <a:ext cx="7453474" cy="3053552"/>
          </a:xfrm>
          <a:prstGeom prst="rect">
            <a:avLst/>
          </a:prstGeom>
        </p:spPr>
        <p:txBody>
          <a:bodyPr anchor="t" rtlCol="false" tIns="0" lIns="0" bIns="0" rIns="0">
            <a:spAutoFit/>
          </a:bodyPr>
          <a:lstStyle/>
          <a:p>
            <a:pPr algn="l">
              <a:lnSpc>
                <a:spcPts val="4199"/>
              </a:lnSpc>
            </a:pPr>
            <a:r>
              <a:rPr lang="en-US" sz="2999">
                <a:solidFill>
                  <a:srgbClr val="129B5D"/>
                </a:solidFill>
                <a:latin typeface="Open Sauce"/>
                <a:ea typeface="Open Sauce"/>
                <a:cs typeface="Open Sauce"/>
                <a:sym typeface="Open Sauce"/>
              </a:rPr>
              <a:t>The program aims to help users practice math skills by solving randomly generated equations. It provides instant feedback and tracks the time taken to complete the quiz.</a:t>
            </a:r>
          </a:p>
          <a:p>
            <a:pPr algn="l">
              <a:lnSpc>
                <a:spcPts val="3588"/>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6FFDE"/>
        </a:solidFill>
      </p:bgPr>
    </p:bg>
    <p:spTree>
      <p:nvGrpSpPr>
        <p:cNvPr id="1" name=""/>
        <p:cNvGrpSpPr/>
        <p:nvPr/>
      </p:nvGrpSpPr>
      <p:grpSpPr>
        <a:xfrm>
          <a:off x="0" y="0"/>
          <a:ext cx="0" cy="0"/>
          <a:chOff x="0" y="0"/>
          <a:chExt cx="0" cy="0"/>
        </a:xfrm>
      </p:grpSpPr>
      <p:sp>
        <p:nvSpPr>
          <p:cNvPr name="TextBox 2" id="2"/>
          <p:cNvSpPr txBox="true"/>
          <p:nvPr/>
        </p:nvSpPr>
        <p:spPr>
          <a:xfrm rot="0">
            <a:off x="2212704" y="1846440"/>
            <a:ext cx="13862592" cy="1228725"/>
          </a:xfrm>
          <a:prstGeom prst="rect">
            <a:avLst/>
          </a:prstGeom>
        </p:spPr>
        <p:txBody>
          <a:bodyPr anchor="t" rtlCol="false" tIns="0" lIns="0" bIns="0" rIns="0">
            <a:spAutoFit/>
          </a:bodyPr>
          <a:lstStyle/>
          <a:p>
            <a:pPr algn="ctr" marL="0" indent="0" lvl="0">
              <a:lnSpc>
                <a:spcPts val="9600"/>
              </a:lnSpc>
            </a:pPr>
            <a:r>
              <a:rPr lang="en-US" sz="8000">
                <a:solidFill>
                  <a:srgbClr val="129B5D"/>
                </a:solidFill>
                <a:latin typeface="Open Sauce"/>
                <a:ea typeface="Open Sauce"/>
                <a:cs typeface="Open Sauce"/>
                <a:sym typeface="Open Sauce"/>
              </a:rPr>
              <a:t>Problem Statement</a:t>
            </a:r>
          </a:p>
        </p:txBody>
      </p:sp>
      <p:sp>
        <p:nvSpPr>
          <p:cNvPr name="Freeform 3" id="3"/>
          <p:cNvSpPr/>
          <p:nvPr/>
        </p:nvSpPr>
        <p:spPr>
          <a:xfrm flipH="false" flipV="false" rot="0">
            <a:off x="1957944" y="4371453"/>
            <a:ext cx="509520" cy="870298"/>
          </a:xfrm>
          <a:custGeom>
            <a:avLst/>
            <a:gdLst/>
            <a:ahLst/>
            <a:cxnLst/>
            <a:rect r="r" b="b" t="t" l="l"/>
            <a:pathLst>
              <a:path h="870298" w="509520">
                <a:moveTo>
                  <a:pt x="0" y="0"/>
                </a:moveTo>
                <a:lnTo>
                  <a:pt x="509520" y="0"/>
                </a:lnTo>
                <a:lnTo>
                  <a:pt x="509520" y="870298"/>
                </a:lnTo>
                <a:lnTo>
                  <a:pt x="0" y="870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318235" y="5629275"/>
            <a:ext cx="4524859" cy="2613025"/>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129B5D"/>
                </a:solidFill>
                <a:latin typeface="Open Sauce"/>
                <a:ea typeface="Open Sauce"/>
                <a:cs typeface="Open Sauce"/>
                <a:sym typeface="Open Sauce"/>
              </a:rPr>
              <a:t>Many students find traditional math exercises dull and repetitive, which can lead to disengagement and difficulty improving their skills.</a:t>
            </a:r>
          </a:p>
        </p:txBody>
      </p:sp>
      <p:sp>
        <p:nvSpPr>
          <p:cNvPr name="TextBox 5" id="5"/>
          <p:cNvSpPr txBox="true"/>
          <p:nvPr/>
        </p:nvSpPr>
        <p:spPr>
          <a:xfrm rot="0">
            <a:off x="2876968" y="4610100"/>
            <a:ext cx="4083592" cy="533400"/>
          </a:xfrm>
          <a:prstGeom prst="rect">
            <a:avLst/>
          </a:prstGeom>
        </p:spPr>
        <p:txBody>
          <a:bodyPr anchor="t" rtlCol="false" tIns="0" lIns="0" bIns="0" rIns="0">
            <a:spAutoFit/>
          </a:bodyPr>
          <a:lstStyle/>
          <a:p>
            <a:pPr algn="l" marL="0" indent="0" lvl="0">
              <a:lnSpc>
                <a:spcPts val="4200"/>
              </a:lnSpc>
            </a:pPr>
            <a:r>
              <a:rPr lang="en-US" b="true" sz="3500" spc="35">
                <a:solidFill>
                  <a:srgbClr val="129B5D"/>
                </a:solidFill>
                <a:latin typeface="Open Sauce Bold"/>
                <a:ea typeface="Open Sauce Bold"/>
                <a:cs typeface="Open Sauce Bold"/>
                <a:sym typeface="Open Sauce Bold"/>
              </a:rPr>
              <a:t>Problem:</a:t>
            </a:r>
          </a:p>
        </p:txBody>
      </p:sp>
      <p:sp>
        <p:nvSpPr>
          <p:cNvPr name="Freeform 6" id="6"/>
          <p:cNvSpPr/>
          <p:nvPr/>
        </p:nvSpPr>
        <p:spPr>
          <a:xfrm flipH="false" flipV="false" rot="0">
            <a:off x="9314161" y="4371453"/>
            <a:ext cx="509520" cy="870298"/>
          </a:xfrm>
          <a:custGeom>
            <a:avLst/>
            <a:gdLst/>
            <a:ahLst/>
            <a:cxnLst/>
            <a:rect r="r" b="b" t="t" l="l"/>
            <a:pathLst>
              <a:path h="870298" w="509520">
                <a:moveTo>
                  <a:pt x="0" y="0"/>
                </a:moveTo>
                <a:lnTo>
                  <a:pt x="509520" y="0"/>
                </a:lnTo>
                <a:lnTo>
                  <a:pt x="509520" y="870298"/>
                </a:lnTo>
                <a:lnTo>
                  <a:pt x="0" y="870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872556" y="5629275"/>
            <a:ext cx="6097737" cy="3051175"/>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129B5D"/>
                </a:solidFill>
                <a:latin typeface="Open Sauce"/>
                <a:ea typeface="Open Sauce"/>
                <a:cs typeface="Open Sauce"/>
                <a:sym typeface="Open Sauce"/>
              </a:rPr>
              <a:t>This program turns basic arithmetic practice into a fun game by generating random math problems, offering real-time feedback, and tracking completion time. It ensures users stay engaged while improving their math skills.</a:t>
            </a:r>
          </a:p>
        </p:txBody>
      </p:sp>
      <p:sp>
        <p:nvSpPr>
          <p:cNvPr name="TextBox 8" id="8"/>
          <p:cNvSpPr txBox="true"/>
          <p:nvPr/>
        </p:nvSpPr>
        <p:spPr>
          <a:xfrm rot="0">
            <a:off x="10233256" y="4610100"/>
            <a:ext cx="4083592" cy="533400"/>
          </a:xfrm>
          <a:prstGeom prst="rect">
            <a:avLst/>
          </a:prstGeom>
        </p:spPr>
        <p:txBody>
          <a:bodyPr anchor="t" rtlCol="false" tIns="0" lIns="0" bIns="0" rIns="0">
            <a:spAutoFit/>
          </a:bodyPr>
          <a:lstStyle/>
          <a:p>
            <a:pPr algn="l" marL="0" indent="0" lvl="0">
              <a:lnSpc>
                <a:spcPts val="4200"/>
              </a:lnSpc>
            </a:pPr>
            <a:r>
              <a:rPr lang="en-US" b="true" sz="3500" spc="35">
                <a:solidFill>
                  <a:srgbClr val="129B5D"/>
                </a:solidFill>
                <a:latin typeface="Open Sauce Bold"/>
                <a:ea typeface="Open Sauce Bold"/>
                <a:cs typeface="Open Sauce Bold"/>
                <a:sym typeface="Open Sauce Bold"/>
              </a:rPr>
              <a:t>Solution: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5801975" y="0"/>
            <a:ext cx="4972050" cy="4972050"/>
          </a:xfrm>
          <a:custGeom>
            <a:avLst/>
            <a:gdLst/>
            <a:ahLst/>
            <a:cxnLst/>
            <a:rect r="r" b="b" t="t" l="l"/>
            <a:pathLst>
              <a:path h="4972050" w="4972050">
                <a:moveTo>
                  <a:pt x="0" y="0"/>
                </a:moveTo>
                <a:lnTo>
                  <a:pt x="4972050" y="0"/>
                </a:lnTo>
                <a:lnTo>
                  <a:pt x="4972050" y="4972050"/>
                </a:lnTo>
                <a:lnTo>
                  <a:pt x="0" y="4972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91293" y="1744601"/>
            <a:ext cx="9648696" cy="1226103"/>
          </a:xfrm>
          <a:prstGeom prst="rect">
            <a:avLst/>
          </a:prstGeom>
        </p:spPr>
        <p:txBody>
          <a:bodyPr anchor="t" rtlCol="false" tIns="0" lIns="0" bIns="0" rIns="0">
            <a:spAutoFit/>
          </a:bodyPr>
          <a:lstStyle/>
          <a:p>
            <a:pPr algn="l" marL="0" indent="0" lvl="0">
              <a:lnSpc>
                <a:spcPts val="9600"/>
              </a:lnSpc>
            </a:pPr>
            <a:r>
              <a:rPr lang="en-US" sz="8000">
                <a:solidFill>
                  <a:srgbClr val="129B5D"/>
                </a:solidFill>
                <a:latin typeface="Open Sauce"/>
                <a:ea typeface="Open Sauce"/>
                <a:cs typeface="Open Sauce"/>
                <a:sym typeface="Open Sauce"/>
              </a:rPr>
              <a:t>Project Description</a:t>
            </a:r>
          </a:p>
        </p:txBody>
      </p:sp>
      <p:sp>
        <p:nvSpPr>
          <p:cNvPr name="TextBox 4" id="4"/>
          <p:cNvSpPr txBox="true"/>
          <p:nvPr/>
        </p:nvSpPr>
        <p:spPr>
          <a:xfrm rot="0">
            <a:off x="13134975" y="4415835"/>
            <a:ext cx="4228042" cy="2211378"/>
          </a:xfrm>
          <a:prstGeom prst="rect">
            <a:avLst/>
          </a:prstGeom>
        </p:spPr>
        <p:txBody>
          <a:bodyPr anchor="t" rtlCol="false" tIns="0" lIns="0" bIns="0" rIns="0">
            <a:spAutoFit/>
          </a:bodyPr>
          <a:lstStyle/>
          <a:p>
            <a:pPr algn="l" marL="553324" indent="-276662" lvl="1">
              <a:lnSpc>
                <a:spcPts val="3588"/>
              </a:lnSpc>
              <a:buFont typeface="Arial"/>
              <a:buChar char="•"/>
            </a:pPr>
            <a:r>
              <a:rPr lang="en-US" sz="2562">
                <a:solidFill>
                  <a:srgbClr val="129B5D"/>
                </a:solidFill>
                <a:latin typeface="Open Sauce"/>
                <a:ea typeface="Open Sauce"/>
                <a:cs typeface="Open Sauce"/>
                <a:sym typeface="Open Sauce"/>
              </a:rPr>
              <a:t>Python</a:t>
            </a:r>
          </a:p>
          <a:p>
            <a:pPr algn="l" marL="553324" indent="-276662" lvl="1">
              <a:lnSpc>
                <a:spcPts val="3588"/>
              </a:lnSpc>
              <a:buFont typeface="Arial"/>
              <a:buChar char="•"/>
            </a:pPr>
            <a:r>
              <a:rPr lang="en-US" sz="2562">
                <a:solidFill>
                  <a:srgbClr val="129B5D"/>
                </a:solidFill>
                <a:latin typeface="Open Sauce"/>
                <a:ea typeface="Open Sauce"/>
                <a:cs typeface="Open Sauce"/>
                <a:sym typeface="Open Sauce"/>
              </a:rPr>
              <a:t>Random Module</a:t>
            </a:r>
          </a:p>
          <a:p>
            <a:pPr algn="l" marL="553324" indent="-276662" lvl="1">
              <a:lnSpc>
                <a:spcPts val="3588"/>
              </a:lnSpc>
              <a:buFont typeface="Arial"/>
              <a:buChar char="•"/>
            </a:pPr>
            <a:r>
              <a:rPr lang="en-US" sz="2562">
                <a:solidFill>
                  <a:srgbClr val="129B5D"/>
                </a:solidFill>
                <a:latin typeface="Open Sauce"/>
                <a:ea typeface="Open Sauce"/>
                <a:cs typeface="Open Sauce"/>
                <a:sym typeface="Open Sauce"/>
              </a:rPr>
              <a:t>Time Module</a:t>
            </a:r>
          </a:p>
          <a:p>
            <a:pPr algn="l" marL="553324" indent="-276662" lvl="1">
              <a:lnSpc>
                <a:spcPts val="3588"/>
              </a:lnSpc>
              <a:buFont typeface="Arial"/>
              <a:buChar char="•"/>
            </a:pPr>
            <a:r>
              <a:rPr lang="en-US" sz="2562">
                <a:solidFill>
                  <a:srgbClr val="129B5D"/>
                </a:solidFill>
                <a:latin typeface="Open Sauce"/>
                <a:ea typeface="Open Sauce"/>
                <a:cs typeface="Open Sauce"/>
                <a:sym typeface="Open Sauce"/>
              </a:rPr>
              <a:t>Error Handling</a:t>
            </a:r>
          </a:p>
          <a:p>
            <a:pPr algn="l" marL="0" indent="0" lvl="0">
              <a:lnSpc>
                <a:spcPts val="3588"/>
              </a:lnSpc>
              <a:spcBef>
                <a:spcPct val="0"/>
              </a:spcBef>
            </a:pPr>
          </a:p>
        </p:txBody>
      </p:sp>
      <p:sp>
        <p:nvSpPr>
          <p:cNvPr name="TextBox 5" id="5"/>
          <p:cNvSpPr txBox="true"/>
          <p:nvPr/>
        </p:nvSpPr>
        <p:spPr>
          <a:xfrm rot="0">
            <a:off x="11361185" y="3444285"/>
            <a:ext cx="4633845" cy="533400"/>
          </a:xfrm>
          <a:prstGeom prst="rect">
            <a:avLst/>
          </a:prstGeom>
        </p:spPr>
        <p:txBody>
          <a:bodyPr anchor="t" rtlCol="false" tIns="0" lIns="0" bIns="0" rIns="0">
            <a:spAutoFit/>
          </a:bodyPr>
          <a:lstStyle/>
          <a:p>
            <a:pPr algn="l" marL="0" indent="0" lvl="0">
              <a:lnSpc>
                <a:spcPts val="4200"/>
              </a:lnSpc>
            </a:pPr>
            <a:r>
              <a:rPr lang="en-US" b="true" sz="3500" spc="35">
                <a:solidFill>
                  <a:srgbClr val="129B5D"/>
                </a:solidFill>
                <a:latin typeface="Open Sauce Bold"/>
                <a:ea typeface="Open Sauce Bold"/>
                <a:cs typeface="Open Sauce Bold"/>
                <a:sym typeface="Open Sauce Bold"/>
              </a:rPr>
              <a:t>Technologies Used:</a:t>
            </a:r>
          </a:p>
        </p:txBody>
      </p:sp>
      <p:sp>
        <p:nvSpPr>
          <p:cNvPr name="TextBox 6" id="6"/>
          <p:cNvSpPr txBox="true"/>
          <p:nvPr/>
        </p:nvSpPr>
        <p:spPr>
          <a:xfrm rot="0">
            <a:off x="1491293" y="3444285"/>
            <a:ext cx="2667000" cy="533400"/>
          </a:xfrm>
          <a:prstGeom prst="rect">
            <a:avLst/>
          </a:prstGeom>
        </p:spPr>
        <p:txBody>
          <a:bodyPr anchor="t" rtlCol="false" tIns="0" lIns="0" bIns="0" rIns="0">
            <a:spAutoFit/>
          </a:bodyPr>
          <a:lstStyle/>
          <a:p>
            <a:pPr algn="l" marL="0" indent="0" lvl="0">
              <a:lnSpc>
                <a:spcPts val="4200"/>
              </a:lnSpc>
            </a:pPr>
            <a:r>
              <a:rPr lang="en-US" b="true" sz="3500" spc="35">
                <a:solidFill>
                  <a:srgbClr val="129B5D"/>
                </a:solidFill>
                <a:latin typeface="Open Sauce Bold"/>
                <a:ea typeface="Open Sauce Bold"/>
                <a:cs typeface="Open Sauce Bold"/>
                <a:sym typeface="Open Sauce Bold"/>
              </a:rPr>
              <a:t>Objectives:</a:t>
            </a:r>
          </a:p>
        </p:txBody>
      </p:sp>
      <p:sp>
        <p:nvSpPr>
          <p:cNvPr name="TextBox 7" id="7"/>
          <p:cNvSpPr txBox="true"/>
          <p:nvPr/>
        </p:nvSpPr>
        <p:spPr>
          <a:xfrm rot="0">
            <a:off x="1838116" y="4415835"/>
            <a:ext cx="8043817" cy="1324146"/>
          </a:xfrm>
          <a:prstGeom prst="rect">
            <a:avLst/>
          </a:prstGeom>
        </p:spPr>
        <p:txBody>
          <a:bodyPr anchor="t" rtlCol="false" tIns="0" lIns="0" bIns="0" rIns="0">
            <a:spAutoFit/>
          </a:bodyPr>
          <a:lstStyle/>
          <a:p>
            <a:pPr algn="l" marL="554892" indent="-277446" lvl="1">
              <a:lnSpc>
                <a:spcPts val="3598"/>
              </a:lnSpc>
              <a:buFont typeface="Arial"/>
              <a:buChar char="•"/>
            </a:pPr>
            <a:r>
              <a:rPr lang="en-US" sz="2570">
                <a:solidFill>
                  <a:srgbClr val="129B5D"/>
                </a:solidFill>
                <a:latin typeface="Open Sauce"/>
                <a:ea typeface="Open Sauce"/>
                <a:cs typeface="Open Sauce"/>
                <a:sym typeface="Open Sauce"/>
              </a:rPr>
              <a:t>Provide a fun and interactive way to practice arithmetic.</a:t>
            </a:r>
          </a:p>
          <a:p>
            <a:pPr algn="l">
              <a:lnSpc>
                <a:spcPts val="3598"/>
              </a:lnSpc>
            </a:pPr>
          </a:p>
        </p:txBody>
      </p:sp>
      <p:sp>
        <p:nvSpPr>
          <p:cNvPr name="TextBox 8" id="8"/>
          <p:cNvSpPr txBox="true"/>
          <p:nvPr/>
        </p:nvSpPr>
        <p:spPr>
          <a:xfrm rot="0">
            <a:off x="1838116" y="5310534"/>
            <a:ext cx="8043817" cy="868169"/>
          </a:xfrm>
          <a:prstGeom prst="rect">
            <a:avLst/>
          </a:prstGeom>
        </p:spPr>
        <p:txBody>
          <a:bodyPr anchor="t" rtlCol="false" tIns="0" lIns="0" bIns="0" rIns="0">
            <a:spAutoFit/>
          </a:bodyPr>
          <a:lstStyle/>
          <a:p>
            <a:pPr algn="l" marL="554893" indent="-277446" lvl="1">
              <a:lnSpc>
                <a:spcPts val="3598"/>
              </a:lnSpc>
              <a:buFont typeface="Arial"/>
              <a:buChar char="•"/>
            </a:pPr>
            <a:r>
              <a:rPr lang="en-US" sz="2570">
                <a:solidFill>
                  <a:srgbClr val="129B5D"/>
                </a:solidFill>
                <a:latin typeface="Open Sauce"/>
                <a:ea typeface="Open Sauce"/>
                <a:cs typeface="Open Sauce"/>
                <a:sym typeface="Open Sauce"/>
              </a:rPr>
              <a:t>Improve problem-solving skills through random question generation.</a:t>
            </a:r>
          </a:p>
        </p:txBody>
      </p:sp>
      <p:sp>
        <p:nvSpPr>
          <p:cNvPr name="TextBox 9" id="9"/>
          <p:cNvSpPr txBox="true"/>
          <p:nvPr/>
        </p:nvSpPr>
        <p:spPr>
          <a:xfrm rot="0">
            <a:off x="1838116" y="6181546"/>
            <a:ext cx="8043817" cy="868169"/>
          </a:xfrm>
          <a:prstGeom prst="rect">
            <a:avLst/>
          </a:prstGeom>
        </p:spPr>
        <p:txBody>
          <a:bodyPr anchor="t" rtlCol="false" tIns="0" lIns="0" bIns="0" rIns="0">
            <a:spAutoFit/>
          </a:bodyPr>
          <a:lstStyle/>
          <a:p>
            <a:pPr algn="l" marL="554893" indent="-277446" lvl="1">
              <a:lnSpc>
                <a:spcPts val="3598"/>
              </a:lnSpc>
              <a:buFont typeface="Arial"/>
              <a:buChar char="•"/>
            </a:pPr>
            <a:r>
              <a:rPr lang="en-US" sz="2570">
                <a:solidFill>
                  <a:srgbClr val="129B5D"/>
                </a:solidFill>
                <a:latin typeface="Open Sauce"/>
                <a:ea typeface="Open Sauce"/>
                <a:cs typeface="Open Sauce"/>
                <a:sym typeface="Open Sauce"/>
              </a:rPr>
              <a:t>Deliver immediate feedback to enhance learning.</a:t>
            </a:r>
          </a:p>
        </p:txBody>
      </p:sp>
      <p:sp>
        <p:nvSpPr>
          <p:cNvPr name="TextBox 10" id="10"/>
          <p:cNvSpPr txBox="true"/>
          <p:nvPr/>
        </p:nvSpPr>
        <p:spPr>
          <a:xfrm rot="0">
            <a:off x="1838116" y="7049715"/>
            <a:ext cx="8043817" cy="868169"/>
          </a:xfrm>
          <a:prstGeom prst="rect">
            <a:avLst/>
          </a:prstGeom>
        </p:spPr>
        <p:txBody>
          <a:bodyPr anchor="t" rtlCol="false" tIns="0" lIns="0" bIns="0" rIns="0">
            <a:spAutoFit/>
          </a:bodyPr>
          <a:lstStyle/>
          <a:p>
            <a:pPr algn="l" marL="554893" indent="-277446" lvl="1">
              <a:lnSpc>
                <a:spcPts val="3598"/>
              </a:lnSpc>
              <a:buFont typeface="Arial"/>
              <a:buChar char="•"/>
            </a:pPr>
            <a:r>
              <a:rPr lang="en-US" sz="2570">
                <a:solidFill>
                  <a:srgbClr val="129B5D"/>
                </a:solidFill>
                <a:latin typeface="Open Sauce"/>
                <a:ea typeface="Open Sauce"/>
                <a:cs typeface="Open Sauce"/>
                <a:sym typeface="Open Sauce"/>
              </a:rPr>
              <a:t>Track the time taken to complete a set of problems, adding a competitive element.</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6626629" cy="10287000"/>
          </a:xfrm>
          <a:prstGeom prst="rect">
            <a:avLst/>
          </a:prstGeom>
          <a:solidFill>
            <a:srgbClr val="B6FFDE"/>
          </a:solidFill>
        </p:spPr>
      </p:sp>
      <p:sp>
        <p:nvSpPr>
          <p:cNvPr name="TextBox 3" id="3"/>
          <p:cNvSpPr txBox="true"/>
          <p:nvPr/>
        </p:nvSpPr>
        <p:spPr>
          <a:xfrm rot="0">
            <a:off x="352375" y="3409644"/>
            <a:ext cx="6912429" cy="2047875"/>
          </a:xfrm>
          <a:prstGeom prst="rect">
            <a:avLst/>
          </a:prstGeom>
        </p:spPr>
        <p:txBody>
          <a:bodyPr anchor="t" rtlCol="false" tIns="0" lIns="0" bIns="0" rIns="0">
            <a:spAutoFit/>
          </a:bodyPr>
          <a:lstStyle/>
          <a:p>
            <a:pPr algn="l" marL="0" indent="0" lvl="0">
              <a:lnSpc>
                <a:spcPts val="8040"/>
              </a:lnSpc>
            </a:pPr>
            <a:r>
              <a:rPr lang="en-US" sz="6700">
                <a:solidFill>
                  <a:srgbClr val="129B5D"/>
                </a:solidFill>
                <a:latin typeface="Open Sauce"/>
                <a:ea typeface="Open Sauce"/>
                <a:cs typeface="Open Sauce"/>
                <a:sym typeface="Open Sauce"/>
              </a:rPr>
              <a:t>Main Functionalities</a:t>
            </a:r>
          </a:p>
        </p:txBody>
      </p:sp>
      <p:sp>
        <p:nvSpPr>
          <p:cNvPr name="TextBox 4" id="4"/>
          <p:cNvSpPr txBox="true"/>
          <p:nvPr/>
        </p:nvSpPr>
        <p:spPr>
          <a:xfrm rot="0">
            <a:off x="8585851" y="1547427"/>
            <a:ext cx="8495028" cy="860425"/>
          </a:xfrm>
          <a:prstGeom prst="rect">
            <a:avLst/>
          </a:prstGeom>
        </p:spPr>
        <p:txBody>
          <a:bodyPr anchor="t" rtlCol="false" tIns="0" lIns="0" bIns="0" rIns="0">
            <a:spAutoFit/>
          </a:bodyPr>
          <a:lstStyle/>
          <a:p>
            <a:pPr algn="l" marL="0" indent="0" lvl="0">
              <a:lnSpc>
                <a:spcPts val="3500"/>
              </a:lnSpc>
              <a:spcBef>
                <a:spcPct val="0"/>
              </a:spcBef>
            </a:pPr>
            <a:r>
              <a:rPr lang="en-US" sz="2500">
                <a:solidFill>
                  <a:srgbClr val="129B5D"/>
                </a:solidFill>
                <a:latin typeface="Open Sauce"/>
                <a:ea typeface="Open Sauce"/>
                <a:cs typeface="Open Sauce"/>
                <a:sym typeface="Open Sauce"/>
              </a:rPr>
              <a:t>The program generates random math questions using addition, subtraction, and multiplication.</a:t>
            </a:r>
          </a:p>
        </p:txBody>
      </p:sp>
      <p:sp>
        <p:nvSpPr>
          <p:cNvPr name="TextBox 5" id="5"/>
          <p:cNvSpPr txBox="true"/>
          <p:nvPr/>
        </p:nvSpPr>
        <p:spPr>
          <a:xfrm rot="0">
            <a:off x="8172164" y="762000"/>
            <a:ext cx="8495028" cy="523875"/>
          </a:xfrm>
          <a:prstGeom prst="rect">
            <a:avLst/>
          </a:prstGeom>
        </p:spPr>
        <p:txBody>
          <a:bodyPr anchor="t" rtlCol="false" tIns="0" lIns="0" bIns="0" rIns="0">
            <a:spAutoFit/>
          </a:bodyPr>
          <a:lstStyle/>
          <a:p>
            <a:pPr algn="l" marL="0" indent="0" lvl="0">
              <a:lnSpc>
                <a:spcPts val="4200"/>
              </a:lnSpc>
            </a:pPr>
            <a:r>
              <a:rPr lang="en-US" b="true" sz="3500" spc="35">
                <a:solidFill>
                  <a:srgbClr val="129B5D"/>
                </a:solidFill>
                <a:latin typeface="Open Sauce Bold"/>
                <a:ea typeface="Open Sauce Bold"/>
                <a:cs typeface="Open Sauce Bold"/>
                <a:sym typeface="Open Sauce Bold"/>
              </a:rPr>
              <a:t>Random Math Problems</a:t>
            </a:r>
          </a:p>
        </p:txBody>
      </p:sp>
      <p:sp>
        <p:nvSpPr>
          <p:cNvPr name="TextBox 6" id="6"/>
          <p:cNvSpPr txBox="true"/>
          <p:nvPr/>
        </p:nvSpPr>
        <p:spPr>
          <a:xfrm rot="0">
            <a:off x="8585851" y="3200094"/>
            <a:ext cx="8495028" cy="860425"/>
          </a:xfrm>
          <a:prstGeom prst="rect">
            <a:avLst/>
          </a:prstGeom>
        </p:spPr>
        <p:txBody>
          <a:bodyPr anchor="t" rtlCol="false" tIns="0" lIns="0" bIns="0" rIns="0">
            <a:spAutoFit/>
          </a:bodyPr>
          <a:lstStyle/>
          <a:p>
            <a:pPr algn="l" marL="0" indent="0" lvl="0">
              <a:lnSpc>
                <a:spcPts val="3500"/>
              </a:lnSpc>
              <a:spcBef>
                <a:spcPct val="0"/>
              </a:spcBef>
            </a:pPr>
            <a:r>
              <a:rPr lang="en-US" sz="2500">
                <a:solidFill>
                  <a:srgbClr val="129B5D"/>
                </a:solidFill>
                <a:latin typeface="Open Sauce"/>
                <a:ea typeface="Open Sauce"/>
                <a:cs typeface="Open Sauce"/>
                <a:sym typeface="Open Sauce"/>
              </a:rPr>
              <a:t> It prompts the user to solve each problem by entering their answer.</a:t>
            </a:r>
          </a:p>
        </p:txBody>
      </p:sp>
      <p:sp>
        <p:nvSpPr>
          <p:cNvPr name="TextBox 7" id="7"/>
          <p:cNvSpPr txBox="true"/>
          <p:nvPr/>
        </p:nvSpPr>
        <p:spPr>
          <a:xfrm rot="0">
            <a:off x="8172164" y="2500986"/>
            <a:ext cx="2510350" cy="523875"/>
          </a:xfrm>
          <a:prstGeom prst="rect">
            <a:avLst/>
          </a:prstGeom>
        </p:spPr>
        <p:txBody>
          <a:bodyPr anchor="t" rtlCol="false" tIns="0" lIns="0" bIns="0" rIns="0">
            <a:spAutoFit/>
          </a:bodyPr>
          <a:lstStyle/>
          <a:p>
            <a:pPr algn="l" marL="0" indent="0" lvl="0">
              <a:lnSpc>
                <a:spcPts val="4200"/>
              </a:lnSpc>
            </a:pPr>
            <a:r>
              <a:rPr lang="en-US" b="true" sz="3500" spc="35">
                <a:solidFill>
                  <a:srgbClr val="129B5D"/>
                </a:solidFill>
                <a:latin typeface="Open Sauce Bold"/>
                <a:ea typeface="Open Sauce Bold"/>
                <a:cs typeface="Open Sauce Bold"/>
                <a:sym typeface="Open Sauce Bold"/>
              </a:rPr>
              <a:t>User Input</a:t>
            </a:r>
          </a:p>
        </p:txBody>
      </p:sp>
      <p:sp>
        <p:nvSpPr>
          <p:cNvPr name="TextBox 8" id="8"/>
          <p:cNvSpPr txBox="true"/>
          <p:nvPr/>
        </p:nvSpPr>
        <p:spPr>
          <a:xfrm rot="0">
            <a:off x="7264804" y="2491461"/>
            <a:ext cx="683079" cy="533400"/>
          </a:xfrm>
          <a:prstGeom prst="rect">
            <a:avLst/>
          </a:prstGeom>
        </p:spPr>
        <p:txBody>
          <a:bodyPr anchor="t" rtlCol="false" tIns="0" lIns="0" bIns="0" rIns="0">
            <a:spAutoFit/>
          </a:bodyPr>
          <a:lstStyle/>
          <a:p>
            <a:pPr algn="l" marL="0" indent="0" lvl="0">
              <a:lnSpc>
                <a:spcPts val="4200"/>
              </a:lnSpc>
            </a:pPr>
            <a:r>
              <a:rPr lang="en-US" b="true" sz="3500">
                <a:solidFill>
                  <a:srgbClr val="129B5D"/>
                </a:solidFill>
                <a:latin typeface="Open Sauce Bold"/>
                <a:ea typeface="Open Sauce Bold"/>
                <a:cs typeface="Open Sauce Bold"/>
                <a:sym typeface="Open Sauce Bold"/>
              </a:rPr>
              <a:t>02</a:t>
            </a:r>
          </a:p>
        </p:txBody>
      </p:sp>
      <p:sp>
        <p:nvSpPr>
          <p:cNvPr name="TextBox 9" id="9"/>
          <p:cNvSpPr txBox="true"/>
          <p:nvPr/>
        </p:nvSpPr>
        <p:spPr>
          <a:xfrm rot="0">
            <a:off x="8585851" y="5003494"/>
            <a:ext cx="8081340" cy="860425"/>
          </a:xfrm>
          <a:prstGeom prst="rect">
            <a:avLst/>
          </a:prstGeom>
        </p:spPr>
        <p:txBody>
          <a:bodyPr anchor="t" rtlCol="false" tIns="0" lIns="0" bIns="0" rIns="0">
            <a:spAutoFit/>
          </a:bodyPr>
          <a:lstStyle/>
          <a:p>
            <a:pPr algn="l" marL="0" indent="0" lvl="0">
              <a:lnSpc>
                <a:spcPts val="3500"/>
              </a:lnSpc>
              <a:spcBef>
                <a:spcPct val="0"/>
              </a:spcBef>
            </a:pPr>
            <a:r>
              <a:rPr lang="en-US" sz="2500">
                <a:solidFill>
                  <a:srgbClr val="129B5D"/>
                </a:solidFill>
                <a:latin typeface="Open Sauce"/>
                <a:ea typeface="Open Sauce"/>
                <a:cs typeface="Open Sauce"/>
                <a:sym typeface="Open Sauce"/>
              </a:rPr>
              <a:t>If the user enters a non-numeric value, the program asks them to try again.</a:t>
            </a:r>
          </a:p>
        </p:txBody>
      </p:sp>
      <p:sp>
        <p:nvSpPr>
          <p:cNvPr name="TextBox 10" id="10"/>
          <p:cNvSpPr txBox="true"/>
          <p:nvPr/>
        </p:nvSpPr>
        <p:spPr>
          <a:xfrm rot="0">
            <a:off x="8172164" y="4270069"/>
            <a:ext cx="3392883" cy="523875"/>
          </a:xfrm>
          <a:prstGeom prst="rect">
            <a:avLst/>
          </a:prstGeom>
        </p:spPr>
        <p:txBody>
          <a:bodyPr anchor="t" rtlCol="false" tIns="0" lIns="0" bIns="0" rIns="0">
            <a:spAutoFit/>
          </a:bodyPr>
          <a:lstStyle/>
          <a:p>
            <a:pPr algn="l" marL="0" indent="0" lvl="0">
              <a:lnSpc>
                <a:spcPts val="4200"/>
              </a:lnSpc>
            </a:pPr>
            <a:r>
              <a:rPr lang="en-US" b="true" sz="3500" spc="35">
                <a:solidFill>
                  <a:srgbClr val="129B5D"/>
                </a:solidFill>
                <a:latin typeface="Open Sauce Bold"/>
                <a:ea typeface="Open Sauce Bold"/>
                <a:cs typeface="Open Sauce Bold"/>
                <a:sym typeface="Open Sauce Bold"/>
              </a:rPr>
              <a:t>Error Handling</a:t>
            </a:r>
          </a:p>
        </p:txBody>
      </p:sp>
      <p:sp>
        <p:nvSpPr>
          <p:cNvPr name="TextBox 11" id="11"/>
          <p:cNvSpPr txBox="true"/>
          <p:nvPr/>
        </p:nvSpPr>
        <p:spPr>
          <a:xfrm rot="0">
            <a:off x="7264804" y="4260544"/>
            <a:ext cx="683079" cy="533400"/>
          </a:xfrm>
          <a:prstGeom prst="rect">
            <a:avLst/>
          </a:prstGeom>
        </p:spPr>
        <p:txBody>
          <a:bodyPr anchor="t" rtlCol="false" tIns="0" lIns="0" bIns="0" rIns="0">
            <a:spAutoFit/>
          </a:bodyPr>
          <a:lstStyle/>
          <a:p>
            <a:pPr algn="l" marL="0" indent="0" lvl="0">
              <a:lnSpc>
                <a:spcPts val="4200"/>
              </a:lnSpc>
            </a:pPr>
            <a:r>
              <a:rPr lang="en-US" b="true" sz="3500">
                <a:solidFill>
                  <a:srgbClr val="129B5D"/>
                </a:solidFill>
                <a:latin typeface="Open Sauce Bold"/>
                <a:ea typeface="Open Sauce Bold"/>
                <a:cs typeface="Open Sauce Bold"/>
                <a:sym typeface="Open Sauce Bold"/>
              </a:rPr>
              <a:t>03</a:t>
            </a:r>
          </a:p>
        </p:txBody>
      </p:sp>
      <p:sp>
        <p:nvSpPr>
          <p:cNvPr name="TextBox 12" id="12"/>
          <p:cNvSpPr txBox="true"/>
          <p:nvPr/>
        </p:nvSpPr>
        <p:spPr>
          <a:xfrm rot="0">
            <a:off x="8585851" y="6802212"/>
            <a:ext cx="8495028" cy="860425"/>
          </a:xfrm>
          <a:prstGeom prst="rect">
            <a:avLst/>
          </a:prstGeom>
        </p:spPr>
        <p:txBody>
          <a:bodyPr anchor="t" rtlCol="false" tIns="0" lIns="0" bIns="0" rIns="0">
            <a:spAutoFit/>
          </a:bodyPr>
          <a:lstStyle/>
          <a:p>
            <a:pPr algn="l" marL="0" indent="0" lvl="0">
              <a:lnSpc>
                <a:spcPts val="3500"/>
              </a:lnSpc>
              <a:spcBef>
                <a:spcPct val="0"/>
              </a:spcBef>
            </a:pPr>
            <a:r>
              <a:rPr lang="en-US" sz="2500">
                <a:solidFill>
                  <a:srgbClr val="129B5D"/>
                </a:solidFill>
                <a:latin typeface="Open Sauce"/>
                <a:ea typeface="Open Sauce"/>
                <a:cs typeface="Open Sauce"/>
                <a:sym typeface="Open Sauce"/>
              </a:rPr>
              <a:t>The program checks if the user's answer is correct and provides immediate feedback.</a:t>
            </a:r>
          </a:p>
        </p:txBody>
      </p:sp>
      <p:sp>
        <p:nvSpPr>
          <p:cNvPr name="TextBox 13" id="13"/>
          <p:cNvSpPr txBox="true"/>
          <p:nvPr/>
        </p:nvSpPr>
        <p:spPr>
          <a:xfrm rot="0">
            <a:off x="8172164" y="6068787"/>
            <a:ext cx="4661201" cy="523875"/>
          </a:xfrm>
          <a:prstGeom prst="rect">
            <a:avLst/>
          </a:prstGeom>
        </p:spPr>
        <p:txBody>
          <a:bodyPr anchor="t" rtlCol="false" tIns="0" lIns="0" bIns="0" rIns="0">
            <a:spAutoFit/>
          </a:bodyPr>
          <a:lstStyle/>
          <a:p>
            <a:pPr algn="l" marL="0" indent="0" lvl="0">
              <a:lnSpc>
                <a:spcPts val="4200"/>
              </a:lnSpc>
            </a:pPr>
            <a:r>
              <a:rPr lang="en-US" b="true" sz="3500" spc="35">
                <a:solidFill>
                  <a:srgbClr val="129B5D"/>
                </a:solidFill>
                <a:latin typeface="Open Sauce Bold"/>
                <a:ea typeface="Open Sauce Bold"/>
                <a:cs typeface="Open Sauce Bold"/>
                <a:sym typeface="Open Sauce Bold"/>
              </a:rPr>
              <a:t>Real-time Feedback</a:t>
            </a:r>
          </a:p>
        </p:txBody>
      </p:sp>
      <p:sp>
        <p:nvSpPr>
          <p:cNvPr name="TextBox 14" id="14"/>
          <p:cNvSpPr txBox="true"/>
          <p:nvPr/>
        </p:nvSpPr>
        <p:spPr>
          <a:xfrm rot="0">
            <a:off x="7264804" y="6068787"/>
            <a:ext cx="683079" cy="533400"/>
          </a:xfrm>
          <a:prstGeom prst="rect">
            <a:avLst/>
          </a:prstGeom>
        </p:spPr>
        <p:txBody>
          <a:bodyPr anchor="t" rtlCol="false" tIns="0" lIns="0" bIns="0" rIns="0">
            <a:spAutoFit/>
          </a:bodyPr>
          <a:lstStyle/>
          <a:p>
            <a:pPr algn="l" marL="0" indent="0" lvl="0">
              <a:lnSpc>
                <a:spcPts val="4200"/>
              </a:lnSpc>
            </a:pPr>
            <a:r>
              <a:rPr lang="en-US" b="true" sz="3500">
                <a:solidFill>
                  <a:srgbClr val="129B5D"/>
                </a:solidFill>
                <a:latin typeface="Open Sauce Bold"/>
                <a:ea typeface="Open Sauce Bold"/>
                <a:cs typeface="Open Sauce Bold"/>
                <a:sym typeface="Open Sauce Bold"/>
              </a:rPr>
              <a:t>04</a:t>
            </a:r>
          </a:p>
        </p:txBody>
      </p:sp>
      <p:sp>
        <p:nvSpPr>
          <p:cNvPr name="TextBox 15" id="15"/>
          <p:cNvSpPr txBox="true"/>
          <p:nvPr/>
        </p:nvSpPr>
        <p:spPr>
          <a:xfrm rot="0">
            <a:off x="7264804" y="7816544"/>
            <a:ext cx="683079" cy="523875"/>
          </a:xfrm>
          <a:prstGeom prst="rect">
            <a:avLst/>
          </a:prstGeom>
        </p:spPr>
        <p:txBody>
          <a:bodyPr anchor="t" rtlCol="false" tIns="0" lIns="0" bIns="0" rIns="0">
            <a:spAutoFit/>
          </a:bodyPr>
          <a:lstStyle/>
          <a:p>
            <a:pPr algn="l" marL="0" indent="0" lvl="0">
              <a:lnSpc>
                <a:spcPts val="4200"/>
              </a:lnSpc>
            </a:pPr>
            <a:r>
              <a:rPr lang="en-US" b="true" sz="3500">
                <a:solidFill>
                  <a:srgbClr val="129B5D"/>
                </a:solidFill>
                <a:latin typeface="Open Sauce Bold"/>
                <a:ea typeface="Open Sauce Bold"/>
                <a:cs typeface="Open Sauce Bold"/>
                <a:sym typeface="Open Sauce Bold"/>
              </a:rPr>
              <a:t>05</a:t>
            </a:r>
          </a:p>
        </p:txBody>
      </p:sp>
      <p:sp>
        <p:nvSpPr>
          <p:cNvPr name="TextBox 16" id="16"/>
          <p:cNvSpPr txBox="true"/>
          <p:nvPr/>
        </p:nvSpPr>
        <p:spPr>
          <a:xfrm rot="0">
            <a:off x="8172164" y="7792131"/>
            <a:ext cx="3392883" cy="523875"/>
          </a:xfrm>
          <a:prstGeom prst="rect">
            <a:avLst/>
          </a:prstGeom>
        </p:spPr>
        <p:txBody>
          <a:bodyPr anchor="t" rtlCol="false" tIns="0" lIns="0" bIns="0" rIns="0">
            <a:spAutoFit/>
          </a:bodyPr>
          <a:lstStyle/>
          <a:p>
            <a:pPr algn="l" marL="0" indent="0" lvl="0">
              <a:lnSpc>
                <a:spcPts val="4200"/>
              </a:lnSpc>
            </a:pPr>
            <a:r>
              <a:rPr lang="en-US" b="true" sz="3500" spc="35">
                <a:solidFill>
                  <a:srgbClr val="129B5D"/>
                </a:solidFill>
                <a:latin typeface="Open Sauce Bold"/>
                <a:ea typeface="Open Sauce Bold"/>
                <a:cs typeface="Open Sauce Bold"/>
                <a:sym typeface="Open Sauce Bold"/>
              </a:rPr>
              <a:t>Time Tracking</a:t>
            </a:r>
          </a:p>
        </p:txBody>
      </p:sp>
      <p:sp>
        <p:nvSpPr>
          <p:cNvPr name="TextBox 17" id="17"/>
          <p:cNvSpPr txBox="true"/>
          <p:nvPr/>
        </p:nvSpPr>
        <p:spPr>
          <a:xfrm rot="0">
            <a:off x="8585851" y="8573181"/>
            <a:ext cx="7833128" cy="860425"/>
          </a:xfrm>
          <a:prstGeom prst="rect">
            <a:avLst/>
          </a:prstGeom>
        </p:spPr>
        <p:txBody>
          <a:bodyPr anchor="t" rtlCol="false" tIns="0" lIns="0" bIns="0" rIns="0">
            <a:spAutoFit/>
          </a:bodyPr>
          <a:lstStyle/>
          <a:p>
            <a:pPr algn="l" marL="0" indent="0" lvl="0">
              <a:lnSpc>
                <a:spcPts val="3500"/>
              </a:lnSpc>
              <a:spcBef>
                <a:spcPct val="0"/>
              </a:spcBef>
            </a:pPr>
            <a:r>
              <a:rPr lang="en-US" sz="2500">
                <a:solidFill>
                  <a:srgbClr val="129B5D"/>
                </a:solidFill>
                <a:latin typeface="Open Sauce"/>
                <a:ea typeface="Open Sauce"/>
                <a:cs typeface="Open Sauce"/>
                <a:sym typeface="Open Sauce"/>
              </a:rPr>
              <a:t>It tracks how long the user takes to complete the entire quiz and displays the total time at the end.</a:t>
            </a:r>
          </a:p>
        </p:txBody>
      </p:sp>
      <p:sp>
        <p:nvSpPr>
          <p:cNvPr name="TextBox 18" id="18"/>
          <p:cNvSpPr txBox="true"/>
          <p:nvPr/>
        </p:nvSpPr>
        <p:spPr>
          <a:xfrm rot="0">
            <a:off x="7264804" y="762000"/>
            <a:ext cx="683079" cy="523875"/>
          </a:xfrm>
          <a:prstGeom prst="rect">
            <a:avLst/>
          </a:prstGeom>
        </p:spPr>
        <p:txBody>
          <a:bodyPr anchor="t" rtlCol="false" tIns="0" lIns="0" bIns="0" rIns="0">
            <a:spAutoFit/>
          </a:bodyPr>
          <a:lstStyle/>
          <a:p>
            <a:pPr algn="l" marL="0" indent="0" lvl="0">
              <a:lnSpc>
                <a:spcPts val="4200"/>
              </a:lnSpc>
            </a:pPr>
            <a:r>
              <a:rPr lang="en-US" b="true" sz="3500">
                <a:solidFill>
                  <a:srgbClr val="129B5D"/>
                </a:solidFill>
                <a:latin typeface="Open Sauce Bold"/>
                <a:ea typeface="Open Sauce Bold"/>
                <a:cs typeface="Open Sauce Bold"/>
                <a:sym typeface="Open Sauce Bold"/>
              </a:rPr>
              <a:t>01</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62463" y="1617277"/>
            <a:ext cx="14763074" cy="1209675"/>
          </a:xfrm>
          <a:prstGeom prst="rect">
            <a:avLst/>
          </a:prstGeom>
        </p:spPr>
        <p:txBody>
          <a:bodyPr anchor="t" rtlCol="false" tIns="0" lIns="0" bIns="0" rIns="0">
            <a:spAutoFit/>
          </a:bodyPr>
          <a:lstStyle/>
          <a:p>
            <a:pPr algn="ctr" marL="0" indent="0" lvl="0">
              <a:lnSpc>
                <a:spcPts val="9655"/>
              </a:lnSpc>
            </a:pPr>
            <a:r>
              <a:rPr lang="en-US" sz="8046">
                <a:solidFill>
                  <a:srgbClr val="129B5D"/>
                </a:solidFill>
                <a:latin typeface="Open Sauce"/>
                <a:ea typeface="Open Sauce"/>
                <a:cs typeface="Open Sauce"/>
                <a:sym typeface="Open Sauce"/>
              </a:rPr>
              <a:t>Error and Exception Handling</a:t>
            </a:r>
          </a:p>
        </p:txBody>
      </p:sp>
      <p:sp>
        <p:nvSpPr>
          <p:cNvPr name="Freeform 3" id="3"/>
          <p:cNvSpPr/>
          <p:nvPr/>
        </p:nvSpPr>
        <p:spPr>
          <a:xfrm flipH="false" flipV="false" rot="0">
            <a:off x="2532057" y="3835214"/>
            <a:ext cx="509520" cy="870298"/>
          </a:xfrm>
          <a:custGeom>
            <a:avLst/>
            <a:gdLst/>
            <a:ahLst/>
            <a:cxnLst/>
            <a:rect r="r" b="b" t="t" l="l"/>
            <a:pathLst>
              <a:path h="870298" w="509520">
                <a:moveTo>
                  <a:pt x="0" y="0"/>
                </a:moveTo>
                <a:lnTo>
                  <a:pt x="509519" y="0"/>
                </a:lnTo>
                <a:lnTo>
                  <a:pt x="509519" y="870298"/>
                </a:lnTo>
                <a:lnTo>
                  <a:pt x="0" y="870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704343" y="5095875"/>
            <a:ext cx="5490129" cy="1298575"/>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129B5D"/>
                </a:solidFill>
                <a:latin typeface="Open Sauce"/>
                <a:ea typeface="Open Sauce"/>
                <a:cs typeface="Open Sauce"/>
                <a:sym typeface="Open Sauce"/>
              </a:rPr>
              <a:t>The program asks the user for input and attempts to convert it to a float </a:t>
            </a:r>
          </a:p>
        </p:txBody>
      </p:sp>
      <p:sp>
        <p:nvSpPr>
          <p:cNvPr name="TextBox 5" id="5"/>
          <p:cNvSpPr txBox="true"/>
          <p:nvPr/>
        </p:nvSpPr>
        <p:spPr>
          <a:xfrm rot="0">
            <a:off x="3704343" y="4003663"/>
            <a:ext cx="4083592" cy="533400"/>
          </a:xfrm>
          <a:prstGeom prst="rect">
            <a:avLst/>
          </a:prstGeom>
        </p:spPr>
        <p:txBody>
          <a:bodyPr anchor="t" rtlCol="false" tIns="0" lIns="0" bIns="0" rIns="0">
            <a:spAutoFit/>
          </a:bodyPr>
          <a:lstStyle/>
          <a:p>
            <a:pPr algn="l" marL="0" indent="0" lvl="0">
              <a:lnSpc>
                <a:spcPts val="4200"/>
              </a:lnSpc>
            </a:pPr>
            <a:r>
              <a:rPr lang="en-US" b="true" sz="3500" spc="35">
                <a:solidFill>
                  <a:srgbClr val="129B5D"/>
                </a:solidFill>
                <a:latin typeface="Open Sauce Bold"/>
                <a:ea typeface="Open Sauce Bold"/>
                <a:cs typeface="Open Sauce Bold"/>
                <a:sym typeface="Open Sauce Bold"/>
              </a:rPr>
              <a:t>Try Block</a:t>
            </a:r>
          </a:p>
        </p:txBody>
      </p:sp>
      <p:sp>
        <p:nvSpPr>
          <p:cNvPr name="Freeform 6" id="6"/>
          <p:cNvSpPr/>
          <p:nvPr/>
        </p:nvSpPr>
        <p:spPr>
          <a:xfrm flipH="false" flipV="false" rot="0">
            <a:off x="9865744" y="3835214"/>
            <a:ext cx="509520" cy="870298"/>
          </a:xfrm>
          <a:custGeom>
            <a:avLst/>
            <a:gdLst/>
            <a:ahLst/>
            <a:cxnLst/>
            <a:rect r="r" b="b" t="t" l="l"/>
            <a:pathLst>
              <a:path h="870298" w="509520">
                <a:moveTo>
                  <a:pt x="0" y="0"/>
                </a:moveTo>
                <a:lnTo>
                  <a:pt x="509520" y="0"/>
                </a:lnTo>
                <a:lnTo>
                  <a:pt x="509520" y="870298"/>
                </a:lnTo>
                <a:lnTo>
                  <a:pt x="0" y="870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1007828" y="5095875"/>
            <a:ext cx="5517708" cy="3051175"/>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129B5D"/>
                </a:solidFill>
                <a:latin typeface="Open Sauce"/>
                <a:ea typeface="Open Sauce"/>
                <a:cs typeface="Open Sauce"/>
                <a:sym typeface="Open Sauce"/>
              </a:rPr>
              <a:t>If the input is invalid, the ValueError is caught, and the program shows a message ("Invalid input! Please enter a valid number.") without crashing. It then prompts the user to try again until a valid number is entered.</a:t>
            </a:r>
          </a:p>
        </p:txBody>
      </p:sp>
      <p:sp>
        <p:nvSpPr>
          <p:cNvPr name="TextBox 8" id="8"/>
          <p:cNvSpPr txBox="true"/>
          <p:nvPr/>
        </p:nvSpPr>
        <p:spPr>
          <a:xfrm rot="0">
            <a:off x="11042014" y="4003663"/>
            <a:ext cx="4083592" cy="533400"/>
          </a:xfrm>
          <a:prstGeom prst="rect">
            <a:avLst/>
          </a:prstGeom>
        </p:spPr>
        <p:txBody>
          <a:bodyPr anchor="t" rtlCol="false" tIns="0" lIns="0" bIns="0" rIns="0">
            <a:spAutoFit/>
          </a:bodyPr>
          <a:lstStyle/>
          <a:p>
            <a:pPr algn="l" marL="0" indent="0" lvl="0">
              <a:lnSpc>
                <a:spcPts val="4200"/>
              </a:lnSpc>
            </a:pPr>
            <a:r>
              <a:rPr lang="en-US" b="true" sz="3500" spc="35">
                <a:solidFill>
                  <a:srgbClr val="129B5D"/>
                </a:solidFill>
                <a:latin typeface="Open Sauce Bold"/>
                <a:ea typeface="Open Sauce Bold"/>
                <a:cs typeface="Open Sauce Bold"/>
                <a:sym typeface="Open Sauce Bold"/>
              </a:rPr>
              <a:t>Except Block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852629" y="0"/>
            <a:ext cx="10435371" cy="10287000"/>
          </a:xfrm>
          <a:custGeom>
            <a:avLst/>
            <a:gdLst/>
            <a:ahLst/>
            <a:cxnLst/>
            <a:rect r="r" b="b" t="t" l="l"/>
            <a:pathLst>
              <a:path h="10287000" w="10435371">
                <a:moveTo>
                  <a:pt x="0" y="0"/>
                </a:moveTo>
                <a:lnTo>
                  <a:pt x="10435371" y="0"/>
                </a:lnTo>
                <a:lnTo>
                  <a:pt x="10435371" y="10287000"/>
                </a:lnTo>
                <a:lnTo>
                  <a:pt x="0" y="10287000"/>
                </a:lnTo>
                <a:lnTo>
                  <a:pt x="0" y="0"/>
                </a:lnTo>
                <a:close/>
              </a:path>
            </a:pathLst>
          </a:custGeom>
          <a:blipFill>
            <a:blip r:embed="rId2"/>
            <a:stretch>
              <a:fillRect l="-2194" t="0" r="-8350" b="0"/>
            </a:stretch>
          </a:blipFill>
        </p:spPr>
      </p:sp>
      <p:sp>
        <p:nvSpPr>
          <p:cNvPr name="TextBox 3" id="3"/>
          <p:cNvSpPr txBox="true"/>
          <p:nvPr/>
        </p:nvSpPr>
        <p:spPr>
          <a:xfrm rot="0">
            <a:off x="642372" y="1708695"/>
            <a:ext cx="6826020" cy="2138585"/>
          </a:xfrm>
          <a:prstGeom prst="rect">
            <a:avLst/>
          </a:prstGeom>
        </p:spPr>
        <p:txBody>
          <a:bodyPr anchor="t" rtlCol="false" tIns="0" lIns="0" bIns="0" rIns="0">
            <a:spAutoFit/>
          </a:bodyPr>
          <a:lstStyle/>
          <a:p>
            <a:pPr algn="l" marL="0" indent="0" lvl="0">
              <a:lnSpc>
                <a:spcPts val="8419"/>
              </a:lnSpc>
            </a:pPr>
            <a:r>
              <a:rPr lang="en-US" sz="7016">
                <a:solidFill>
                  <a:srgbClr val="129B5D"/>
                </a:solidFill>
                <a:latin typeface="Open Sauce"/>
                <a:ea typeface="Open Sauce"/>
                <a:cs typeface="Open Sauce"/>
                <a:sym typeface="Open Sauce"/>
              </a:rPr>
              <a:t>Code Implementation</a:t>
            </a:r>
          </a:p>
        </p:txBody>
      </p:sp>
      <p:sp>
        <p:nvSpPr>
          <p:cNvPr name="TextBox 4" id="4"/>
          <p:cNvSpPr txBox="true"/>
          <p:nvPr/>
        </p:nvSpPr>
        <p:spPr>
          <a:xfrm rot="0">
            <a:off x="642372" y="4773454"/>
            <a:ext cx="6989624" cy="159067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129B5D"/>
                </a:solidFill>
                <a:latin typeface="Open Sauce"/>
                <a:ea typeface="Open Sauce"/>
                <a:cs typeface="Open Sauce"/>
                <a:sym typeface="Open Sauce"/>
              </a:rPr>
              <a:t>The program generates random math questions and asks the user to solve them.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27865" y="1028700"/>
            <a:ext cx="11850474" cy="8064125"/>
          </a:xfrm>
          <a:custGeom>
            <a:avLst/>
            <a:gdLst/>
            <a:ahLst/>
            <a:cxnLst/>
            <a:rect r="r" b="b" t="t" l="l"/>
            <a:pathLst>
              <a:path h="8064125" w="11850474">
                <a:moveTo>
                  <a:pt x="0" y="0"/>
                </a:moveTo>
                <a:lnTo>
                  <a:pt x="11850474" y="0"/>
                </a:lnTo>
                <a:lnTo>
                  <a:pt x="11850474" y="8064125"/>
                </a:lnTo>
                <a:lnTo>
                  <a:pt x="0" y="8064125"/>
                </a:lnTo>
                <a:lnTo>
                  <a:pt x="0" y="0"/>
                </a:lnTo>
                <a:close/>
              </a:path>
            </a:pathLst>
          </a:custGeom>
          <a:blipFill>
            <a:blip r:embed="rId2"/>
            <a:stretch>
              <a:fillRect l="-789" t="0" r="-2844" b="-2051"/>
            </a:stretch>
          </a:blipFill>
        </p:spPr>
      </p:sp>
      <p:sp>
        <p:nvSpPr>
          <p:cNvPr name="TextBox 3" id="3"/>
          <p:cNvSpPr txBox="true"/>
          <p:nvPr/>
        </p:nvSpPr>
        <p:spPr>
          <a:xfrm rot="0">
            <a:off x="490063" y="2202977"/>
            <a:ext cx="5406852" cy="212407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129B5D"/>
                </a:solidFill>
                <a:latin typeface="Open Sauce"/>
                <a:ea typeface="Open Sauce"/>
                <a:cs typeface="Open Sauce"/>
                <a:sym typeface="Open Sauce"/>
              </a:rPr>
              <a:t>It handles invalid inputs and provides feedback on correct or incorrect answers.</a:t>
            </a:r>
          </a:p>
        </p:txBody>
      </p:sp>
      <p:sp>
        <p:nvSpPr>
          <p:cNvPr name="TextBox 4" id="4"/>
          <p:cNvSpPr txBox="true"/>
          <p:nvPr/>
        </p:nvSpPr>
        <p:spPr>
          <a:xfrm rot="0">
            <a:off x="490063" y="5471822"/>
            <a:ext cx="5406852" cy="212407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129B5D"/>
                </a:solidFill>
                <a:latin typeface="Open Sauce"/>
                <a:ea typeface="Open Sauce"/>
                <a:cs typeface="Open Sauce"/>
                <a:sym typeface="Open Sauce"/>
              </a:rPr>
              <a:t>The total time to solve all problems is displayed at the end, adding a challenge element.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6FFDE"/>
        </a:solidFill>
      </p:bgPr>
    </p:bg>
    <p:spTree>
      <p:nvGrpSpPr>
        <p:cNvPr id="1" name=""/>
        <p:cNvGrpSpPr/>
        <p:nvPr/>
      </p:nvGrpSpPr>
      <p:grpSpPr>
        <a:xfrm>
          <a:off x="0" y="0"/>
          <a:ext cx="0" cy="0"/>
          <a:chOff x="0" y="0"/>
          <a:chExt cx="0" cy="0"/>
        </a:xfrm>
      </p:grpSpPr>
      <p:sp>
        <p:nvSpPr>
          <p:cNvPr name="Freeform 2" id="2"/>
          <p:cNvSpPr/>
          <p:nvPr/>
        </p:nvSpPr>
        <p:spPr>
          <a:xfrm flipH="false" flipV="false" rot="0">
            <a:off x="1911068" y="3292427"/>
            <a:ext cx="7867253" cy="4700797"/>
          </a:xfrm>
          <a:custGeom>
            <a:avLst/>
            <a:gdLst/>
            <a:ahLst/>
            <a:cxnLst/>
            <a:rect r="r" b="b" t="t" l="l"/>
            <a:pathLst>
              <a:path h="4700797" w="7867253">
                <a:moveTo>
                  <a:pt x="0" y="0"/>
                </a:moveTo>
                <a:lnTo>
                  <a:pt x="7867253" y="0"/>
                </a:lnTo>
                <a:lnTo>
                  <a:pt x="7867253" y="4700797"/>
                </a:lnTo>
                <a:lnTo>
                  <a:pt x="0" y="4700797"/>
                </a:lnTo>
                <a:lnTo>
                  <a:pt x="0" y="0"/>
                </a:lnTo>
                <a:close/>
              </a:path>
            </a:pathLst>
          </a:custGeom>
          <a:blipFill>
            <a:blip r:embed="rId2"/>
            <a:stretch>
              <a:fillRect l="-457" t="-1041" r="0" b="-131578"/>
            </a:stretch>
          </a:blipFill>
        </p:spPr>
      </p:sp>
      <p:sp>
        <p:nvSpPr>
          <p:cNvPr name="Freeform 3" id="3"/>
          <p:cNvSpPr/>
          <p:nvPr/>
        </p:nvSpPr>
        <p:spPr>
          <a:xfrm flipH="false" flipV="false" rot="0">
            <a:off x="10665339" y="2802550"/>
            <a:ext cx="7039878" cy="5680551"/>
          </a:xfrm>
          <a:custGeom>
            <a:avLst/>
            <a:gdLst/>
            <a:ahLst/>
            <a:cxnLst/>
            <a:rect r="r" b="b" t="t" l="l"/>
            <a:pathLst>
              <a:path h="5680551" w="7039878">
                <a:moveTo>
                  <a:pt x="0" y="0"/>
                </a:moveTo>
                <a:lnTo>
                  <a:pt x="7039878" y="0"/>
                </a:lnTo>
                <a:lnTo>
                  <a:pt x="7039878" y="5680551"/>
                </a:lnTo>
                <a:lnTo>
                  <a:pt x="0" y="5680551"/>
                </a:lnTo>
                <a:lnTo>
                  <a:pt x="0" y="0"/>
                </a:lnTo>
                <a:close/>
              </a:path>
            </a:pathLst>
          </a:custGeom>
          <a:blipFill>
            <a:blip r:embed="rId2"/>
            <a:stretch>
              <a:fillRect l="-429" t="-72942" r="-429" b="0"/>
            </a:stretch>
          </a:blipFill>
        </p:spPr>
      </p:sp>
      <p:sp>
        <p:nvSpPr>
          <p:cNvPr name="TextBox 4" id="4"/>
          <p:cNvSpPr txBox="true"/>
          <p:nvPr/>
        </p:nvSpPr>
        <p:spPr>
          <a:xfrm rot="0">
            <a:off x="7394918" y="641044"/>
            <a:ext cx="3498164" cy="1216578"/>
          </a:xfrm>
          <a:prstGeom prst="rect">
            <a:avLst/>
          </a:prstGeom>
        </p:spPr>
        <p:txBody>
          <a:bodyPr anchor="t" rtlCol="false" tIns="0" lIns="0" bIns="0" rIns="0">
            <a:spAutoFit/>
          </a:bodyPr>
          <a:lstStyle/>
          <a:p>
            <a:pPr algn="l" marL="0" indent="0" lvl="0">
              <a:lnSpc>
                <a:spcPts val="9599"/>
              </a:lnSpc>
            </a:pPr>
            <a:r>
              <a:rPr lang="en-US" sz="7999">
                <a:solidFill>
                  <a:srgbClr val="129B5D"/>
                </a:solidFill>
                <a:latin typeface="Open Sauce"/>
                <a:ea typeface="Open Sauce"/>
                <a:cs typeface="Open Sauce"/>
                <a:sym typeface="Open Sauce"/>
              </a:rPr>
              <a:t>Result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DAGR1d_tH4g</dc:identifier>
  <dcterms:modified xsi:type="dcterms:W3CDTF">2011-08-01T06:04:30Z</dcterms:modified>
  <cp:revision>1</cp:revision>
  <dc:title>EQUATION SOLVER GAME</dc:title>
</cp:coreProperties>
</file>