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5" r:id="rId10"/>
    <p:sldId id="303" r:id="rId11"/>
    <p:sldId id="304" r:id="rId12"/>
    <p:sldId id="306" r:id="rId13"/>
    <p:sldId id="307" r:id="rId14"/>
    <p:sldId id="309" r:id="rId15"/>
    <p:sldId id="308" r:id="rId16"/>
    <p:sldId id="310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BA251-254F-4BBA-A7B2-7472958C7741}" v="54" dt="2024-05-16T15:32:16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11179-9CBC-4363-85D7-58AAFF1D2E3B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C0992D5-D91E-4B8F-AA42-37BA30EF0CC6}">
      <dgm:prSet/>
      <dgm:spPr/>
      <dgm:t>
        <a:bodyPr/>
        <a:lstStyle/>
        <a:p>
          <a:r>
            <a:rPr lang="en-US" b="1" i="0" dirty="0"/>
            <a:t>OTP Generation:</a:t>
          </a:r>
          <a:r>
            <a:rPr lang="en-US" b="0" i="0" dirty="0"/>
            <a:t> A function to randomly generate a 6-digit OTP.</a:t>
          </a:r>
          <a:endParaRPr lang="en-US" dirty="0"/>
        </a:p>
      </dgm:t>
    </dgm:pt>
    <dgm:pt modelId="{94E7BD98-E18F-4E4E-9C1C-C6823A063BB2}" type="parTrans" cxnId="{F432FF0F-19D5-4FC0-B7A3-784E84E4E89D}">
      <dgm:prSet/>
      <dgm:spPr/>
      <dgm:t>
        <a:bodyPr/>
        <a:lstStyle/>
        <a:p>
          <a:endParaRPr lang="en-US"/>
        </a:p>
      </dgm:t>
    </dgm:pt>
    <dgm:pt modelId="{A16AB9B9-DC16-46DB-A9A9-FE92DD4D2F17}" type="sibTrans" cxnId="{F432FF0F-19D5-4FC0-B7A3-784E84E4E89D}">
      <dgm:prSet/>
      <dgm:spPr/>
      <dgm:t>
        <a:bodyPr/>
        <a:lstStyle/>
        <a:p>
          <a:endParaRPr lang="en-US"/>
        </a:p>
      </dgm:t>
    </dgm:pt>
    <dgm:pt modelId="{92331271-DD56-4CB2-ABB4-027F871FB9EB}">
      <dgm:prSet/>
      <dgm:spPr/>
      <dgm:t>
        <a:bodyPr/>
        <a:lstStyle/>
        <a:p>
          <a:r>
            <a:rPr lang="en-US" b="1" i="0" dirty="0"/>
            <a:t>Email Sending:</a:t>
          </a:r>
          <a:r>
            <a:rPr lang="en-US" b="0" i="0" dirty="0"/>
            <a:t> Simulate sending the OTP to the user's email address.</a:t>
          </a:r>
          <a:endParaRPr lang="en-US" dirty="0"/>
        </a:p>
      </dgm:t>
    </dgm:pt>
    <dgm:pt modelId="{D3724BCF-54D2-453F-BCF5-9798A769AB8A}" type="parTrans" cxnId="{F6EB42CE-D86B-4C4F-AE9C-05A360A4B5BA}">
      <dgm:prSet/>
      <dgm:spPr/>
      <dgm:t>
        <a:bodyPr/>
        <a:lstStyle/>
        <a:p>
          <a:endParaRPr lang="en-US"/>
        </a:p>
      </dgm:t>
    </dgm:pt>
    <dgm:pt modelId="{AF37D16B-5F7C-4DA2-A1D7-8BD5440F2FD6}" type="sibTrans" cxnId="{F6EB42CE-D86B-4C4F-AE9C-05A360A4B5BA}">
      <dgm:prSet/>
      <dgm:spPr/>
      <dgm:t>
        <a:bodyPr/>
        <a:lstStyle/>
        <a:p>
          <a:endParaRPr lang="en-US"/>
        </a:p>
      </dgm:t>
    </dgm:pt>
    <dgm:pt modelId="{C591D8EF-4BB3-46C4-AD5D-BA165007890C}">
      <dgm:prSet/>
      <dgm:spPr/>
      <dgm:t>
        <a:bodyPr/>
        <a:lstStyle/>
        <a:p>
          <a:r>
            <a:rPr lang="en-US" b="1" i="0" dirty="0"/>
            <a:t>OTP Verification:</a:t>
          </a:r>
          <a:r>
            <a:rPr lang="en-US" b="0" i="0" dirty="0"/>
            <a:t> Compare the entered OTP with the generated OTP for validation.</a:t>
          </a:r>
          <a:endParaRPr lang="en-US" dirty="0"/>
        </a:p>
      </dgm:t>
    </dgm:pt>
    <dgm:pt modelId="{C294B2F0-E4DE-446D-8868-7F6C1C9B5E34}" type="parTrans" cxnId="{391D530C-1DEE-401D-81C9-0A91ACA25D73}">
      <dgm:prSet/>
      <dgm:spPr/>
      <dgm:t>
        <a:bodyPr/>
        <a:lstStyle/>
        <a:p>
          <a:endParaRPr lang="en-US"/>
        </a:p>
      </dgm:t>
    </dgm:pt>
    <dgm:pt modelId="{6DCEF2DC-5386-482A-B8BD-2F436C4FEE09}" type="sibTrans" cxnId="{391D530C-1DEE-401D-81C9-0A91ACA25D73}">
      <dgm:prSet/>
      <dgm:spPr/>
      <dgm:t>
        <a:bodyPr/>
        <a:lstStyle/>
        <a:p>
          <a:endParaRPr lang="en-US"/>
        </a:p>
      </dgm:t>
    </dgm:pt>
    <dgm:pt modelId="{4F008E07-8C5C-4155-B307-002838353F6D}">
      <dgm:prSet/>
      <dgm:spPr/>
      <dgm:t>
        <a:bodyPr/>
        <a:lstStyle/>
        <a:p>
          <a:r>
            <a:rPr lang="en-US" b="1" i="0" dirty="0"/>
            <a:t>User Interaction:</a:t>
          </a:r>
          <a:r>
            <a:rPr lang="en-US" b="0" i="0" dirty="0"/>
            <a:t> Provide a user-friendly interface for entering the OTP.</a:t>
          </a:r>
          <a:endParaRPr lang="en-US" dirty="0"/>
        </a:p>
      </dgm:t>
    </dgm:pt>
    <dgm:pt modelId="{14B8611E-D615-4D49-A473-119CE5842CD5}" type="parTrans" cxnId="{1A11376B-E7AF-4FB1-8C8A-D98A84885FA1}">
      <dgm:prSet/>
      <dgm:spPr/>
      <dgm:t>
        <a:bodyPr/>
        <a:lstStyle/>
        <a:p>
          <a:endParaRPr lang="en-US"/>
        </a:p>
      </dgm:t>
    </dgm:pt>
    <dgm:pt modelId="{A7089387-EA16-49D6-A160-B80220372614}" type="sibTrans" cxnId="{1A11376B-E7AF-4FB1-8C8A-D98A84885FA1}">
      <dgm:prSet/>
      <dgm:spPr/>
      <dgm:t>
        <a:bodyPr/>
        <a:lstStyle/>
        <a:p>
          <a:endParaRPr lang="en-US"/>
        </a:p>
      </dgm:t>
    </dgm:pt>
    <dgm:pt modelId="{D8BF26C8-955E-48DC-AE9C-7EBAE7E4720A}">
      <dgm:prSet/>
      <dgm:spPr/>
      <dgm:t>
        <a:bodyPr/>
        <a:lstStyle/>
        <a:p>
          <a:r>
            <a:rPr lang="en-US" b="1" i="0" dirty="0"/>
            <a:t>Error Handling:</a:t>
          </a:r>
          <a:r>
            <a:rPr lang="en-US" b="0" i="0" dirty="0"/>
            <a:t> Handle incorrect OTP entries and provide appropriate feedback to the user.</a:t>
          </a:r>
          <a:endParaRPr lang="en-US" dirty="0"/>
        </a:p>
      </dgm:t>
    </dgm:pt>
    <dgm:pt modelId="{D5649EA5-7945-4B83-B48D-781D04AF044D}" type="parTrans" cxnId="{3E5D6A82-CC09-4CC7-984D-69AA74521E5B}">
      <dgm:prSet/>
      <dgm:spPr/>
      <dgm:t>
        <a:bodyPr/>
        <a:lstStyle/>
        <a:p>
          <a:endParaRPr lang="en-US"/>
        </a:p>
      </dgm:t>
    </dgm:pt>
    <dgm:pt modelId="{3E6AC742-3487-41E3-A618-C54E00CE06A6}" type="sibTrans" cxnId="{3E5D6A82-CC09-4CC7-984D-69AA74521E5B}">
      <dgm:prSet/>
      <dgm:spPr/>
      <dgm:t>
        <a:bodyPr/>
        <a:lstStyle/>
        <a:p>
          <a:endParaRPr lang="en-US"/>
        </a:p>
      </dgm:t>
    </dgm:pt>
    <dgm:pt modelId="{0E8F9581-F1BE-46BD-83B8-0965267AEC9C}" type="pres">
      <dgm:prSet presAssocID="{4DD11179-9CBC-4363-85D7-58AAFF1D2E3B}" presName="outerComposite" presStyleCnt="0">
        <dgm:presLayoutVars>
          <dgm:chMax val="5"/>
          <dgm:dir/>
          <dgm:resizeHandles val="exact"/>
        </dgm:presLayoutVars>
      </dgm:prSet>
      <dgm:spPr/>
    </dgm:pt>
    <dgm:pt modelId="{F4AD2E6C-09BA-4D01-9896-29D5B80EABF9}" type="pres">
      <dgm:prSet presAssocID="{4DD11179-9CBC-4363-85D7-58AAFF1D2E3B}" presName="dummyMaxCanvas" presStyleCnt="0">
        <dgm:presLayoutVars/>
      </dgm:prSet>
      <dgm:spPr/>
    </dgm:pt>
    <dgm:pt modelId="{84AA682B-2084-4985-94B8-CCA7A358C78A}" type="pres">
      <dgm:prSet presAssocID="{4DD11179-9CBC-4363-85D7-58AAFF1D2E3B}" presName="FiveNodes_1" presStyleLbl="node1" presStyleIdx="0" presStyleCnt="5">
        <dgm:presLayoutVars>
          <dgm:bulletEnabled val="1"/>
        </dgm:presLayoutVars>
      </dgm:prSet>
      <dgm:spPr/>
    </dgm:pt>
    <dgm:pt modelId="{5D993CFC-B488-4FBE-BB30-FF8F6925EB86}" type="pres">
      <dgm:prSet presAssocID="{4DD11179-9CBC-4363-85D7-58AAFF1D2E3B}" presName="FiveNodes_2" presStyleLbl="node1" presStyleIdx="1" presStyleCnt="5">
        <dgm:presLayoutVars>
          <dgm:bulletEnabled val="1"/>
        </dgm:presLayoutVars>
      </dgm:prSet>
      <dgm:spPr/>
    </dgm:pt>
    <dgm:pt modelId="{F2EFAB48-DB4B-486F-85A9-18D89E09C2B9}" type="pres">
      <dgm:prSet presAssocID="{4DD11179-9CBC-4363-85D7-58AAFF1D2E3B}" presName="FiveNodes_3" presStyleLbl="node1" presStyleIdx="2" presStyleCnt="5">
        <dgm:presLayoutVars>
          <dgm:bulletEnabled val="1"/>
        </dgm:presLayoutVars>
      </dgm:prSet>
      <dgm:spPr/>
    </dgm:pt>
    <dgm:pt modelId="{CD05D2D3-CC26-49FB-B021-1D4499000501}" type="pres">
      <dgm:prSet presAssocID="{4DD11179-9CBC-4363-85D7-58AAFF1D2E3B}" presName="FiveNodes_4" presStyleLbl="node1" presStyleIdx="3" presStyleCnt="5">
        <dgm:presLayoutVars>
          <dgm:bulletEnabled val="1"/>
        </dgm:presLayoutVars>
      </dgm:prSet>
      <dgm:spPr/>
    </dgm:pt>
    <dgm:pt modelId="{A0E64860-562B-462A-8C98-3561D27893FB}" type="pres">
      <dgm:prSet presAssocID="{4DD11179-9CBC-4363-85D7-58AAFF1D2E3B}" presName="FiveNodes_5" presStyleLbl="node1" presStyleIdx="4" presStyleCnt="5">
        <dgm:presLayoutVars>
          <dgm:bulletEnabled val="1"/>
        </dgm:presLayoutVars>
      </dgm:prSet>
      <dgm:spPr/>
    </dgm:pt>
    <dgm:pt modelId="{9B9B839C-1F38-411B-B187-421FEBBDED9A}" type="pres">
      <dgm:prSet presAssocID="{4DD11179-9CBC-4363-85D7-58AAFF1D2E3B}" presName="FiveConn_1-2" presStyleLbl="fgAccFollowNode1" presStyleIdx="0" presStyleCnt="4">
        <dgm:presLayoutVars>
          <dgm:bulletEnabled val="1"/>
        </dgm:presLayoutVars>
      </dgm:prSet>
      <dgm:spPr/>
    </dgm:pt>
    <dgm:pt modelId="{ACCFEEEA-D4D7-40A7-9410-1B877E12CC9F}" type="pres">
      <dgm:prSet presAssocID="{4DD11179-9CBC-4363-85D7-58AAFF1D2E3B}" presName="FiveConn_2-3" presStyleLbl="fgAccFollowNode1" presStyleIdx="1" presStyleCnt="4">
        <dgm:presLayoutVars>
          <dgm:bulletEnabled val="1"/>
        </dgm:presLayoutVars>
      </dgm:prSet>
      <dgm:spPr/>
    </dgm:pt>
    <dgm:pt modelId="{88454566-419A-43DD-B039-83C6155477F5}" type="pres">
      <dgm:prSet presAssocID="{4DD11179-9CBC-4363-85D7-58AAFF1D2E3B}" presName="FiveConn_3-4" presStyleLbl="fgAccFollowNode1" presStyleIdx="2" presStyleCnt="4">
        <dgm:presLayoutVars>
          <dgm:bulletEnabled val="1"/>
        </dgm:presLayoutVars>
      </dgm:prSet>
      <dgm:spPr/>
    </dgm:pt>
    <dgm:pt modelId="{AD8D5DD0-CF2E-4209-A8B5-6FDF8AA7291E}" type="pres">
      <dgm:prSet presAssocID="{4DD11179-9CBC-4363-85D7-58AAFF1D2E3B}" presName="FiveConn_4-5" presStyleLbl="fgAccFollowNode1" presStyleIdx="3" presStyleCnt="4">
        <dgm:presLayoutVars>
          <dgm:bulletEnabled val="1"/>
        </dgm:presLayoutVars>
      </dgm:prSet>
      <dgm:spPr/>
    </dgm:pt>
    <dgm:pt modelId="{20927B2C-BA47-461A-9CEF-765CE738616E}" type="pres">
      <dgm:prSet presAssocID="{4DD11179-9CBC-4363-85D7-58AAFF1D2E3B}" presName="FiveNodes_1_text" presStyleLbl="node1" presStyleIdx="4" presStyleCnt="5">
        <dgm:presLayoutVars>
          <dgm:bulletEnabled val="1"/>
        </dgm:presLayoutVars>
      </dgm:prSet>
      <dgm:spPr/>
    </dgm:pt>
    <dgm:pt modelId="{D2BE6EC4-A551-4BAF-95AB-F2EA750900DC}" type="pres">
      <dgm:prSet presAssocID="{4DD11179-9CBC-4363-85D7-58AAFF1D2E3B}" presName="FiveNodes_2_text" presStyleLbl="node1" presStyleIdx="4" presStyleCnt="5">
        <dgm:presLayoutVars>
          <dgm:bulletEnabled val="1"/>
        </dgm:presLayoutVars>
      </dgm:prSet>
      <dgm:spPr/>
    </dgm:pt>
    <dgm:pt modelId="{47185E9C-0C0E-4DB6-B297-E2569C79DE5F}" type="pres">
      <dgm:prSet presAssocID="{4DD11179-9CBC-4363-85D7-58AAFF1D2E3B}" presName="FiveNodes_3_text" presStyleLbl="node1" presStyleIdx="4" presStyleCnt="5">
        <dgm:presLayoutVars>
          <dgm:bulletEnabled val="1"/>
        </dgm:presLayoutVars>
      </dgm:prSet>
      <dgm:spPr/>
    </dgm:pt>
    <dgm:pt modelId="{238DA67F-1F04-4AC8-AF92-0E05F5AD0856}" type="pres">
      <dgm:prSet presAssocID="{4DD11179-9CBC-4363-85D7-58AAFF1D2E3B}" presName="FiveNodes_4_text" presStyleLbl="node1" presStyleIdx="4" presStyleCnt="5">
        <dgm:presLayoutVars>
          <dgm:bulletEnabled val="1"/>
        </dgm:presLayoutVars>
      </dgm:prSet>
      <dgm:spPr/>
    </dgm:pt>
    <dgm:pt modelId="{C6AA3340-118B-4FF7-AB8B-579C6FF3FE20}" type="pres">
      <dgm:prSet presAssocID="{4DD11179-9CBC-4363-85D7-58AAFF1D2E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59EF802-B613-4B7E-9212-3070795AA72E}" type="presOf" srcId="{A7089387-EA16-49D6-A160-B80220372614}" destId="{AD8D5DD0-CF2E-4209-A8B5-6FDF8AA7291E}" srcOrd="0" destOrd="0" presId="urn:microsoft.com/office/officeart/2005/8/layout/vProcess5"/>
    <dgm:cxn modelId="{391D530C-1DEE-401D-81C9-0A91ACA25D73}" srcId="{4DD11179-9CBC-4363-85D7-58AAFF1D2E3B}" destId="{C591D8EF-4BB3-46C4-AD5D-BA165007890C}" srcOrd="2" destOrd="0" parTransId="{C294B2F0-E4DE-446D-8868-7F6C1C9B5E34}" sibTransId="{6DCEF2DC-5386-482A-B8BD-2F436C4FEE09}"/>
    <dgm:cxn modelId="{D60CEE0E-2F4C-43F4-9958-B2A09CE90E32}" type="presOf" srcId="{D8BF26C8-955E-48DC-AE9C-7EBAE7E4720A}" destId="{C6AA3340-118B-4FF7-AB8B-579C6FF3FE20}" srcOrd="1" destOrd="0" presId="urn:microsoft.com/office/officeart/2005/8/layout/vProcess5"/>
    <dgm:cxn modelId="{F432FF0F-19D5-4FC0-B7A3-784E84E4E89D}" srcId="{4DD11179-9CBC-4363-85D7-58AAFF1D2E3B}" destId="{5C0992D5-D91E-4B8F-AA42-37BA30EF0CC6}" srcOrd="0" destOrd="0" parTransId="{94E7BD98-E18F-4E4E-9C1C-C6823A063BB2}" sibTransId="{A16AB9B9-DC16-46DB-A9A9-FE92DD4D2F17}"/>
    <dgm:cxn modelId="{6D10D55F-F800-4F34-A3C8-E27641375862}" type="presOf" srcId="{5C0992D5-D91E-4B8F-AA42-37BA30EF0CC6}" destId="{84AA682B-2084-4985-94B8-CCA7A358C78A}" srcOrd="0" destOrd="0" presId="urn:microsoft.com/office/officeart/2005/8/layout/vProcess5"/>
    <dgm:cxn modelId="{B38A9762-112B-4E29-9733-839C04942F6D}" type="presOf" srcId="{D8BF26C8-955E-48DC-AE9C-7EBAE7E4720A}" destId="{A0E64860-562B-462A-8C98-3561D27893FB}" srcOrd="0" destOrd="0" presId="urn:microsoft.com/office/officeart/2005/8/layout/vProcess5"/>
    <dgm:cxn modelId="{27E5C262-61E4-4D25-A0F3-A2B07367006B}" type="presOf" srcId="{C591D8EF-4BB3-46C4-AD5D-BA165007890C}" destId="{47185E9C-0C0E-4DB6-B297-E2569C79DE5F}" srcOrd="1" destOrd="0" presId="urn:microsoft.com/office/officeart/2005/8/layout/vProcess5"/>
    <dgm:cxn modelId="{1A11376B-E7AF-4FB1-8C8A-D98A84885FA1}" srcId="{4DD11179-9CBC-4363-85D7-58AAFF1D2E3B}" destId="{4F008E07-8C5C-4155-B307-002838353F6D}" srcOrd="3" destOrd="0" parTransId="{14B8611E-D615-4D49-A473-119CE5842CD5}" sibTransId="{A7089387-EA16-49D6-A160-B80220372614}"/>
    <dgm:cxn modelId="{8702D66E-07AB-495E-B60A-D691280323FE}" type="presOf" srcId="{5C0992D5-D91E-4B8F-AA42-37BA30EF0CC6}" destId="{20927B2C-BA47-461A-9CEF-765CE738616E}" srcOrd="1" destOrd="0" presId="urn:microsoft.com/office/officeart/2005/8/layout/vProcess5"/>
    <dgm:cxn modelId="{6A89F274-830C-462D-AD82-4AE5A651F820}" type="presOf" srcId="{6DCEF2DC-5386-482A-B8BD-2F436C4FEE09}" destId="{88454566-419A-43DD-B039-83C6155477F5}" srcOrd="0" destOrd="0" presId="urn:microsoft.com/office/officeart/2005/8/layout/vProcess5"/>
    <dgm:cxn modelId="{3E5D6A82-CC09-4CC7-984D-69AA74521E5B}" srcId="{4DD11179-9CBC-4363-85D7-58AAFF1D2E3B}" destId="{D8BF26C8-955E-48DC-AE9C-7EBAE7E4720A}" srcOrd="4" destOrd="0" parTransId="{D5649EA5-7945-4B83-B48D-781D04AF044D}" sibTransId="{3E6AC742-3487-41E3-A618-C54E00CE06A6}"/>
    <dgm:cxn modelId="{3D129F89-B995-4805-B33D-AF7C85BA3FDF}" type="presOf" srcId="{92331271-DD56-4CB2-ABB4-027F871FB9EB}" destId="{5D993CFC-B488-4FBE-BB30-FF8F6925EB86}" srcOrd="0" destOrd="0" presId="urn:microsoft.com/office/officeart/2005/8/layout/vProcess5"/>
    <dgm:cxn modelId="{C4851C96-A65F-4DA2-B98F-B51F32DE78F1}" type="presOf" srcId="{C591D8EF-4BB3-46C4-AD5D-BA165007890C}" destId="{F2EFAB48-DB4B-486F-85A9-18D89E09C2B9}" srcOrd="0" destOrd="0" presId="urn:microsoft.com/office/officeart/2005/8/layout/vProcess5"/>
    <dgm:cxn modelId="{4DA56696-BD00-423A-898E-6328B11862CB}" type="presOf" srcId="{92331271-DD56-4CB2-ABB4-027F871FB9EB}" destId="{D2BE6EC4-A551-4BAF-95AB-F2EA750900DC}" srcOrd="1" destOrd="0" presId="urn:microsoft.com/office/officeart/2005/8/layout/vProcess5"/>
    <dgm:cxn modelId="{5708A9A0-81F4-42A9-B15E-BB93FEE2CE2E}" type="presOf" srcId="{A16AB9B9-DC16-46DB-A9A9-FE92DD4D2F17}" destId="{9B9B839C-1F38-411B-B187-421FEBBDED9A}" srcOrd="0" destOrd="0" presId="urn:microsoft.com/office/officeart/2005/8/layout/vProcess5"/>
    <dgm:cxn modelId="{17DA70A2-7624-4977-9541-349924AD8875}" type="presOf" srcId="{AF37D16B-5F7C-4DA2-A1D7-8BD5440F2FD6}" destId="{ACCFEEEA-D4D7-40A7-9410-1B877E12CC9F}" srcOrd="0" destOrd="0" presId="urn:microsoft.com/office/officeart/2005/8/layout/vProcess5"/>
    <dgm:cxn modelId="{F6EB42CE-D86B-4C4F-AE9C-05A360A4B5BA}" srcId="{4DD11179-9CBC-4363-85D7-58AAFF1D2E3B}" destId="{92331271-DD56-4CB2-ABB4-027F871FB9EB}" srcOrd="1" destOrd="0" parTransId="{D3724BCF-54D2-453F-BCF5-9798A769AB8A}" sibTransId="{AF37D16B-5F7C-4DA2-A1D7-8BD5440F2FD6}"/>
    <dgm:cxn modelId="{4B698EEE-7DF6-49F9-8FCC-77112F351637}" type="presOf" srcId="{4F008E07-8C5C-4155-B307-002838353F6D}" destId="{CD05D2D3-CC26-49FB-B021-1D4499000501}" srcOrd="0" destOrd="0" presId="urn:microsoft.com/office/officeart/2005/8/layout/vProcess5"/>
    <dgm:cxn modelId="{C5C239F1-1539-44C7-9C23-2B2BC8F72E9F}" type="presOf" srcId="{4F008E07-8C5C-4155-B307-002838353F6D}" destId="{238DA67F-1F04-4AC8-AF92-0E05F5AD0856}" srcOrd="1" destOrd="0" presId="urn:microsoft.com/office/officeart/2005/8/layout/vProcess5"/>
    <dgm:cxn modelId="{88DE19F2-9A97-4A24-926D-807EF42F43BF}" type="presOf" srcId="{4DD11179-9CBC-4363-85D7-58AAFF1D2E3B}" destId="{0E8F9581-F1BE-46BD-83B8-0965267AEC9C}" srcOrd="0" destOrd="0" presId="urn:microsoft.com/office/officeart/2005/8/layout/vProcess5"/>
    <dgm:cxn modelId="{133FFF44-90CE-4426-AB10-5994F699F285}" type="presParOf" srcId="{0E8F9581-F1BE-46BD-83B8-0965267AEC9C}" destId="{F4AD2E6C-09BA-4D01-9896-29D5B80EABF9}" srcOrd="0" destOrd="0" presId="urn:microsoft.com/office/officeart/2005/8/layout/vProcess5"/>
    <dgm:cxn modelId="{92835BA5-1B46-43DB-9986-698A0C057E17}" type="presParOf" srcId="{0E8F9581-F1BE-46BD-83B8-0965267AEC9C}" destId="{84AA682B-2084-4985-94B8-CCA7A358C78A}" srcOrd="1" destOrd="0" presId="urn:microsoft.com/office/officeart/2005/8/layout/vProcess5"/>
    <dgm:cxn modelId="{CBC975F8-C3C2-4AA3-A895-9CD444FCD854}" type="presParOf" srcId="{0E8F9581-F1BE-46BD-83B8-0965267AEC9C}" destId="{5D993CFC-B488-4FBE-BB30-FF8F6925EB86}" srcOrd="2" destOrd="0" presId="urn:microsoft.com/office/officeart/2005/8/layout/vProcess5"/>
    <dgm:cxn modelId="{CEDEB198-CBC4-4F5D-B961-01291363EE88}" type="presParOf" srcId="{0E8F9581-F1BE-46BD-83B8-0965267AEC9C}" destId="{F2EFAB48-DB4B-486F-85A9-18D89E09C2B9}" srcOrd="3" destOrd="0" presId="urn:microsoft.com/office/officeart/2005/8/layout/vProcess5"/>
    <dgm:cxn modelId="{09CC6F29-B78C-41C4-9A93-A6DE9563B301}" type="presParOf" srcId="{0E8F9581-F1BE-46BD-83B8-0965267AEC9C}" destId="{CD05D2D3-CC26-49FB-B021-1D4499000501}" srcOrd="4" destOrd="0" presId="urn:microsoft.com/office/officeart/2005/8/layout/vProcess5"/>
    <dgm:cxn modelId="{F8C12D7E-E420-4820-BAD8-7F7EEE6B8744}" type="presParOf" srcId="{0E8F9581-F1BE-46BD-83B8-0965267AEC9C}" destId="{A0E64860-562B-462A-8C98-3561D27893FB}" srcOrd="5" destOrd="0" presId="urn:microsoft.com/office/officeart/2005/8/layout/vProcess5"/>
    <dgm:cxn modelId="{76BF09F3-ED6A-468C-AC6F-05828AD566A3}" type="presParOf" srcId="{0E8F9581-F1BE-46BD-83B8-0965267AEC9C}" destId="{9B9B839C-1F38-411B-B187-421FEBBDED9A}" srcOrd="6" destOrd="0" presId="urn:microsoft.com/office/officeart/2005/8/layout/vProcess5"/>
    <dgm:cxn modelId="{02C4994A-6852-448E-8E0C-FB65D37A1C86}" type="presParOf" srcId="{0E8F9581-F1BE-46BD-83B8-0965267AEC9C}" destId="{ACCFEEEA-D4D7-40A7-9410-1B877E12CC9F}" srcOrd="7" destOrd="0" presId="urn:microsoft.com/office/officeart/2005/8/layout/vProcess5"/>
    <dgm:cxn modelId="{679A3CFE-2F24-482E-84FE-751D1D1BB349}" type="presParOf" srcId="{0E8F9581-F1BE-46BD-83B8-0965267AEC9C}" destId="{88454566-419A-43DD-B039-83C6155477F5}" srcOrd="8" destOrd="0" presId="urn:microsoft.com/office/officeart/2005/8/layout/vProcess5"/>
    <dgm:cxn modelId="{6956EA1E-FADE-4741-B317-34BCC70520F4}" type="presParOf" srcId="{0E8F9581-F1BE-46BD-83B8-0965267AEC9C}" destId="{AD8D5DD0-CF2E-4209-A8B5-6FDF8AA7291E}" srcOrd="9" destOrd="0" presId="urn:microsoft.com/office/officeart/2005/8/layout/vProcess5"/>
    <dgm:cxn modelId="{03FBA459-83B4-4735-ADB2-935034A58660}" type="presParOf" srcId="{0E8F9581-F1BE-46BD-83B8-0965267AEC9C}" destId="{20927B2C-BA47-461A-9CEF-765CE738616E}" srcOrd="10" destOrd="0" presId="urn:microsoft.com/office/officeart/2005/8/layout/vProcess5"/>
    <dgm:cxn modelId="{E6BFA76D-6656-4C91-95F2-EA19803F45B4}" type="presParOf" srcId="{0E8F9581-F1BE-46BD-83B8-0965267AEC9C}" destId="{D2BE6EC4-A551-4BAF-95AB-F2EA750900DC}" srcOrd="11" destOrd="0" presId="urn:microsoft.com/office/officeart/2005/8/layout/vProcess5"/>
    <dgm:cxn modelId="{DF8496F5-B974-4959-B31A-E16D584990AC}" type="presParOf" srcId="{0E8F9581-F1BE-46BD-83B8-0965267AEC9C}" destId="{47185E9C-0C0E-4DB6-B297-E2569C79DE5F}" srcOrd="12" destOrd="0" presId="urn:microsoft.com/office/officeart/2005/8/layout/vProcess5"/>
    <dgm:cxn modelId="{87FAE993-989D-4229-BF65-E43B4B649FC2}" type="presParOf" srcId="{0E8F9581-F1BE-46BD-83B8-0965267AEC9C}" destId="{238DA67F-1F04-4AC8-AF92-0E05F5AD0856}" srcOrd="13" destOrd="0" presId="urn:microsoft.com/office/officeart/2005/8/layout/vProcess5"/>
    <dgm:cxn modelId="{84E8BD69-2583-48C5-8723-133071E7AFA5}" type="presParOf" srcId="{0E8F9581-F1BE-46BD-83B8-0965267AEC9C}" destId="{C6AA3340-118B-4FF7-AB8B-579C6FF3FE2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A682B-2084-4985-94B8-CCA7A358C78A}">
      <dsp:nvSpPr>
        <dsp:cNvPr id="0" name=""/>
        <dsp:cNvSpPr/>
      </dsp:nvSpPr>
      <dsp:spPr>
        <a:xfrm>
          <a:off x="0" y="0"/>
          <a:ext cx="4564824" cy="953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OTP Generation:</a:t>
          </a:r>
          <a:r>
            <a:rPr lang="en-US" sz="1900" b="0" i="0" kern="1200" dirty="0"/>
            <a:t> A function to randomly generate a 6-digit OTP.</a:t>
          </a:r>
          <a:endParaRPr lang="en-US" sz="1900" kern="1200" dirty="0"/>
        </a:p>
      </dsp:txBody>
      <dsp:txXfrm>
        <a:off x="27914" y="27914"/>
        <a:ext cx="3424895" cy="897228"/>
      </dsp:txXfrm>
    </dsp:sp>
    <dsp:sp modelId="{5D993CFC-B488-4FBE-BB30-FF8F6925EB86}">
      <dsp:nvSpPr>
        <dsp:cNvPr id="0" name=""/>
        <dsp:cNvSpPr/>
      </dsp:nvSpPr>
      <dsp:spPr>
        <a:xfrm>
          <a:off x="340879" y="1085425"/>
          <a:ext cx="4564824" cy="953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Email Sending:</a:t>
          </a:r>
          <a:r>
            <a:rPr lang="en-US" sz="1900" b="0" i="0" kern="1200" dirty="0"/>
            <a:t> Simulate sending the OTP to the user's email address.</a:t>
          </a:r>
          <a:endParaRPr lang="en-US" sz="1900" kern="1200" dirty="0"/>
        </a:p>
      </dsp:txBody>
      <dsp:txXfrm>
        <a:off x="368793" y="1113339"/>
        <a:ext cx="3548630" cy="897228"/>
      </dsp:txXfrm>
    </dsp:sp>
    <dsp:sp modelId="{F2EFAB48-DB4B-486F-85A9-18D89E09C2B9}">
      <dsp:nvSpPr>
        <dsp:cNvPr id="0" name=""/>
        <dsp:cNvSpPr/>
      </dsp:nvSpPr>
      <dsp:spPr>
        <a:xfrm>
          <a:off x="681759" y="2170850"/>
          <a:ext cx="4564824" cy="953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OTP Verification:</a:t>
          </a:r>
          <a:r>
            <a:rPr lang="en-US" sz="1900" b="0" i="0" kern="1200" dirty="0"/>
            <a:t> Compare the entered OTP with the generated OTP for validation.</a:t>
          </a:r>
          <a:endParaRPr lang="en-US" sz="1900" kern="1200" dirty="0"/>
        </a:p>
      </dsp:txBody>
      <dsp:txXfrm>
        <a:off x="709673" y="2198764"/>
        <a:ext cx="3548630" cy="897228"/>
      </dsp:txXfrm>
    </dsp:sp>
    <dsp:sp modelId="{CD05D2D3-CC26-49FB-B021-1D4499000501}">
      <dsp:nvSpPr>
        <dsp:cNvPr id="0" name=""/>
        <dsp:cNvSpPr/>
      </dsp:nvSpPr>
      <dsp:spPr>
        <a:xfrm>
          <a:off x="1022639" y="3256275"/>
          <a:ext cx="4564824" cy="953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User Interaction:</a:t>
          </a:r>
          <a:r>
            <a:rPr lang="en-US" sz="1900" b="0" i="0" kern="1200" dirty="0"/>
            <a:t> Provide a user-friendly interface for entering the OTP.</a:t>
          </a:r>
          <a:endParaRPr lang="en-US" sz="1900" kern="1200" dirty="0"/>
        </a:p>
      </dsp:txBody>
      <dsp:txXfrm>
        <a:off x="1050553" y="3284189"/>
        <a:ext cx="3548630" cy="897228"/>
      </dsp:txXfrm>
    </dsp:sp>
    <dsp:sp modelId="{A0E64860-562B-462A-8C98-3561D27893FB}">
      <dsp:nvSpPr>
        <dsp:cNvPr id="0" name=""/>
        <dsp:cNvSpPr/>
      </dsp:nvSpPr>
      <dsp:spPr>
        <a:xfrm>
          <a:off x="1363519" y="4341700"/>
          <a:ext cx="4564824" cy="953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Error Handling:</a:t>
          </a:r>
          <a:r>
            <a:rPr lang="en-US" sz="1900" b="0" i="0" kern="1200" dirty="0"/>
            <a:t> Handle incorrect OTP entries and provide appropriate feedback to the user.</a:t>
          </a:r>
          <a:endParaRPr lang="en-US" sz="1900" kern="1200" dirty="0"/>
        </a:p>
      </dsp:txBody>
      <dsp:txXfrm>
        <a:off x="1391433" y="4369614"/>
        <a:ext cx="3548630" cy="897228"/>
      </dsp:txXfrm>
    </dsp:sp>
    <dsp:sp modelId="{9B9B839C-1F38-411B-B187-421FEBBDED9A}">
      <dsp:nvSpPr>
        <dsp:cNvPr id="0" name=""/>
        <dsp:cNvSpPr/>
      </dsp:nvSpPr>
      <dsp:spPr>
        <a:xfrm>
          <a:off x="3945338" y="696260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084722" y="696260"/>
        <a:ext cx="340718" cy="466163"/>
      </dsp:txXfrm>
    </dsp:sp>
    <dsp:sp modelId="{ACCFEEEA-D4D7-40A7-9410-1B877E12CC9F}">
      <dsp:nvSpPr>
        <dsp:cNvPr id="0" name=""/>
        <dsp:cNvSpPr/>
      </dsp:nvSpPr>
      <dsp:spPr>
        <a:xfrm>
          <a:off x="4286218" y="1781685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25602" y="1781685"/>
        <a:ext cx="340718" cy="466163"/>
      </dsp:txXfrm>
    </dsp:sp>
    <dsp:sp modelId="{88454566-419A-43DD-B039-83C6155477F5}">
      <dsp:nvSpPr>
        <dsp:cNvPr id="0" name=""/>
        <dsp:cNvSpPr/>
      </dsp:nvSpPr>
      <dsp:spPr>
        <a:xfrm>
          <a:off x="4627097" y="2851226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766481" y="2851226"/>
        <a:ext cx="340718" cy="466163"/>
      </dsp:txXfrm>
    </dsp:sp>
    <dsp:sp modelId="{AD8D5DD0-CF2E-4209-A8B5-6FDF8AA7291E}">
      <dsp:nvSpPr>
        <dsp:cNvPr id="0" name=""/>
        <dsp:cNvSpPr/>
      </dsp:nvSpPr>
      <dsp:spPr>
        <a:xfrm>
          <a:off x="4967977" y="3947241"/>
          <a:ext cx="619486" cy="6194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107361" y="3947241"/>
        <a:ext cx="340718" cy="46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thaicyberpoint.com/ford/blog/tag/googl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typewriter/t/thank-you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opensource.com/article/21/5/python-31-feature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vg.org/treasure-key-vector-clip-art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holding a keychain&#10;&#10;Description automatically generated">
            <a:extLst>
              <a:ext uri="{FF2B5EF4-FFF2-40B4-BE49-F238E27FC236}">
                <a16:creationId xmlns:a16="http://schemas.microsoft.com/office/drawing/2014/main" id="{5A8B957C-2F02-AE54-0BE9-FD11D87D3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915" b="10452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48" name="Title 2">
            <a:extLst>
              <a:ext uri="{FF2B5EF4-FFF2-40B4-BE49-F238E27FC236}">
                <a16:creationId xmlns:a16="http://schemas.microsoft.com/office/drawing/2014/main" id="{BD283633-8BBE-59B5-BF7A-0A4DAE82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pPr algn="ctr"/>
            <a:r>
              <a:rPr lang="en-US" sz="2400" dirty="0"/>
              <a:t>Python_Capstone_Project</a:t>
            </a:r>
            <a:br>
              <a:rPr lang="en-US" sz="2400" dirty="0"/>
            </a:br>
            <a:r>
              <a:rPr lang="en-US" sz="2400" dirty="0"/>
              <a:t>OTP Verification System 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7B3701D7-7D10-46DA-A737-99608FB2B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2895" y="5764056"/>
            <a:ext cx="10113264" cy="609600"/>
          </a:xfrm>
        </p:spPr>
        <p:txBody>
          <a:bodyPr/>
          <a:lstStyle/>
          <a:p>
            <a:r>
              <a:rPr lang="en-US" dirty="0"/>
              <a:t>By   HARI PRIYA GUDE 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F1E0A9-6510-52FB-2A40-B18562AA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After I entered my email and hit send otp button 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1CC95B9-DE03-5C5C-C2DC-2ED72E55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It will display a notification : that it has sent the otp to the respective email address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F86F7-E968-1B5B-1E27-86CF29B2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43" y="1068586"/>
            <a:ext cx="5335707" cy="259539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F52B8-2930-0EB5-0750-3B3947DB5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" y="914371"/>
            <a:ext cx="6069259" cy="27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A54CC-E35B-9E9F-DF1B-595FBA60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40" y="533400"/>
            <a:ext cx="9270993" cy="2827654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563E61-1516-39B1-6082-FE382C51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Got The OTP to my email address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6FA8BE2-6F20-41B5-7F69-423826A7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And entered the otp in the GUI and hit verify OTP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348CC-0EA4-C52A-39E6-F92C5B46E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409575"/>
            <a:ext cx="6308542" cy="32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3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CC004D3-24DF-E70A-C105-50DF60AD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Granted!!!!!!!:</a:t>
            </a:r>
            <a:br>
              <a:rPr lang="en-US" dirty="0"/>
            </a:br>
            <a:r>
              <a:rPr lang="en-US" dirty="0"/>
              <a:t>when the generated otp=entered otp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298ABB-D4F4-D743-430C-94983F26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84" y="23712"/>
            <a:ext cx="4075364" cy="3033627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73883C-C947-2C28-7274-2EE5C4248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84" y="3429000"/>
            <a:ext cx="4075364" cy="28401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D01AC-D73E-E67E-A18E-3885D810F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495" y="603849"/>
            <a:ext cx="2628821" cy="15951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2409D2-0FD3-CC78-A01E-A0851B1C6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359" y="4112729"/>
            <a:ext cx="2911092" cy="1341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2F4A21-6F1C-9A33-0851-54F4D36C695F}"/>
              </a:ext>
            </a:extLst>
          </p:cNvPr>
          <p:cNvSpPr txBox="1"/>
          <p:nvPr/>
        </p:nvSpPr>
        <p:spPr>
          <a:xfrm>
            <a:off x="741872" y="3554083"/>
            <a:ext cx="282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 Denied when </a:t>
            </a:r>
          </a:p>
          <a:p>
            <a:r>
              <a:rPr lang="en-US" dirty="0">
                <a:solidFill>
                  <a:schemeClr val="bg1"/>
                </a:solidFill>
              </a:rPr>
              <a:t>We pass a otp that is not equal to the generated otp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3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A07AC-1360-9A30-0C79-CA6567A90C0B}"/>
              </a:ext>
            </a:extLst>
          </p:cNvPr>
          <p:cNvSpPr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0" i="0" kern="1200" cap="none" spc="-50" baseline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Conclusion of the project: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8C014-637B-0D27-F904-A2D54DFB5C15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9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The OTP Verification System project successfully addresses the need for secure user authentication through one-time passwords.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9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By generating random 6-digit OTPs and sending them via email, the system ensures a secure and reliable method for user verification.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9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The integration of email functionality using the SMTP protocol enables seamless communication between the system and users.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9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Error handling mechanisms are implemented to handle exceptions during the email sending process, ensuring robustness and reliability.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9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Through this project, we have demonstrated the implementation of a fundamental security feature that can be integrated into various applications to enhance security</a:t>
            </a:r>
          </a:p>
        </p:txBody>
      </p:sp>
    </p:spTree>
    <p:extLst>
      <p:ext uri="{BB962C8B-B14F-4D97-AF65-F5344CB8AC3E}">
        <p14:creationId xmlns:p14="http://schemas.microsoft.com/office/powerpoint/2010/main" val="44926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-up of a typewriter&#10;&#10;Description automatically generated">
            <a:extLst>
              <a:ext uri="{FF2B5EF4-FFF2-40B4-BE49-F238E27FC236}">
                <a16:creationId xmlns:a16="http://schemas.microsoft.com/office/drawing/2014/main" id="{9CDCE6C1-6F12-D5D1-AAA3-DBE33850EB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906" b="2190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FAA2E-A9EE-FDF1-35F5-7AEC47C2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6290" y="5206042"/>
            <a:ext cx="10113264" cy="609600"/>
          </a:xfrm>
        </p:spPr>
        <p:txBody>
          <a:bodyPr/>
          <a:lstStyle/>
          <a:p>
            <a:r>
              <a:rPr lang="en-US" dirty="0"/>
              <a:t>Ask me further queries if required!!!!!!!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E449B-C887-0C65-BA13-D7D17D145345}"/>
              </a:ext>
            </a:extLst>
          </p:cNvPr>
          <p:cNvSpPr txBox="1"/>
          <p:nvPr/>
        </p:nvSpPr>
        <p:spPr>
          <a:xfrm>
            <a:off x="15" y="4578350"/>
            <a:ext cx="12191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typewriter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3870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2C96-8B8D-2F22-7A44-9CD07351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78596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 OTP Verification System</a:t>
            </a:r>
            <a:endParaRPr lang="en-US" b="0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Develop an OTP (One-Time Password) verification system in Python. The system should: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Generate a 6-digit OTP.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Send the OTP to the user's email address.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Prompt the user to enter the OTP for validation.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Grant access if the entered OTP matches the generated OTP; otherwise, deny access.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Benefits: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Enhanced security: OTP adds an extra layer of security to user authentication.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User-friendly: Simple and intuitive interface for OTP verification.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Flexible: Can be integrated into various applications for secure access.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D3FB1-46C7-D797-F6F6-90824E07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8" y="1105407"/>
            <a:ext cx="3268129" cy="2142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3E1BB8-7B61-780A-1275-D1D4ACA32363}"/>
              </a:ext>
            </a:extLst>
          </p:cNvPr>
          <p:cNvSpPr txBox="1"/>
          <p:nvPr/>
        </p:nvSpPr>
        <p:spPr>
          <a:xfrm>
            <a:off x="804672" y="518405"/>
            <a:ext cx="318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2"/>
                </a:solidFill>
              </a:rPr>
              <a:t>Python Files/modules created :</a:t>
            </a:r>
            <a:endParaRPr lang="en-IN" u="sng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16B3D-F73F-7F24-A1F9-BD44BB2B5C72}"/>
              </a:ext>
            </a:extLst>
          </p:cNvPr>
          <p:cNvSpPr txBox="1"/>
          <p:nvPr/>
        </p:nvSpPr>
        <p:spPr>
          <a:xfrm>
            <a:off x="804672" y="3657600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2"/>
                </a:solidFill>
              </a:rPr>
              <a:t>Tools and languages used</a:t>
            </a:r>
            <a:r>
              <a:rPr lang="en-US" dirty="0">
                <a:solidFill>
                  <a:schemeClr val="bg2"/>
                </a:solidFill>
              </a:rPr>
              <a:t>: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90EF8A-A894-B37A-2424-52713A62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06" y="4219903"/>
            <a:ext cx="502964" cy="434378"/>
          </a:xfrm>
          <a:prstGeom prst="rect">
            <a:avLst/>
          </a:prstGeom>
        </p:spPr>
      </p:pic>
      <p:pic>
        <p:nvPicPr>
          <p:cNvPr id="15" name="Picture 14" descr="A logo with question marks&#10;&#10;Description automatically generated">
            <a:extLst>
              <a:ext uri="{FF2B5EF4-FFF2-40B4-BE49-F238E27FC236}">
                <a16:creationId xmlns:a16="http://schemas.microsoft.com/office/drawing/2014/main" id="{77457768-3B70-F08F-43B3-C824AC279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49424" y="4139595"/>
            <a:ext cx="1264886" cy="7108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0314E9-FE79-BDBC-5065-F19A4C6F600A}"/>
              </a:ext>
            </a:extLst>
          </p:cNvPr>
          <p:cNvSpPr txBox="1"/>
          <p:nvPr/>
        </p:nvSpPr>
        <p:spPr>
          <a:xfrm>
            <a:off x="0" y="685470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opensource.com/article/21/5/python-31-feature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AB575-8103-BE8D-43DE-9E982723A12F}"/>
              </a:ext>
            </a:extLst>
          </p:cNvPr>
          <p:cNvSpPr txBox="1"/>
          <p:nvPr/>
        </p:nvSpPr>
        <p:spPr>
          <a:xfrm>
            <a:off x="811332" y="4917660"/>
            <a:ext cx="13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 code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B1814-9AF4-D3F1-F558-B6B5A039F439}"/>
              </a:ext>
            </a:extLst>
          </p:cNvPr>
          <p:cNvSpPr txBox="1"/>
          <p:nvPr/>
        </p:nvSpPr>
        <p:spPr>
          <a:xfrm>
            <a:off x="2550428" y="4926953"/>
            <a:ext cx="8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7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DE62A6-F028-9995-DB5C-E44424EA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80" y="1061049"/>
            <a:ext cx="3517567" cy="9911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Key components</a:t>
            </a:r>
          </a:p>
        </p:txBody>
      </p:sp>
      <p:graphicFrame>
        <p:nvGraphicFramePr>
          <p:cNvPr id="12" name="TextBox 7">
            <a:extLst>
              <a:ext uri="{FF2B5EF4-FFF2-40B4-BE49-F238E27FC236}">
                <a16:creationId xmlns:a16="http://schemas.microsoft.com/office/drawing/2014/main" id="{0F871B2B-04C2-0BFA-8027-382C1698B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63502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 descr="A silver key with a hole in the middle&#10;&#10;Description automatically generated">
            <a:extLst>
              <a:ext uri="{FF2B5EF4-FFF2-40B4-BE49-F238E27FC236}">
                <a16:creationId xmlns:a16="http://schemas.microsoft.com/office/drawing/2014/main" id="{02E2D9A3-C310-97E9-0BFF-5DBF643B4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10829" y="2537150"/>
            <a:ext cx="3173218" cy="31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2BD1-4AA9-2B0F-1BC3-07E4F9C7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30" y="405320"/>
            <a:ext cx="3551318" cy="118095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Module:1 </a:t>
            </a:r>
            <a:br>
              <a:rPr lang="en-US" dirty="0"/>
            </a:br>
            <a:r>
              <a:rPr lang="en-US" dirty="0"/>
              <a:t>otp_generator.py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54639-DA4F-DC03-9D25-4776CA07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625"/>
            <a:ext cx="5581650" cy="36350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C4D046-3A1D-BF85-3C1B-286B98555E7F}"/>
              </a:ext>
            </a:extLst>
          </p:cNvPr>
          <p:cNvSpPr txBox="1"/>
          <p:nvPr/>
        </p:nvSpPr>
        <p:spPr>
          <a:xfrm>
            <a:off x="5144829" y="159968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Importing the random Module:</a:t>
            </a:r>
          </a:p>
          <a:p>
            <a:endParaRPr lang="en-US" dirty="0"/>
          </a:p>
          <a:p>
            <a:r>
              <a:rPr lang="en-US" dirty="0"/>
              <a:t>The random module is imported to utilize its functions for generating random values.</a:t>
            </a:r>
          </a:p>
          <a:p>
            <a:r>
              <a:rPr lang="en-US" b="1" u="sng" dirty="0"/>
              <a:t>Defining the generate_otp Function:</a:t>
            </a:r>
            <a:endParaRPr lang="en-US" dirty="0"/>
          </a:p>
          <a:p>
            <a:r>
              <a:rPr lang="en-US" dirty="0"/>
              <a:t>A function named </a:t>
            </a:r>
            <a:r>
              <a:rPr lang="en-US" b="1" dirty="0"/>
              <a:t>generate_otp </a:t>
            </a:r>
            <a:r>
              <a:rPr lang="en-US" dirty="0"/>
              <a:t>is defined to generate a random 6-digit OTP.</a:t>
            </a:r>
          </a:p>
          <a:p>
            <a:r>
              <a:rPr lang="en-US" dirty="0"/>
              <a:t>The function does not take any arguments.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5BB62-E258-16D9-498A-98E284833A2F}"/>
              </a:ext>
            </a:extLst>
          </p:cNvPr>
          <p:cNvSpPr txBox="1"/>
          <p:nvPr/>
        </p:nvSpPr>
        <p:spPr>
          <a:xfrm>
            <a:off x="5144829" y="241333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Generating the OTP:</a:t>
            </a:r>
            <a:endParaRPr lang="en-US" dirty="0"/>
          </a:p>
          <a:p>
            <a:r>
              <a:rPr lang="en-US" dirty="0"/>
              <a:t>Inside the function, the random.choices() function is used to generate a sequence of 6 digits.</a:t>
            </a:r>
          </a:p>
          <a:p>
            <a:r>
              <a:rPr lang="en-US" dirty="0"/>
              <a:t>The choices are made from the characters '0123456789', representing digits from 0 to 9.</a:t>
            </a:r>
          </a:p>
          <a:p>
            <a:r>
              <a:rPr lang="en-US" dirty="0"/>
              <a:t>The k parameter specifies the number of elements to choose, which is set to 6 for a 6-digit OTP.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2F3A6-4453-C483-91C0-D85CDDB459A9}"/>
              </a:ext>
            </a:extLst>
          </p:cNvPr>
          <p:cNvSpPr txBox="1"/>
          <p:nvPr/>
        </p:nvSpPr>
        <p:spPr>
          <a:xfrm>
            <a:off x="5144829" y="444466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Converting to String Format:</a:t>
            </a:r>
          </a:p>
          <a:p>
            <a:r>
              <a:rPr lang="en-US" dirty="0"/>
              <a:t>The generated list of digits is joined together using the </a:t>
            </a:r>
            <a:r>
              <a:rPr lang="en-US" dirty="0" err="1"/>
              <a:t>str.join</a:t>
            </a:r>
            <a:r>
              <a:rPr lang="en-US" dirty="0"/>
              <a:t>() method.</a:t>
            </a:r>
          </a:p>
          <a:p>
            <a:r>
              <a:rPr lang="en-US" dirty="0"/>
              <a:t>This results in a single string representing the 6-digit OTP.</a:t>
            </a:r>
          </a:p>
          <a:p>
            <a:r>
              <a:rPr lang="en-US" b="1" u="sng" dirty="0"/>
              <a:t>Returning the OTP:</a:t>
            </a:r>
          </a:p>
          <a:p>
            <a:r>
              <a:rPr lang="en-US" dirty="0"/>
              <a:t>The generated OTP string is returned as the output of the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22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0876-62F9-CDEC-0B9D-B0AE2245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267366"/>
            <a:ext cx="3517567" cy="1293098"/>
          </a:xfrm>
        </p:spPr>
        <p:txBody>
          <a:bodyPr/>
          <a:lstStyle/>
          <a:p>
            <a:r>
              <a:rPr lang="en-US" dirty="0"/>
              <a:t>Module 2:</a:t>
            </a:r>
            <a:br>
              <a:rPr lang="en-US" dirty="0"/>
            </a:br>
            <a:r>
              <a:rPr lang="en-US" dirty="0"/>
              <a:t>otp_verifier.py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8BDA21-C9CE-80A0-B344-6ADAEDD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" y="1560464"/>
            <a:ext cx="5927725" cy="455011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C9C88D-B1D6-5C74-0A94-0D65193F6A83}"/>
              </a:ext>
            </a:extLst>
          </p:cNvPr>
          <p:cNvSpPr txBox="1"/>
          <p:nvPr/>
        </p:nvSpPr>
        <p:spPr>
          <a:xfrm>
            <a:off x="5818681" y="-43132"/>
            <a:ext cx="653882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Importing generate_otp Function:</a:t>
            </a:r>
          </a:p>
          <a:p>
            <a:r>
              <a:rPr lang="en-US" dirty="0"/>
              <a:t>The generate_otp function from the otp_generator module is imported to generate OTPs.</a:t>
            </a:r>
          </a:p>
          <a:p>
            <a:r>
              <a:rPr lang="en-US" b="1" u="sng" dirty="0"/>
              <a:t>Defining otp_store Dictionary:</a:t>
            </a:r>
          </a:p>
          <a:p>
            <a:r>
              <a:rPr lang="en-US" dirty="0"/>
              <a:t>A dictionary named otp_store is initialized to store OTPs temporarily. It will be used to associate OTPs with user IDs.</a:t>
            </a:r>
          </a:p>
          <a:p>
            <a:r>
              <a:rPr lang="en-US" b="1" u="sng" dirty="0"/>
              <a:t>Defining verify_otp Function:</a:t>
            </a:r>
          </a:p>
          <a:p>
            <a:r>
              <a:rPr lang="en-US" dirty="0"/>
              <a:t>The verify_otp function verifies if the entered OTP matches the generated OTP for a specific user.</a:t>
            </a:r>
          </a:p>
          <a:p>
            <a:r>
              <a:rPr lang="en-US" dirty="0"/>
              <a:t>It takes two parameters: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entered_otp</a:t>
            </a:r>
            <a:r>
              <a:rPr lang="en-US" dirty="0"/>
              <a:t>.</a:t>
            </a:r>
          </a:p>
          <a:p>
            <a:r>
              <a:rPr lang="en-US" dirty="0"/>
              <a:t>If the user ID is not found in otp_store, it returns False, indicating that the OTP verification failed.</a:t>
            </a:r>
          </a:p>
          <a:p>
            <a:r>
              <a:rPr lang="en-US" dirty="0"/>
              <a:t>Otherwise, it compares the entered OTP with the generated OTP stored in </a:t>
            </a:r>
            <a:r>
              <a:rPr lang="en-US" b="1" dirty="0"/>
              <a:t>otp_store.</a:t>
            </a:r>
          </a:p>
          <a:p>
            <a:r>
              <a:rPr lang="en-US" dirty="0"/>
              <a:t>Returns True if the entered OTP matches the stored OTP, otherwise False.</a:t>
            </a:r>
          </a:p>
          <a:p>
            <a:r>
              <a:rPr lang="en-US" b="1" u="sng" dirty="0"/>
              <a:t>Defining generate_and_store_otp Function:</a:t>
            </a:r>
          </a:p>
          <a:p>
            <a:r>
              <a:rPr lang="en-US" dirty="0"/>
              <a:t>The </a:t>
            </a:r>
            <a:r>
              <a:rPr lang="en-US" b="1" dirty="0"/>
              <a:t>generate_and_store_otp </a:t>
            </a:r>
            <a:r>
              <a:rPr lang="en-US" dirty="0"/>
              <a:t>function generates a new OTP and stores it for the specified user ID.</a:t>
            </a:r>
          </a:p>
          <a:p>
            <a:r>
              <a:rPr lang="en-US" dirty="0"/>
              <a:t>It takes one parameter: </a:t>
            </a:r>
            <a:r>
              <a:rPr lang="en-US" dirty="0" err="1"/>
              <a:t>user_id</a:t>
            </a:r>
            <a:r>
              <a:rPr lang="en-US" dirty="0"/>
              <a:t>.</a:t>
            </a:r>
          </a:p>
          <a:p>
            <a:r>
              <a:rPr lang="en-US" dirty="0"/>
              <a:t>Inside the function, it calls the generate_otp function to generate a new OTP.</a:t>
            </a:r>
          </a:p>
          <a:p>
            <a:r>
              <a:rPr lang="en-US" dirty="0"/>
              <a:t>The generated OTP is then stored in the otp_store dictionary with the corresponding user ID as the key.</a:t>
            </a:r>
          </a:p>
          <a:p>
            <a:r>
              <a:rPr lang="en-US" dirty="0"/>
              <a:t>Finally, the generated OTP is returned as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6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F788B7-B029-532E-FEAA-9D0FB70D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99" y="2936543"/>
            <a:ext cx="4267570" cy="762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FD00E0-90A1-FC19-728B-FF49E961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" y="103517"/>
            <a:ext cx="7380602" cy="6754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9B040-D0D7-7766-854F-57EC067DD1B2}"/>
              </a:ext>
            </a:extLst>
          </p:cNvPr>
          <p:cNvSpPr txBox="1"/>
          <p:nvPr/>
        </p:nvSpPr>
        <p:spPr>
          <a:xfrm>
            <a:off x="7763774" y="828136"/>
            <a:ext cx="4201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3 : email_sender.py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58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6064-E0B6-7F70-FA4F-36E45BF3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0"/>
            <a:ext cx="3517567" cy="1365883"/>
          </a:xfrm>
        </p:spPr>
        <p:txBody>
          <a:bodyPr anchor="b">
            <a:normAutofit fontScale="90000"/>
          </a:bodyPr>
          <a:lstStyle/>
          <a:p>
            <a:r>
              <a:rPr lang="en-US" sz="3300" dirty="0"/>
              <a:t>Module 3:</a:t>
            </a:r>
            <a:br>
              <a:rPr lang="en-US" sz="3300" dirty="0"/>
            </a:br>
            <a:r>
              <a:rPr lang="en-US" sz="3300" dirty="0"/>
              <a:t>email_sender.py</a:t>
            </a:r>
            <a:br>
              <a:rPr lang="en-US" sz="3300" dirty="0"/>
            </a:br>
            <a:r>
              <a:rPr lang="en-US" sz="3300" dirty="0"/>
              <a:t>Part-2 </a:t>
            </a:r>
            <a:endParaRPr lang="en-IN" sz="33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83D57E-D65E-D206-03D9-4D956EED1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5475"/>
            <a:ext cx="4997118" cy="4457700"/>
          </a:xfrm>
          <a:noFill/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C93105A-B9DF-6F1F-2F07-F9761406597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19649" y="-101994"/>
            <a:ext cx="7176101" cy="7196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Function 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def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send_otp_email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receiver_email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, otp):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declares the function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send_otp_email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 two parameters: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receiver_email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(the email address where the OTP will be sent)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otp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(the OTP to be sent).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Sending 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Inside the function, an email message is constructed using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MIMEMultipart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 from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email.mime.multipart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module. This allows for creating multipart emails with different content types.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sender's email address, which is hard-coded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"haripriyaavril2468@gmail.com"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and the subject, which is set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"OTP Verification"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are added to the email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OTP is embedded into the email body using string formatting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f"Your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OTP for verification: {otp}"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), and the body is attached to the email message using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MIMEText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SMTP 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code establishes a connection with the Gmail SMTP server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smtp.gmail.com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on port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587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using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smtplib.SMTP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 then initiates TLS (Transport Layer Security) encryption using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starttls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method to secure the connection.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Next, it logs in to the SMTP server using the sender's email address and password obtained from the code (ensure that you handle sensitive information securely).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Finally, it sends the constructed email message to the specified recipient email address using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sendmail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method of the SMTP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Error Handling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code includes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try-except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block to catch any exceptions that may occur during the email sending process.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If an exception occurs, it raises a new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 the message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"Error sending OTP email:"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followed by the actual error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If the OTP email is sent successfully without any exceptions, it prints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"OTP sent successfully!"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to the console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ctronic circuit board with processor">
            <a:extLst>
              <a:ext uri="{FF2B5EF4-FFF2-40B4-BE49-F238E27FC236}">
                <a16:creationId xmlns:a16="http://schemas.microsoft.com/office/drawing/2014/main" id="{0C4A2071-264F-C79F-B7D7-0262CF28E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2" b="27140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75117-6C83-B8CF-1629-F01F7F27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355" y="5313756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sz="2500" dirty="0"/>
              <a:t>Module 4:</a:t>
            </a:r>
            <a:br>
              <a:rPr lang="en-US" sz="2500" dirty="0"/>
            </a:br>
            <a:r>
              <a:rPr lang="en-US" sz="2500" dirty="0"/>
              <a:t>gui.py</a:t>
            </a:r>
            <a:endParaRPr lang="en-IN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37E57-8E92-0015-EEB5-241FA9FB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374" y="-48615"/>
            <a:ext cx="5829805" cy="1028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F34A6-B7BD-3FDA-ABE2-57DCEDD24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375" y="980174"/>
            <a:ext cx="7066715" cy="4262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BF918-D42C-D67E-A454-229766F66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431" y="-48615"/>
            <a:ext cx="6483569" cy="52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283D3-A66C-89FB-E4F3-E752143D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66" y="4578350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Module 5:main.py (main)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FB45D-EDF0-CDA2-0AC5-D04AF24B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1" y="5322032"/>
            <a:ext cx="4587638" cy="1314956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B89F357-BD06-0793-F901-3F121C3EB6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3339" r="33339"/>
          <a:stretch/>
        </p:blipFill>
        <p:spPr>
          <a:xfrm>
            <a:off x="0" y="-94891"/>
            <a:ext cx="12191985" cy="457835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0536B0-1A0F-9A53-3DA0-F866DE99CB2A}"/>
              </a:ext>
            </a:extLst>
          </p:cNvPr>
          <p:cNvSpPr txBox="1"/>
          <p:nvPr/>
        </p:nvSpPr>
        <p:spPr>
          <a:xfrm>
            <a:off x="267419" y="1276709"/>
            <a:ext cx="3847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 run the main.py file we get a graphical user interface : </a:t>
            </a:r>
          </a:p>
          <a:p>
            <a:r>
              <a:rPr lang="en-US" dirty="0"/>
              <a:t>Asking </a:t>
            </a:r>
            <a:r>
              <a:rPr lang="en-US" dirty="0">
                <a:sym typeface="Wingdings" panose="05000000000000000000" pitchFamily="2" charset="2"/>
              </a:rPr>
              <a:t> email_address and OTP </a:t>
            </a:r>
          </a:p>
          <a:p>
            <a:r>
              <a:rPr lang="en-US" dirty="0">
                <a:sym typeface="Wingdings" panose="05000000000000000000" pitchFamily="2" charset="2"/>
              </a:rPr>
              <a:t>With buttons Send OTP and verify OTP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268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{78724DE3-15F8-409B-B0DF-42700453942A}tf22712842_win32</Template>
  <TotalTime>88</TotalTime>
  <Words>1210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Söhne</vt:lpstr>
      <vt:lpstr>Söhne Mono</vt:lpstr>
      <vt:lpstr>Wingdings</vt:lpstr>
      <vt:lpstr>Custom</vt:lpstr>
      <vt:lpstr>Python_Capstone_Project OTP Verification System </vt:lpstr>
      <vt:lpstr>PowerPoint Presentation</vt:lpstr>
      <vt:lpstr>Key components</vt:lpstr>
      <vt:lpstr>Module:1  otp_generator.py</vt:lpstr>
      <vt:lpstr>Module 2: otp_verifier.py</vt:lpstr>
      <vt:lpstr>PowerPoint Presentation</vt:lpstr>
      <vt:lpstr>Module 3: email_sender.py Part-2 </vt:lpstr>
      <vt:lpstr>Module 4: gui.py</vt:lpstr>
      <vt:lpstr>Module 5:main.py (main)</vt:lpstr>
      <vt:lpstr>After I entered my email and hit send otp button </vt:lpstr>
      <vt:lpstr>Got The OTP to my email address </vt:lpstr>
      <vt:lpstr>Access Granted!!!!!!!: when the generated otp=entered otp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Python_Capstone_Project OTP Verification System</dc:title>
  <dc:creator>Haripriya gude</dc:creator>
  <cp:lastModifiedBy>Haripriya gude</cp:lastModifiedBy>
  <cp:revision>2</cp:revision>
  <dcterms:created xsi:type="dcterms:W3CDTF">2024-05-16T14:06:10Z</dcterms:created>
  <dcterms:modified xsi:type="dcterms:W3CDTF">2024-05-16T15:34:18Z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